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10287000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5" roundtripDataSignature="AMtx7mi8Ki0HWJiAXDuEZlUh6WnAxqaS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hyperlink" Target="https://www.mase.gov.it/sites/default/files/archivio/allegati/sviluppo_sostenibile/background_paper_4_G7_env_OECD_Towards_G7_target_to_phase_out_EHSs.pdf" TargetMode="External"/><Relationship Id="rId5" Type="http://schemas.openxmlformats.org/officeDocument/2006/relationships/hyperlink" Target="https://www.mase.gov.it/sites/default/files/archivio/allegati/sviluppo_sostenibile/background_paper_4_G7_env_OECD_Towards_G7_target_to_phase_out_EHS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 rot="10800000">
            <a:off x="13508948" y="0"/>
            <a:ext cx="4779052" cy="10287000"/>
          </a:xfrm>
          <a:custGeom>
            <a:rect b="b" l="l" r="r" t="t"/>
            <a:pathLst>
              <a:path extrusionOk="0" h="11526982" w="5355113">
                <a:moveTo>
                  <a:pt x="5355113" y="11526982"/>
                </a:moveTo>
                <a:lnTo>
                  <a:pt x="0" y="11526982"/>
                </a:lnTo>
                <a:lnTo>
                  <a:pt x="0" y="0"/>
                </a:lnTo>
                <a:lnTo>
                  <a:pt x="5355113" y="11526982"/>
                </a:lnTo>
                <a:close/>
              </a:path>
            </a:pathLst>
          </a:custGeom>
          <a:solidFill>
            <a:srgbClr val="37C9EF"/>
          </a:solidFill>
          <a:ln>
            <a:noFill/>
          </a:ln>
        </p:spPr>
      </p:sp>
      <p:sp>
        <p:nvSpPr>
          <p:cNvPr id="85" name="Google Shape;85;p1"/>
          <p:cNvSpPr/>
          <p:nvPr/>
        </p:nvSpPr>
        <p:spPr>
          <a:xfrm rot="10800000">
            <a:off x="15007020" y="6827914"/>
            <a:ext cx="3347655" cy="3608571"/>
          </a:xfrm>
          <a:custGeom>
            <a:rect b="b" l="l" r="r" t="t"/>
            <a:pathLst>
              <a:path extrusionOk="0" h="1297940" w="1204093">
                <a:moveTo>
                  <a:pt x="0" y="0"/>
                </a:moveTo>
                <a:lnTo>
                  <a:pt x="602047" y="1297940"/>
                </a:lnTo>
                <a:lnTo>
                  <a:pt x="1204093" y="0"/>
                </a:lnTo>
                <a:close/>
              </a:path>
            </a:pathLst>
          </a:custGeom>
          <a:solidFill>
            <a:srgbClr val="18B6B4"/>
          </a:solidFill>
          <a:ln>
            <a:noFill/>
          </a:ln>
        </p:spPr>
      </p:sp>
      <p:sp>
        <p:nvSpPr>
          <p:cNvPr id="86" name="Google Shape;86;p1"/>
          <p:cNvSpPr/>
          <p:nvPr/>
        </p:nvSpPr>
        <p:spPr>
          <a:xfrm>
            <a:off x="10723535" y="7321023"/>
            <a:ext cx="2148997" cy="2148997"/>
          </a:xfrm>
          <a:custGeom>
            <a:rect b="b" l="l" r="r" t="t"/>
            <a:pathLst>
              <a:path extrusionOk="0" h="2148997" w="2148997">
                <a:moveTo>
                  <a:pt x="0" y="0"/>
                </a:moveTo>
                <a:lnTo>
                  <a:pt x="2148997" y="0"/>
                </a:lnTo>
                <a:lnTo>
                  <a:pt x="2148997" y="2148998"/>
                </a:lnTo>
                <a:lnTo>
                  <a:pt x="0" y="214899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7" name="Google Shape;87;p1"/>
          <p:cNvSpPr/>
          <p:nvPr/>
        </p:nvSpPr>
        <p:spPr>
          <a:xfrm>
            <a:off x="12872532" y="7659398"/>
            <a:ext cx="2426658" cy="1585416"/>
          </a:xfrm>
          <a:custGeom>
            <a:rect b="b" l="l" r="r" t="t"/>
            <a:pathLst>
              <a:path extrusionOk="0" h="1585416" w="2426658">
                <a:moveTo>
                  <a:pt x="0" y="0"/>
                </a:moveTo>
                <a:lnTo>
                  <a:pt x="2426658" y="0"/>
                </a:lnTo>
                <a:lnTo>
                  <a:pt x="2426658" y="1585416"/>
                </a:lnTo>
                <a:lnTo>
                  <a:pt x="0" y="158541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8" name="Google Shape;88;p1"/>
          <p:cNvSpPr txBox="1"/>
          <p:nvPr/>
        </p:nvSpPr>
        <p:spPr>
          <a:xfrm>
            <a:off x="1028700" y="1363008"/>
            <a:ext cx="9893377" cy="45529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99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383" u="none" cap="none" strike="noStrike">
                <a:solidFill>
                  <a:srgbClr val="050A30"/>
                </a:solidFill>
                <a:latin typeface="Arial"/>
                <a:ea typeface="Arial"/>
                <a:cs typeface="Arial"/>
                <a:sym typeface="Arial"/>
              </a:rPr>
              <a:t>MEASURING PROGRESS AND ACCOUNTABILITY IN PHASING OUT ENVIRONMENTALLY HARMFUL SUBSIDIES: </a:t>
            </a:r>
            <a:endParaRPr/>
          </a:p>
          <a:p>
            <a:pPr indent="0" lvl="0" marL="0" marR="0" rtl="0" algn="l">
              <a:lnSpc>
                <a:spcPct val="119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183" u="none" cap="none" strike="noStrike">
                <a:solidFill>
                  <a:srgbClr val="050A30"/>
                </a:solidFill>
                <a:latin typeface="Arial"/>
                <a:ea typeface="Arial"/>
                <a:cs typeface="Arial"/>
                <a:sym typeface="Arial"/>
              </a:rPr>
              <a:t>A COMPREHENSIVE FRAMEWORK FOR THE MEDITERRANEAN REGION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1028700" y="6245244"/>
            <a:ext cx="5561755" cy="267874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537" u="none" cap="none" strike="noStrike">
                <a:solidFill>
                  <a:srgbClr val="050A30"/>
                </a:solidFill>
                <a:latin typeface="Arial"/>
                <a:ea typeface="Arial"/>
                <a:cs typeface="Arial"/>
                <a:sym typeface="Arial"/>
              </a:rPr>
              <a:t>Roberta Milo, Policy researcher &amp; Jérémie Fosse, Senior Researcher </a:t>
            </a:r>
            <a:endParaRPr/>
          </a:p>
          <a:p>
            <a:pPr indent="0" lvl="0" marL="0" marR="0" rtl="0" algn="l">
              <a:lnSpc>
                <a:spcPct val="14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537" u="none" cap="none" strike="noStrike">
                <a:solidFill>
                  <a:srgbClr val="050A30"/>
                </a:solidFill>
                <a:latin typeface="Arial"/>
                <a:ea typeface="Arial"/>
                <a:cs typeface="Arial"/>
                <a:sym typeface="Arial"/>
              </a:rPr>
              <a:t>Eco-union, Barcelona, Spain </a:t>
            </a:r>
            <a:endParaRPr/>
          </a:p>
          <a:p>
            <a:pPr indent="0" lvl="0" marL="0" marR="0" rtl="0" algn="l">
              <a:lnSpc>
                <a:spcPct val="14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537" u="none" cap="none" strike="noStrike">
                <a:solidFill>
                  <a:srgbClr val="050A30"/>
                </a:solidFill>
                <a:latin typeface="Arial"/>
                <a:ea typeface="Arial"/>
                <a:cs typeface="Arial"/>
                <a:sym typeface="Arial"/>
              </a:rPr>
              <a:t>Contact: roberta.milo@ecounion.eu &amp; jeremie.fosse@ecounion.eu </a:t>
            </a:r>
            <a:endParaRPr/>
          </a:p>
          <a:p>
            <a:pPr indent="0" lvl="0" marL="0" marR="0" rtl="0" algn="l">
              <a:lnSpc>
                <a:spcPct val="14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537" u="none" cap="none" strike="noStrike">
                <a:solidFill>
                  <a:srgbClr val="050A30"/>
                </a:solidFill>
                <a:latin typeface="Arial"/>
                <a:ea typeface="Arial"/>
                <a:cs typeface="Arial"/>
                <a:sym typeface="Arial"/>
              </a:rPr>
              <a:t>Marseille, 30/01/2024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oogle Shape;94;p2"/>
          <p:cNvGrpSpPr/>
          <p:nvPr/>
        </p:nvGrpSpPr>
        <p:grpSpPr>
          <a:xfrm>
            <a:off x="3758811" y="1640250"/>
            <a:ext cx="10770378" cy="1673241"/>
            <a:chOff x="0" y="0"/>
            <a:chExt cx="2836643" cy="440689"/>
          </a:xfrm>
        </p:grpSpPr>
        <p:sp>
          <p:nvSpPr>
            <p:cNvPr id="95" name="Google Shape;95;p2"/>
            <p:cNvSpPr/>
            <p:nvPr/>
          </p:nvSpPr>
          <p:spPr>
            <a:xfrm>
              <a:off x="0" y="0"/>
              <a:ext cx="2836643" cy="440689"/>
            </a:xfrm>
            <a:custGeom>
              <a:rect b="b" l="l" r="r" t="t"/>
              <a:pathLst>
                <a:path extrusionOk="0" h="440689" w="2836643">
                  <a:moveTo>
                    <a:pt x="0" y="0"/>
                  </a:moveTo>
                  <a:lnTo>
                    <a:pt x="2836643" y="0"/>
                  </a:lnTo>
                  <a:lnTo>
                    <a:pt x="2836643" y="440689"/>
                  </a:lnTo>
                  <a:lnTo>
                    <a:pt x="0" y="440689"/>
                  </a:lnTo>
                  <a:close/>
                </a:path>
              </a:pathLst>
            </a:custGeom>
            <a:solidFill>
              <a:srgbClr val="78DDE4"/>
            </a:solidFill>
            <a:ln>
              <a:noFill/>
            </a:ln>
          </p:spPr>
        </p:sp>
        <p:sp>
          <p:nvSpPr>
            <p:cNvPr id="96" name="Google Shape;96;p2"/>
            <p:cNvSpPr txBox="1"/>
            <p:nvPr/>
          </p:nvSpPr>
          <p:spPr>
            <a:xfrm>
              <a:off x="0" y="0"/>
              <a:ext cx="2836643" cy="4406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0" lIns="254000" spcFirstLastPara="1" rIns="254000" wrap="square" tIns="254000">
              <a:noAutofit/>
            </a:bodyPr>
            <a:lstStyle/>
            <a:p>
              <a:pPr indent="0" lvl="0" marL="0" marR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                   PROBLEM</a:t>
              </a:r>
              <a:endParaRPr/>
            </a:p>
          </p:txBody>
        </p:sp>
      </p:grpSp>
      <p:grpSp>
        <p:nvGrpSpPr>
          <p:cNvPr id="97" name="Google Shape;97;p2"/>
          <p:cNvGrpSpPr/>
          <p:nvPr/>
        </p:nvGrpSpPr>
        <p:grpSpPr>
          <a:xfrm>
            <a:off x="4208363" y="2150253"/>
            <a:ext cx="624897" cy="643155"/>
            <a:chOff x="0" y="0"/>
            <a:chExt cx="812800" cy="836548"/>
          </a:xfrm>
        </p:grpSpPr>
        <p:sp>
          <p:nvSpPr>
            <p:cNvPr id="98" name="Google Shape;98;p2"/>
            <p:cNvSpPr/>
            <p:nvPr/>
          </p:nvSpPr>
          <p:spPr>
            <a:xfrm>
              <a:off x="0" y="0"/>
              <a:ext cx="812800" cy="836548"/>
            </a:xfrm>
            <a:custGeom>
              <a:rect b="b" l="l" r="r" t="t"/>
              <a:pathLst>
                <a:path extrusionOk="0" h="836548" w="812800">
                  <a:moveTo>
                    <a:pt x="406400" y="0"/>
                  </a:moveTo>
                  <a:cubicBezTo>
                    <a:pt x="181951" y="0"/>
                    <a:pt x="0" y="187268"/>
                    <a:pt x="0" y="418274"/>
                  </a:cubicBezTo>
                  <a:cubicBezTo>
                    <a:pt x="0" y="649281"/>
                    <a:pt x="181951" y="836548"/>
                    <a:pt x="406400" y="836548"/>
                  </a:cubicBezTo>
                  <a:cubicBezTo>
                    <a:pt x="630849" y="836548"/>
                    <a:pt x="812800" y="649281"/>
                    <a:pt x="812800" y="418274"/>
                  </a:cubicBezTo>
                  <a:cubicBezTo>
                    <a:pt x="812800" y="187268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2"/>
            <p:cNvSpPr txBox="1"/>
            <p:nvPr/>
          </p:nvSpPr>
          <p:spPr>
            <a:xfrm>
              <a:off x="76200" y="21276"/>
              <a:ext cx="660400" cy="7368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600" u="none" cap="none" strike="noStrike">
                  <a:solidFill>
                    <a:srgbClr val="78DDE4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</p:grpSp>
      <p:grpSp>
        <p:nvGrpSpPr>
          <p:cNvPr id="100" name="Google Shape;100;p2"/>
          <p:cNvGrpSpPr/>
          <p:nvPr/>
        </p:nvGrpSpPr>
        <p:grpSpPr>
          <a:xfrm>
            <a:off x="3758811" y="3313492"/>
            <a:ext cx="10770378" cy="1710946"/>
            <a:chOff x="0" y="0"/>
            <a:chExt cx="2836643" cy="450619"/>
          </a:xfrm>
        </p:grpSpPr>
        <p:sp>
          <p:nvSpPr>
            <p:cNvPr id="101" name="Google Shape;101;p2"/>
            <p:cNvSpPr/>
            <p:nvPr/>
          </p:nvSpPr>
          <p:spPr>
            <a:xfrm>
              <a:off x="0" y="0"/>
              <a:ext cx="2836643" cy="450619"/>
            </a:xfrm>
            <a:custGeom>
              <a:rect b="b" l="l" r="r" t="t"/>
              <a:pathLst>
                <a:path extrusionOk="0" h="450619" w="2836643">
                  <a:moveTo>
                    <a:pt x="0" y="0"/>
                  </a:moveTo>
                  <a:lnTo>
                    <a:pt x="2836643" y="0"/>
                  </a:lnTo>
                  <a:lnTo>
                    <a:pt x="2836643" y="450619"/>
                  </a:lnTo>
                  <a:lnTo>
                    <a:pt x="0" y="450619"/>
                  </a:lnTo>
                  <a:close/>
                </a:path>
              </a:pathLst>
            </a:custGeom>
            <a:solidFill>
              <a:srgbClr val="36D1D6"/>
            </a:solidFill>
            <a:ln>
              <a:noFill/>
            </a:ln>
          </p:spPr>
        </p:sp>
        <p:sp>
          <p:nvSpPr>
            <p:cNvPr id="102" name="Google Shape;102;p2"/>
            <p:cNvSpPr txBox="1"/>
            <p:nvPr/>
          </p:nvSpPr>
          <p:spPr>
            <a:xfrm>
              <a:off x="0" y="0"/>
              <a:ext cx="2836643" cy="45061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0" lIns="254000" spcFirstLastPara="1" rIns="254000" wrap="square" tIns="254000">
              <a:noAutofit/>
            </a:bodyPr>
            <a:lstStyle/>
            <a:p>
              <a:pPr indent="0" lvl="0" marL="0" marR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                  RESEARCH QUESTION</a:t>
              </a:r>
              <a:endParaRPr/>
            </a:p>
          </p:txBody>
        </p:sp>
      </p:grpSp>
      <p:grpSp>
        <p:nvGrpSpPr>
          <p:cNvPr id="103" name="Google Shape;103;p2"/>
          <p:cNvGrpSpPr/>
          <p:nvPr/>
        </p:nvGrpSpPr>
        <p:grpSpPr>
          <a:xfrm>
            <a:off x="4208363" y="3823494"/>
            <a:ext cx="624897" cy="643155"/>
            <a:chOff x="0" y="0"/>
            <a:chExt cx="812800" cy="836548"/>
          </a:xfrm>
        </p:grpSpPr>
        <p:sp>
          <p:nvSpPr>
            <p:cNvPr id="104" name="Google Shape;104;p2"/>
            <p:cNvSpPr/>
            <p:nvPr/>
          </p:nvSpPr>
          <p:spPr>
            <a:xfrm>
              <a:off x="0" y="0"/>
              <a:ext cx="812800" cy="836548"/>
            </a:xfrm>
            <a:custGeom>
              <a:rect b="b" l="l" r="r" t="t"/>
              <a:pathLst>
                <a:path extrusionOk="0" h="836548" w="812800">
                  <a:moveTo>
                    <a:pt x="406400" y="0"/>
                  </a:moveTo>
                  <a:cubicBezTo>
                    <a:pt x="181951" y="0"/>
                    <a:pt x="0" y="187268"/>
                    <a:pt x="0" y="418274"/>
                  </a:cubicBezTo>
                  <a:cubicBezTo>
                    <a:pt x="0" y="649281"/>
                    <a:pt x="181951" y="836548"/>
                    <a:pt x="406400" y="836548"/>
                  </a:cubicBezTo>
                  <a:cubicBezTo>
                    <a:pt x="630849" y="836548"/>
                    <a:pt x="812800" y="649281"/>
                    <a:pt x="812800" y="418274"/>
                  </a:cubicBezTo>
                  <a:cubicBezTo>
                    <a:pt x="812800" y="187268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2"/>
            <p:cNvSpPr txBox="1"/>
            <p:nvPr/>
          </p:nvSpPr>
          <p:spPr>
            <a:xfrm>
              <a:off x="76200" y="21276"/>
              <a:ext cx="660400" cy="7368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600" u="none" cap="none" strike="noStrike">
                  <a:solidFill>
                    <a:srgbClr val="36D1D6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/>
            </a:p>
          </p:txBody>
        </p:sp>
      </p:grpSp>
      <p:grpSp>
        <p:nvGrpSpPr>
          <p:cNvPr id="106" name="Google Shape;106;p2"/>
          <p:cNvGrpSpPr/>
          <p:nvPr/>
        </p:nvGrpSpPr>
        <p:grpSpPr>
          <a:xfrm>
            <a:off x="3758811" y="5006857"/>
            <a:ext cx="10770378" cy="1702035"/>
            <a:chOff x="0" y="0"/>
            <a:chExt cx="2836643" cy="448273"/>
          </a:xfrm>
        </p:grpSpPr>
        <p:sp>
          <p:nvSpPr>
            <p:cNvPr id="107" name="Google Shape;107;p2"/>
            <p:cNvSpPr/>
            <p:nvPr/>
          </p:nvSpPr>
          <p:spPr>
            <a:xfrm>
              <a:off x="0" y="0"/>
              <a:ext cx="2836643" cy="448273"/>
            </a:xfrm>
            <a:custGeom>
              <a:rect b="b" l="l" r="r" t="t"/>
              <a:pathLst>
                <a:path extrusionOk="0" h="448273" w="2836643">
                  <a:moveTo>
                    <a:pt x="0" y="0"/>
                  </a:moveTo>
                  <a:lnTo>
                    <a:pt x="2836643" y="0"/>
                  </a:lnTo>
                  <a:lnTo>
                    <a:pt x="2836643" y="448273"/>
                  </a:lnTo>
                  <a:lnTo>
                    <a:pt x="0" y="448273"/>
                  </a:lnTo>
                  <a:close/>
                </a:path>
              </a:pathLst>
            </a:custGeom>
            <a:solidFill>
              <a:srgbClr val="37C9EF"/>
            </a:solidFill>
            <a:ln>
              <a:noFill/>
            </a:ln>
          </p:spPr>
        </p:sp>
        <p:sp>
          <p:nvSpPr>
            <p:cNvPr id="108" name="Google Shape;108;p2"/>
            <p:cNvSpPr txBox="1"/>
            <p:nvPr/>
          </p:nvSpPr>
          <p:spPr>
            <a:xfrm>
              <a:off x="0" y="0"/>
              <a:ext cx="2836643" cy="4482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0" lIns="254000" spcFirstLastPara="1" rIns="254000" wrap="square" tIns="254000">
              <a:noAutofit/>
            </a:bodyPr>
            <a:lstStyle/>
            <a:p>
              <a:pPr indent="0" lvl="0" marL="0" marR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                   PROPOSAL</a:t>
              </a:r>
              <a:endParaRPr/>
            </a:p>
          </p:txBody>
        </p:sp>
      </p:grpSp>
      <p:grpSp>
        <p:nvGrpSpPr>
          <p:cNvPr id="109" name="Google Shape;109;p2"/>
          <p:cNvGrpSpPr/>
          <p:nvPr/>
        </p:nvGrpSpPr>
        <p:grpSpPr>
          <a:xfrm>
            <a:off x="4208363" y="5501319"/>
            <a:ext cx="624897" cy="643155"/>
            <a:chOff x="0" y="0"/>
            <a:chExt cx="812800" cy="836548"/>
          </a:xfrm>
        </p:grpSpPr>
        <p:sp>
          <p:nvSpPr>
            <p:cNvPr id="110" name="Google Shape;110;p2"/>
            <p:cNvSpPr/>
            <p:nvPr/>
          </p:nvSpPr>
          <p:spPr>
            <a:xfrm>
              <a:off x="0" y="0"/>
              <a:ext cx="812800" cy="836548"/>
            </a:xfrm>
            <a:custGeom>
              <a:rect b="b" l="l" r="r" t="t"/>
              <a:pathLst>
                <a:path extrusionOk="0" h="836548" w="812800">
                  <a:moveTo>
                    <a:pt x="406400" y="0"/>
                  </a:moveTo>
                  <a:cubicBezTo>
                    <a:pt x="181951" y="0"/>
                    <a:pt x="0" y="187268"/>
                    <a:pt x="0" y="418274"/>
                  </a:cubicBezTo>
                  <a:cubicBezTo>
                    <a:pt x="0" y="649281"/>
                    <a:pt x="181951" y="836548"/>
                    <a:pt x="406400" y="836548"/>
                  </a:cubicBezTo>
                  <a:cubicBezTo>
                    <a:pt x="630849" y="836548"/>
                    <a:pt x="812800" y="649281"/>
                    <a:pt x="812800" y="418274"/>
                  </a:cubicBezTo>
                  <a:cubicBezTo>
                    <a:pt x="812800" y="187268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2"/>
            <p:cNvSpPr txBox="1"/>
            <p:nvPr/>
          </p:nvSpPr>
          <p:spPr>
            <a:xfrm>
              <a:off x="76200" y="21276"/>
              <a:ext cx="660400" cy="7368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600" u="none" cap="none" strike="noStrike">
                  <a:solidFill>
                    <a:srgbClr val="37C9EF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</p:txBody>
        </p:sp>
      </p:grpSp>
      <p:grpSp>
        <p:nvGrpSpPr>
          <p:cNvPr id="112" name="Google Shape;112;p2"/>
          <p:cNvGrpSpPr/>
          <p:nvPr/>
        </p:nvGrpSpPr>
        <p:grpSpPr>
          <a:xfrm>
            <a:off x="3758811" y="6662754"/>
            <a:ext cx="10770378" cy="1673477"/>
            <a:chOff x="0" y="0"/>
            <a:chExt cx="2836643" cy="440751"/>
          </a:xfrm>
        </p:grpSpPr>
        <p:sp>
          <p:nvSpPr>
            <p:cNvPr id="113" name="Google Shape;113;p2"/>
            <p:cNvSpPr/>
            <p:nvPr/>
          </p:nvSpPr>
          <p:spPr>
            <a:xfrm>
              <a:off x="0" y="0"/>
              <a:ext cx="2836643" cy="440751"/>
            </a:xfrm>
            <a:custGeom>
              <a:rect b="b" l="l" r="r" t="t"/>
              <a:pathLst>
                <a:path extrusionOk="0" h="440751" w="2836643">
                  <a:moveTo>
                    <a:pt x="0" y="0"/>
                  </a:moveTo>
                  <a:lnTo>
                    <a:pt x="2836643" y="0"/>
                  </a:lnTo>
                  <a:lnTo>
                    <a:pt x="2836643" y="440751"/>
                  </a:lnTo>
                  <a:lnTo>
                    <a:pt x="0" y="440751"/>
                  </a:lnTo>
                  <a:close/>
                </a:path>
              </a:pathLst>
            </a:custGeom>
            <a:solidFill>
              <a:srgbClr val="2C92D5"/>
            </a:solidFill>
            <a:ln>
              <a:noFill/>
            </a:ln>
          </p:spPr>
        </p:sp>
        <p:sp>
          <p:nvSpPr>
            <p:cNvPr id="114" name="Google Shape;114;p2"/>
            <p:cNvSpPr txBox="1"/>
            <p:nvPr/>
          </p:nvSpPr>
          <p:spPr>
            <a:xfrm>
              <a:off x="0" y="0"/>
              <a:ext cx="2836643" cy="44075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0" lIns="254000" spcFirstLastPara="1" rIns="254000" wrap="square" tIns="254000">
              <a:noAutofit/>
            </a:bodyPr>
            <a:lstStyle/>
            <a:p>
              <a:pPr indent="0" lvl="0" marL="0" marR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                   FOCUS</a:t>
              </a:r>
              <a:endParaRPr/>
            </a:p>
          </p:txBody>
        </p:sp>
      </p:grpSp>
      <p:grpSp>
        <p:nvGrpSpPr>
          <p:cNvPr id="115" name="Google Shape;115;p2"/>
          <p:cNvGrpSpPr/>
          <p:nvPr/>
        </p:nvGrpSpPr>
        <p:grpSpPr>
          <a:xfrm>
            <a:off x="4208363" y="7177104"/>
            <a:ext cx="624897" cy="643155"/>
            <a:chOff x="0" y="0"/>
            <a:chExt cx="812800" cy="836548"/>
          </a:xfrm>
        </p:grpSpPr>
        <p:sp>
          <p:nvSpPr>
            <p:cNvPr id="116" name="Google Shape;116;p2"/>
            <p:cNvSpPr/>
            <p:nvPr/>
          </p:nvSpPr>
          <p:spPr>
            <a:xfrm>
              <a:off x="0" y="0"/>
              <a:ext cx="812800" cy="836548"/>
            </a:xfrm>
            <a:custGeom>
              <a:rect b="b" l="l" r="r" t="t"/>
              <a:pathLst>
                <a:path extrusionOk="0" h="836548" w="812800">
                  <a:moveTo>
                    <a:pt x="406400" y="0"/>
                  </a:moveTo>
                  <a:cubicBezTo>
                    <a:pt x="181951" y="0"/>
                    <a:pt x="0" y="187268"/>
                    <a:pt x="0" y="418274"/>
                  </a:cubicBezTo>
                  <a:cubicBezTo>
                    <a:pt x="0" y="649281"/>
                    <a:pt x="181951" y="836548"/>
                    <a:pt x="406400" y="836548"/>
                  </a:cubicBezTo>
                  <a:cubicBezTo>
                    <a:pt x="630849" y="836548"/>
                    <a:pt x="812800" y="649281"/>
                    <a:pt x="812800" y="418274"/>
                  </a:cubicBezTo>
                  <a:cubicBezTo>
                    <a:pt x="812800" y="187268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2"/>
            <p:cNvSpPr txBox="1"/>
            <p:nvPr/>
          </p:nvSpPr>
          <p:spPr>
            <a:xfrm>
              <a:off x="76200" y="21276"/>
              <a:ext cx="660400" cy="7368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600" u="none" cap="none" strike="noStrike">
                  <a:solidFill>
                    <a:srgbClr val="2C92D5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/>
            </a:p>
          </p:txBody>
        </p:sp>
      </p:grpSp>
      <p:grpSp>
        <p:nvGrpSpPr>
          <p:cNvPr id="118" name="Google Shape;118;p2"/>
          <p:cNvGrpSpPr/>
          <p:nvPr/>
        </p:nvGrpSpPr>
        <p:grpSpPr>
          <a:xfrm>
            <a:off x="3758811" y="8306034"/>
            <a:ext cx="10770378" cy="1644902"/>
            <a:chOff x="0" y="0"/>
            <a:chExt cx="2836643" cy="433225"/>
          </a:xfrm>
        </p:grpSpPr>
        <p:sp>
          <p:nvSpPr>
            <p:cNvPr id="119" name="Google Shape;119;p2"/>
            <p:cNvSpPr/>
            <p:nvPr/>
          </p:nvSpPr>
          <p:spPr>
            <a:xfrm>
              <a:off x="0" y="0"/>
              <a:ext cx="2836643" cy="433225"/>
            </a:xfrm>
            <a:custGeom>
              <a:rect b="b" l="l" r="r" t="t"/>
              <a:pathLst>
                <a:path extrusionOk="0" h="433225" w="2836643">
                  <a:moveTo>
                    <a:pt x="0" y="0"/>
                  </a:moveTo>
                  <a:lnTo>
                    <a:pt x="2836643" y="0"/>
                  </a:lnTo>
                  <a:lnTo>
                    <a:pt x="2836643" y="433225"/>
                  </a:lnTo>
                  <a:lnTo>
                    <a:pt x="0" y="433225"/>
                  </a:lnTo>
                  <a:close/>
                </a:path>
              </a:pathLst>
            </a:custGeom>
            <a:solidFill>
              <a:srgbClr val="13538A"/>
            </a:solidFill>
            <a:ln>
              <a:noFill/>
            </a:ln>
          </p:spPr>
        </p:sp>
        <p:sp>
          <p:nvSpPr>
            <p:cNvPr id="120" name="Google Shape;120;p2"/>
            <p:cNvSpPr txBox="1"/>
            <p:nvPr/>
          </p:nvSpPr>
          <p:spPr>
            <a:xfrm>
              <a:off x="0" y="0"/>
              <a:ext cx="2836643" cy="4332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54000" lIns="254000" spcFirstLastPara="1" rIns="254000" wrap="square" tIns="254000">
              <a:noAutofit/>
            </a:bodyPr>
            <a:lstStyle/>
            <a:p>
              <a:pPr indent="0" lvl="0" marL="0" marR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                   LIMITATIONS</a:t>
              </a:r>
              <a:endParaRPr/>
            </a:p>
          </p:txBody>
        </p:sp>
      </p:grpSp>
      <p:grpSp>
        <p:nvGrpSpPr>
          <p:cNvPr id="121" name="Google Shape;121;p2"/>
          <p:cNvGrpSpPr/>
          <p:nvPr/>
        </p:nvGrpSpPr>
        <p:grpSpPr>
          <a:xfrm>
            <a:off x="4208363" y="8850582"/>
            <a:ext cx="624897" cy="643155"/>
            <a:chOff x="0" y="0"/>
            <a:chExt cx="812800" cy="836548"/>
          </a:xfrm>
        </p:grpSpPr>
        <p:sp>
          <p:nvSpPr>
            <p:cNvPr id="122" name="Google Shape;122;p2"/>
            <p:cNvSpPr/>
            <p:nvPr/>
          </p:nvSpPr>
          <p:spPr>
            <a:xfrm>
              <a:off x="0" y="0"/>
              <a:ext cx="812800" cy="836548"/>
            </a:xfrm>
            <a:custGeom>
              <a:rect b="b" l="l" r="r" t="t"/>
              <a:pathLst>
                <a:path extrusionOk="0" h="836548" w="812800">
                  <a:moveTo>
                    <a:pt x="406400" y="0"/>
                  </a:moveTo>
                  <a:cubicBezTo>
                    <a:pt x="181951" y="0"/>
                    <a:pt x="0" y="187268"/>
                    <a:pt x="0" y="418274"/>
                  </a:cubicBezTo>
                  <a:cubicBezTo>
                    <a:pt x="0" y="649281"/>
                    <a:pt x="181951" y="836548"/>
                    <a:pt x="406400" y="836548"/>
                  </a:cubicBezTo>
                  <a:cubicBezTo>
                    <a:pt x="630849" y="836548"/>
                    <a:pt x="812800" y="649281"/>
                    <a:pt x="812800" y="418274"/>
                  </a:cubicBezTo>
                  <a:cubicBezTo>
                    <a:pt x="812800" y="187268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2"/>
            <p:cNvSpPr txBox="1"/>
            <p:nvPr/>
          </p:nvSpPr>
          <p:spPr>
            <a:xfrm>
              <a:off x="76200" y="21276"/>
              <a:ext cx="660400" cy="7368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600" u="none" cap="none" strike="noStrike">
                  <a:solidFill>
                    <a:srgbClr val="13538A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/>
            </a:p>
          </p:txBody>
        </p:sp>
      </p:grpSp>
      <p:sp>
        <p:nvSpPr>
          <p:cNvPr id="124" name="Google Shape;124;p2"/>
          <p:cNvSpPr txBox="1"/>
          <p:nvPr/>
        </p:nvSpPr>
        <p:spPr>
          <a:xfrm>
            <a:off x="9144000" y="2001458"/>
            <a:ext cx="4911555" cy="1343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Lack of a comprehensive methodology for measuring and monitoring EHS phase-out</a:t>
            </a:r>
            <a:endParaRPr/>
          </a:p>
          <a:p>
            <a:pPr indent="0" lvl="0" marL="0" marR="0" rtl="0" algn="l">
              <a:lnSpc>
                <a:spcPct val="12000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99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"/>
          <p:cNvSpPr txBox="1"/>
          <p:nvPr/>
        </p:nvSpPr>
        <p:spPr>
          <a:xfrm>
            <a:off x="9144000" y="3514725"/>
            <a:ext cx="5385189" cy="16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 framework can be developed to effectively monitor and evaluate EHS phase-out while enhancing accountability in the Euro-Mediterranean region?</a:t>
            </a:r>
            <a:endParaRPr/>
          </a:p>
          <a:p>
            <a:pPr indent="0" lvl="0" marL="0" marR="0" rtl="0" algn="l">
              <a:lnSpc>
                <a:spcPct val="12000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99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"/>
          <p:cNvSpPr txBox="1"/>
          <p:nvPr/>
        </p:nvSpPr>
        <p:spPr>
          <a:xfrm>
            <a:off x="9144000" y="5181600"/>
            <a:ext cx="5385189" cy="1343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Develop a comprehensive framework for monitoring and assessing EHS phase-out: the Euro-Mediterranean EHS Phase-Out and Reform Framework (EHS-MedFRAME)</a:t>
            </a:r>
            <a:endParaRPr/>
          </a:p>
        </p:txBody>
      </p:sp>
      <p:sp>
        <p:nvSpPr>
          <p:cNvPr id="127" name="Google Shape;127;p2"/>
          <p:cNvSpPr txBox="1"/>
          <p:nvPr/>
        </p:nvSpPr>
        <p:spPr>
          <a:xfrm>
            <a:off x="9144000" y="6813668"/>
            <a:ext cx="5385189" cy="16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Emphasis on an holistic approach consisting of cross-sectoral economic, social, and environmental indicators, alongside accountability mechanisms </a:t>
            </a:r>
            <a:endParaRPr/>
          </a:p>
          <a:p>
            <a:pPr indent="0" lvl="0" marL="0" marR="0" rtl="0" algn="l">
              <a:lnSpc>
                <a:spcPct val="12000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99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8" name="Google Shape;128;p2"/>
          <p:cNvGrpSpPr/>
          <p:nvPr/>
        </p:nvGrpSpPr>
        <p:grpSpPr>
          <a:xfrm>
            <a:off x="3128847" y="665127"/>
            <a:ext cx="11187724" cy="1075551"/>
            <a:chOff x="0" y="-47625"/>
            <a:chExt cx="14916965" cy="1434068"/>
          </a:xfrm>
        </p:grpSpPr>
        <p:sp>
          <p:nvSpPr>
            <p:cNvPr id="129" name="Google Shape;129;p2"/>
            <p:cNvSpPr txBox="1"/>
            <p:nvPr/>
          </p:nvSpPr>
          <p:spPr>
            <a:xfrm>
              <a:off x="0" y="807746"/>
              <a:ext cx="14916965" cy="5786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2022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2"/>
            <p:cNvSpPr txBox="1"/>
            <p:nvPr/>
          </p:nvSpPr>
          <p:spPr>
            <a:xfrm>
              <a:off x="0" y="-47625"/>
              <a:ext cx="14916965" cy="7679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31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600" u="none" cap="none" strike="noStrike">
                  <a:solidFill>
                    <a:srgbClr val="191919"/>
                  </a:solidFill>
                  <a:latin typeface="Arial"/>
                  <a:ea typeface="Arial"/>
                  <a:cs typeface="Arial"/>
                  <a:sym typeface="Arial"/>
                </a:rPr>
                <a:t>1. PROBLEM STATEMENT AND OBJECTIVE</a:t>
              </a:r>
              <a:endParaRPr/>
            </a:p>
          </p:txBody>
        </p:sp>
      </p:grpSp>
      <p:sp>
        <p:nvSpPr>
          <p:cNvPr id="131" name="Google Shape;131;p2"/>
          <p:cNvSpPr txBox="1"/>
          <p:nvPr/>
        </p:nvSpPr>
        <p:spPr>
          <a:xfrm>
            <a:off x="9144000" y="9055196"/>
            <a:ext cx="5385189" cy="3576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36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Absence of sector-specific indicators</a:t>
            </a:r>
            <a:endParaRPr/>
          </a:p>
        </p:txBody>
      </p:sp>
      <p:sp>
        <p:nvSpPr>
          <p:cNvPr id="132" name="Google Shape;132;p2"/>
          <p:cNvSpPr/>
          <p:nvPr/>
        </p:nvSpPr>
        <p:spPr>
          <a:xfrm>
            <a:off x="0" y="1256"/>
            <a:ext cx="1638995" cy="1638995"/>
          </a:xfrm>
          <a:custGeom>
            <a:rect b="b" l="l" r="r" t="t"/>
            <a:pathLst>
              <a:path extrusionOk="0" h="1638995" w="1638995">
                <a:moveTo>
                  <a:pt x="0" y="0"/>
                </a:moveTo>
                <a:lnTo>
                  <a:pt x="1638995" y="0"/>
                </a:lnTo>
                <a:lnTo>
                  <a:pt x="1638995" y="1638994"/>
                </a:lnTo>
                <a:lnTo>
                  <a:pt x="0" y="163899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oogle Shape;137;p3"/>
          <p:cNvGrpSpPr/>
          <p:nvPr/>
        </p:nvGrpSpPr>
        <p:grpSpPr>
          <a:xfrm>
            <a:off x="679984" y="7250292"/>
            <a:ext cx="3525022" cy="2319645"/>
            <a:chOff x="0" y="-76200"/>
            <a:chExt cx="928401" cy="610935"/>
          </a:xfrm>
        </p:grpSpPr>
        <p:sp>
          <p:nvSpPr>
            <p:cNvPr id="138" name="Google Shape;138;p3"/>
            <p:cNvSpPr/>
            <p:nvPr/>
          </p:nvSpPr>
          <p:spPr>
            <a:xfrm>
              <a:off x="0" y="0"/>
              <a:ext cx="928401" cy="534735"/>
            </a:xfrm>
            <a:custGeom>
              <a:rect b="b" l="l" r="r" t="t"/>
              <a:pathLst>
                <a:path extrusionOk="0" h="534735" w="928401">
                  <a:moveTo>
                    <a:pt x="0" y="0"/>
                  </a:moveTo>
                  <a:lnTo>
                    <a:pt x="928401" y="0"/>
                  </a:lnTo>
                  <a:lnTo>
                    <a:pt x="928401" y="534735"/>
                  </a:lnTo>
                  <a:lnTo>
                    <a:pt x="0" y="534735"/>
                  </a:lnTo>
                  <a:close/>
                </a:path>
              </a:pathLst>
            </a:custGeom>
            <a:solidFill>
              <a:srgbClr val="4FCDCC"/>
            </a:solidFill>
            <a:ln>
              <a:noFill/>
            </a:ln>
          </p:spPr>
        </p:sp>
        <p:sp>
          <p:nvSpPr>
            <p:cNvPr id="139" name="Google Shape;139;p3"/>
            <p:cNvSpPr txBox="1"/>
            <p:nvPr/>
          </p:nvSpPr>
          <p:spPr>
            <a:xfrm>
              <a:off x="0" y="-76200"/>
              <a:ext cx="928401" cy="61093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999" u="none" cap="none" strike="noStrike">
                  <a:solidFill>
                    <a:srgbClr val="FFFFFF"/>
                  </a:solidFill>
                  <a:latin typeface="Ultra"/>
                  <a:ea typeface="Ultra"/>
                  <a:cs typeface="Ultra"/>
                  <a:sym typeface="Ultra"/>
                </a:rPr>
                <a:t>1</a:t>
              </a:r>
              <a:endParaRPr/>
            </a:p>
          </p:txBody>
        </p:sp>
      </p:grpSp>
      <p:sp>
        <p:nvSpPr>
          <p:cNvPr id="140" name="Google Shape;140;p3"/>
          <p:cNvSpPr/>
          <p:nvPr/>
        </p:nvSpPr>
        <p:spPr>
          <a:xfrm rot="10800000">
            <a:off x="3560981" y="8952769"/>
            <a:ext cx="644024" cy="617168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8B6B4">
              <a:alpha val="49803"/>
            </a:srgbClr>
          </a:solidFill>
          <a:ln>
            <a:noFill/>
          </a:ln>
        </p:spPr>
      </p:sp>
      <p:grpSp>
        <p:nvGrpSpPr>
          <p:cNvPr id="141" name="Google Shape;141;p3"/>
          <p:cNvGrpSpPr/>
          <p:nvPr/>
        </p:nvGrpSpPr>
        <p:grpSpPr>
          <a:xfrm>
            <a:off x="3560981" y="6633124"/>
            <a:ext cx="3525022" cy="2319645"/>
            <a:chOff x="0" y="-76200"/>
            <a:chExt cx="928401" cy="610935"/>
          </a:xfrm>
        </p:grpSpPr>
        <p:sp>
          <p:nvSpPr>
            <p:cNvPr id="142" name="Google Shape;142;p3"/>
            <p:cNvSpPr/>
            <p:nvPr/>
          </p:nvSpPr>
          <p:spPr>
            <a:xfrm>
              <a:off x="0" y="0"/>
              <a:ext cx="928401" cy="534735"/>
            </a:xfrm>
            <a:custGeom>
              <a:rect b="b" l="l" r="r" t="t"/>
              <a:pathLst>
                <a:path extrusionOk="0" h="534735" w="928401">
                  <a:moveTo>
                    <a:pt x="0" y="0"/>
                  </a:moveTo>
                  <a:lnTo>
                    <a:pt x="928401" y="0"/>
                  </a:lnTo>
                  <a:lnTo>
                    <a:pt x="928401" y="534735"/>
                  </a:lnTo>
                  <a:lnTo>
                    <a:pt x="0" y="534735"/>
                  </a:lnTo>
                  <a:close/>
                </a:path>
              </a:pathLst>
            </a:custGeom>
            <a:solidFill>
              <a:srgbClr val="18B6B4"/>
            </a:solidFill>
            <a:ln>
              <a:noFill/>
            </a:ln>
          </p:spPr>
        </p:sp>
        <p:sp>
          <p:nvSpPr>
            <p:cNvPr id="143" name="Google Shape;143;p3"/>
            <p:cNvSpPr txBox="1"/>
            <p:nvPr/>
          </p:nvSpPr>
          <p:spPr>
            <a:xfrm>
              <a:off x="0" y="-76200"/>
              <a:ext cx="928401" cy="61093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999" u="none" cap="none" strike="noStrike">
                  <a:solidFill>
                    <a:srgbClr val="FFFFFF"/>
                  </a:solidFill>
                  <a:latin typeface="Ultra"/>
                  <a:ea typeface="Ultra"/>
                  <a:cs typeface="Ultra"/>
                  <a:sym typeface="Ultra"/>
                </a:rPr>
                <a:t>2</a:t>
              </a:r>
              <a:endParaRPr/>
            </a:p>
          </p:txBody>
        </p:sp>
      </p:grpSp>
      <p:grpSp>
        <p:nvGrpSpPr>
          <p:cNvPr id="144" name="Google Shape;144;p3"/>
          <p:cNvGrpSpPr/>
          <p:nvPr/>
        </p:nvGrpSpPr>
        <p:grpSpPr>
          <a:xfrm>
            <a:off x="6493713" y="6015956"/>
            <a:ext cx="3525022" cy="2319645"/>
            <a:chOff x="0" y="-76200"/>
            <a:chExt cx="928401" cy="610935"/>
          </a:xfrm>
        </p:grpSpPr>
        <p:sp>
          <p:nvSpPr>
            <p:cNvPr id="145" name="Google Shape;145;p3"/>
            <p:cNvSpPr/>
            <p:nvPr/>
          </p:nvSpPr>
          <p:spPr>
            <a:xfrm>
              <a:off x="0" y="0"/>
              <a:ext cx="928401" cy="534735"/>
            </a:xfrm>
            <a:custGeom>
              <a:rect b="b" l="l" r="r" t="t"/>
              <a:pathLst>
                <a:path extrusionOk="0" h="534735" w="928401">
                  <a:moveTo>
                    <a:pt x="0" y="0"/>
                  </a:moveTo>
                  <a:lnTo>
                    <a:pt x="928401" y="0"/>
                  </a:lnTo>
                  <a:lnTo>
                    <a:pt x="928401" y="534735"/>
                  </a:lnTo>
                  <a:lnTo>
                    <a:pt x="0" y="534735"/>
                  </a:lnTo>
                  <a:close/>
                </a:path>
              </a:pathLst>
            </a:custGeom>
            <a:solidFill>
              <a:srgbClr val="37C9EF"/>
            </a:solidFill>
            <a:ln>
              <a:noFill/>
            </a:ln>
          </p:spPr>
        </p:sp>
        <p:sp>
          <p:nvSpPr>
            <p:cNvPr id="146" name="Google Shape;146;p3"/>
            <p:cNvSpPr txBox="1"/>
            <p:nvPr/>
          </p:nvSpPr>
          <p:spPr>
            <a:xfrm>
              <a:off x="0" y="-76200"/>
              <a:ext cx="928401" cy="61093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999" u="none" cap="none" strike="noStrike">
                  <a:solidFill>
                    <a:srgbClr val="FFFFFF"/>
                  </a:solidFill>
                  <a:latin typeface="Ultra"/>
                  <a:ea typeface="Ultra"/>
                  <a:cs typeface="Ultra"/>
                  <a:sym typeface="Ultra"/>
                </a:rPr>
                <a:t>3</a:t>
              </a:r>
              <a:endParaRPr/>
            </a:p>
          </p:txBody>
        </p:sp>
      </p:grpSp>
      <p:grpSp>
        <p:nvGrpSpPr>
          <p:cNvPr id="147" name="Google Shape;147;p3"/>
          <p:cNvGrpSpPr/>
          <p:nvPr/>
        </p:nvGrpSpPr>
        <p:grpSpPr>
          <a:xfrm>
            <a:off x="9385328" y="5528908"/>
            <a:ext cx="3525022" cy="2319645"/>
            <a:chOff x="0" y="-76200"/>
            <a:chExt cx="928401" cy="610935"/>
          </a:xfrm>
        </p:grpSpPr>
        <p:sp>
          <p:nvSpPr>
            <p:cNvPr id="148" name="Google Shape;148;p3"/>
            <p:cNvSpPr/>
            <p:nvPr/>
          </p:nvSpPr>
          <p:spPr>
            <a:xfrm>
              <a:off x="0" y="0"/>
              <a:ext cx="928401" cy="534735"/>
            </a:xfrm>
            <a:custGeom>
              <a:rect b="b" l="l" r="r" t="t"/>
              <a:pathLst>
                <a:path extrusionOk="0" h="534735" w="928401">
                  <a:moveTo>
                    <a:pt x="0" y="0"/>
                  </a:moveTo>
                  <a:lnTo>
                    <a:pt x="928401" y="0"/>
                  </a:lnTo>
                  <a:lnTo>
                    <a:pt x="928401" y="534735"/>
                  </a:lnTo>
                  <a:lnTo>
                    <a:pt x="0" y="534735"/>
                  </a:lnTo>
                  <a:close/>
                </a:path>
              </a:pathLst>
            </a:custGeom>
            <a:solidFill>
              <a:srgbClr val="2C92D5"/>
            </a:solidFill>
            <a:ln>
              <a:noFill/>
            </a:ln>
          </p:spPr>
        </p:sp>
        <p:sp>
          <p:nvSpPr>
            <p:cNvPr id="149" name="Google Shape;149;p3"/>
            <p:cNvSpPr txBox="1"/>
            <p:nvPr/>
          </p:nvSpPr>
          <p:spPr>
            <a:xfrm>
              <a:off x="0" y="-76200"/>
              <a:ext cx="928401" cy="61093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999" u="none" cap="none" strike="noStrike">
                  <a:solidFill>
                    <a:srgbClr val="FFFFFF"/>
                  </a:solidFill>
                  <a:latin typeface="Ultra"/>
                  <a:ea typeface="Ultra"/>
                  <a:cs typeface="Ultra"/>
                  <a:sym typeface="Ultra"/>
                </a:rPr>
                <a:t>4</a:t>
              </a:r>
              <a:endParaRPr/>
            </a:p>
          </p:txBody>
        </p:sp>
      </p:grpSp>
      <p:sp>
        <p:nvSpPr>
          <p:cNvPr id="150" name="Google Shape;150;p3"/>
          <p:cNvSpPr/>
          <p:nvPr/>
        </p:nvSpPr>
        <p:spPr>
          <a:xfrm rot="10800000">
            <a:off x="9391053" y="7718433"/>
            <a:ext cx="618157" cy="617168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2C92D5">
              <a:alpha val="49803"/>
            </a:srgbClr>
          </a:solidFill>
          <a:ln>
            <a:noFill/>
          </a:ln>
        </p:spPr>
      </p:sp>
      <p:sp>
        <p:nvSpPr>
          <p:cNvPr id="151" name="Google Shape;151;p3"/>
          <p:cNvSpPr/>
          <p:nvPr/>
        </p:nvSpPr>
        <p:spPr>
          <a:xfrm rot="10800000">
            <a:off x="6477371" y="8335601"/>
            <a:ext cx="618157" cy="617168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37C9EF">
              <a:alpha val="49803"/>
            </a:srgbClr>
          </a:solidFill>
          <a:ln>
            <a:noFill/>
          </a:ln>
        </p:spPr>
      </p:sp>
      <p:grpSp>
        <p:nvGrpSpPr>
          <p:cNvPr id="152" name="Google Shape;152;p3"/>
          <p:cNvGrpSpPr/>
          <p:nvPr/>
        </p:nvGrpSpPr>
        <p:grpSpPr>
          <a:xfrm>
            <a:off x="12301718" y="4027843"/>
            <a:ext cx="4525941" cy="4020616"/>
            <a:chOff x="0" y="0"/>
            <a:chExt cx="977479" cy="868343"/>
          </a:xfrm>
        </p:grpSpPr>
        <p:sp>
          <p:nvSpPr>
            <p:cNvPr id="153" name="Google Shape;153;p3"/>
            <p:cNvSpPr/>
            <p:nvPr/>
          </p:nvSpPr>
          <p:spPr>
            <a:xfrm>
              <a:off x="0" y="0"/>
              <a:ext cx="977479" cy="868343"/>
            </a:xfrm>
            <a:custGeom>
              <a:rect b="b" l="l" r="r" t="t"/>
              <a:pathLst>
                <a:path extrusionOk="0" h="868343" w="977479">
                  <a:moveTo>
                    <a:pt x="977479" y="434171"/>
                  </a:moveTo>
                  <a:lnTo>
                    <a:pt x="571079" y="0"/>
                  </a:lnTo>
                  <a:lnTo>
                    <a:pt x="571079" y="203200"/>
                  </a:lnTo>
                  <a:lnTo>
                    <a:pt x="0" y="203200"/>
                  </a:lnTo>
                  <a:lnTo>
                    <a:pt x="0" y="665143"/>
                  </a:lnTo>
                  <a:lnTo>
                    <a:pt x="571079" y="665143"/>
                  </a:lnTo>
                  <a:lnTo>
                    <a:pt x="571079" y="868343"/>
                  </a:lnTo>
                  <a:lnTo>
                    <a:pt x="977479" y="434171"/>
                  </a:lnTo>
                  <a:close/>
                </a:path>
              </a:pathLst>
            </a:custGeom>
            <a:solidFill>
              <a:srgbClr val="13538A"/>
            </a:solidFill>
            <a:ln>
              <a:noFill/>
            </a:ln>
          </p:spPr>
        </p:sp>
        <p:sp>
          <p:nvSpPr>
            <p:cNvPr id="154" name="Google Shape;154;p3"/>
            <p:cNvSpPr txBox="1"/>
            <p:nvPr/>
          </p:nvSpPr>
          <p:spPr>
            <a:xfrm>
              <a:off x="0" y="127000"/>
              <a:ext cx="875879" cy="5381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999" u="none" cap="none" strike="noStrike">
                  <a:solidFill>
                    <a:srgbClr val="FFFFFF"/>
                  </a:solidFill>
                  <a:latin typeface="Ultra"/>
                  <a:ea typeface="Ultra"/>
                  <a:cs typeface="Ultra"/>
                  <a:sym typeface="Ultra"/>
                </a:rPr>
                <a:t>5</a:t>
              </a:r>
              <a:endParaRPr/>
            </a:p>
          </p:txBody>
        </p:sp>
      </p:grpSp>
      <p:sp>
        <p:nvSpPr>
          <p:cNvPr id="155" name="Google Shape;155;p3"/>
          <p:cNvSpPr/>
          <p:nvPr/>
        </p:nvSpPr>
        <p:spPr>
          <a:xfrm rot="10800000">
            <a:off x="12292193" y="7101265"/>
            <a:ext cx="618157" cy="617168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538A">
              <a:alpha val="49803"/>
            </a:srgbClr>
          </a:solidFill>
          <a:ln>
            <a:noFill/>
          </a:ln>
        </p:spPr>
      </p:sp>
      <p:sp>
        <p:nvSpPr>
          <p:cNvPr id="156" name="Google Shape;156;p3"/>
          <p:cNvSpPr txBox="1"/>
          <p:nvPr/>
        </p:nvSpPr>
        <p:spPr>
          <a:xfrm>
            <a:off x="1187692" y="6026688"/>
            <a:ext cx="1887754" cy="9055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Literature </a:t>
            </a:r>
            <a:endParaRPr/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Review</a:t>
            </a:r>
            <a:endParaRPr/>
          </a:p>
        </p:txBody>
      </p:sp>
      <p:sp>
        <p:nvSpPr>
          <p:cNvPr id="157" name="Google Shape;157;p3"/>
          <p:cNvSpPr txBox="1"/>
          <p:nvPr/>
        </p:nvSpPr>
        <p:spPr>
          <a:xfrm>
            <a:off x="4205006" y="5336900"/>
            <a:ext cx="1887754" cy="9055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Hypotheses formulation</a:t>
            </a:r>
            <a:endParaRPr/>
          </a:p>
        </p:txBody>
      </p:sp>
      <p:sp>
        <p:nvSpPr>
          <p:cNvPr id="158" name="Google Shape;158;p3"/>
          <p:cNvSpPr txBox="1"/>
          <p:nvPr/>
        </p:nvSpPr>
        <p:spPr>
          <a:xfrm>
            <a:off x="7111871" y="4787960"/>
            <a:ext cx="1887754" cy="9055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Case Studies</a:t>
            </a:r>
            <a:endParaRPr/>
          </a:p>
        </p:txBody>
      </p:sp>
      <p:sp>
        <p:nvSpPr>
          <p:cNvPr id="159" name="Google Shape;159;p3"/>
          <p:cNvSpPr txBox="1"/>
          <p:nvPr/>
        </p:nvSpPr>
        <p:spPr>
          <a:xfrm>
            <a:off x="9629856" y="3780790"/>
            <a:ext cx="2341184" cy="13627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Formulation of the EHS-MedFRAME</a:t>
            </a:r>
            <a:endParaRPr/>
          </a:p>
        </p:txBody>
      </p:sp>
      <p:sp>
        <p:nvSpPr>
          <p:cNvPr id="160" name="Google Shape;160;p3"/>
          <p:cNvSpPr txBox="1"/>
          <p:nvPr/>
        </p:nvSpPr>
        <p:spPr>
          <a:xfrm>
            <a:off x="12461663" y="3039746"/>
            <a:ext cx="2486080" cy="13627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Challenges and </a:t>
            </a:r>
            <a:endParaRPr/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600" u="none" cap="none" strike="noStrik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Policy Implications</a:t>
            </a:r>
            <a:endParaRPr/>
          </a:p>
        </p:txBody>
      </p:sp>
      <p:grpSp>
        <p:nvGrpSpPr>
          <p:cNvPr id="161" name="Google Shape;161;p3"/>
          <p:cNvGrpSpPr/>
          <p:nvPr/>
        </p:nvGrpSpPr>
        <p:grpSpPr>
          <a:xfrm>
            <a:off x="3201422" y="1652484"/>
            <a:ext cx="11187724" cy="1075551"/>
            <a:chOff x="0" y="-47625"/>
            <a:chExt cx="14916965" cy="1434068"/>
          </a:xfrm>
        </p:grpSpPr>
        <p:sp>
          <p:nvSpPr>
            <p:cNvPr id="162" name="Google Shape;162;p3"/>
            <p:cNvSpPr txBox="1"/>
            <p:nvPr/>
          </p:nvSpPr>
          <p:spPr>
            <a:xfrm>
              <a:off x="0" y="807746"/>
              <a:ext cx="14916965" cy="5786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2022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3"/>
            <p:cNvSpPr txBox="1"/>
            <p:nvPr/>
          </p:nvSpPr>
          <p:spPr>
            <a:xfrm>
              <a:off x="0" y="-47625"/>
              <a:ext cx="14916965" cy="7679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31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600" u="none" cap="none" strike="noStrike">
                  <a:solidFill>
                    <a:srgbClr val="191919"/>
                  </a:solidFill>
                  <a:latin typeface="Ultra"/>
                  <a:ea typeface="Ultra"/>
                  <a:cs typeface="Ultra"/>
                  <a:sym typeface="Ultra"/>
                </a:rPr>
                <a:t>2. METHODOLOGY</a:t>
              </a:r>
              <a:endParaRPr/>
            </a:p>
          </p:txBody>
        </p:sp>
      </p:grpSp>
      <p:sp>
        <p:nvSpPr>
          <p:cNvPr id="164" name="Google Shape;164;p3"/>
          <p:cNvSpPr/>
          <p:nvPr/>
        </p:nvSpPr>
        <p:spPr>
          <a:xfrm>
            <a:off x="0" y="1256"/>
            <a:ext cx="1638995" cy="1638995"/>
          </a:xfrm>
          <a:custGeom>
            <a:rect b="b" l="l" r="r" t="t"/>
            <a:pathLst>
              <a:path extrusionOk="0" h="1638995" w="1638995">
                <a:moveTo>
                  <a:pt x="0" y="0"/>
                </a:moveTo>
                <a:lnTo>
                  <a:pt x="1638995" y="0"/>
                </a:lnTo>
                <a:lnTo>
                  <a:pt x="1638995" y="1638994"/>
                </a:lnTo>
                <a:lnTo>
                  <a:pt x="0" y="163899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" name="Google Shape;169;p4"/>
          <p:cNvGrpSpPr/>
          <p:nvPr/>
        </p:nvGrpSpPr>
        <p:grpSpPr>
          <a:xfrm>
            <a:off x="7180421" y="1383410"/>
            <a:ext cx="3927158" cy="3927158"/>
            <a:chOff x="0" y="0"/>
            <a:chExt cx="812800" cy="812800"/>
          </a:xfrm>
        </p:grpSpPr>
        <p:sp>
          <p:nvSpPr>
            <p:cNvPr id="170" name="Google Shape;170;p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2C92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4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6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2" name="Google Shape;172;p4"/>
          <p:cNvSpPr txBox="1"/>
          <p:nvPr/>
        </p:nvSpPr>
        <p:spPr>
          <a:xfrm>
            <a:off x="7319218" y="3015202"/>
            <a:ext cx="3649563" cy="59690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49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EHS-MEDFRAME</a:t>
            </a:r>
            <a:endParaRPr/>
          </a:p>
        </p:txBody>
      </p:sp>
      <p:sp>
        <p:nvSpPr>
          <p:cNvPr id="173" name="Google Shape;173;p4"/>
          <p:cNvSpPr/>
          <p:nvPr/>
        </p:nvSpPr>
        <p:spPr>
          <a:xfrm rot="5400000">
            <a:off x="2517203" y="4224019"/>
            <a:ext cx="1214841" cy="319958"/>
          </a:xfrm>
          <a:custGeom>
            <a:rect b="b" l="l" r="r" t="t"/>
            <a:pathLst>
              <a:path extrusionOk="0" h="1360170" w="5164390">
                <a:moveTo>
                  <a:pt x="5089460" y="579120"/>
                </a:moveTo>
                <a:lnTo>
                  <a:pt x="4389690" y="55880"/>
                </a:lnTo>
                <a:cubicBezTo>
                  <a:pt x="4316030" y="0"/>
                  <a:pt x="4255070" y="30480"/>
                  <a:pt x="4255070" y="123190"/>
                </a:cubicBezTo>
                <a:lnTo>
                  <a:pt x="4255070" y="556260"/>
                </a:lnTo>
                <a:lnTo>
                  <a:pt x="831850" y="556260"/>
                </a:lnTo>
                <a:cubicBezTo>
                  <a:pt x="778510" y="382270"/>
                  <a:pt x="617220" y="255270"/>
                  <a:pt x="425450" y="255270"/>
                </a:cubicBezTo>
                <a:cubicBezTo>
                  <a:pt x="190500" y="255270"/>
                  <a:pt x="0" y="445770"/>
                  <a:pt x="0" y="680720"/>
                </a:cubicBezTo>
                <a:cubicBezTo>
                  <a:pt x="0" y="915670"/>
                  <a:pt x="190500" y="1106170"/>
                  <a:pt x="425450" y="1106170"/>
                </a:cubicBezTo>
                <a:cubicBezTo>
                  <a:pt x="617220" y="1106170"/>
                  <a:pt x="778510" y="979170"/>
                  <a:pt x="831850" y="805180"/>
                </a:cubicBezTo>
                <a:lnTo>
                  <a:pt x="4253939" y="805180"/>
                </a:lnTo>
                <a:lnTo>
                  <a:pt x="4253939" y="1236980"/>
                </a:lnTo>
                <a:cubicBezTo>
                  <a:pt x="4253939" y="1329690"/>
                  <a:pt x="4314760" y="1360170"/>
                  <a:pt x="4388420" y="1304290"/>
                </a:cubicBezTo>
                <a:lnTo>
                  <a:pt x="5089460" y="779780"/>
                </a:lnTo>
                <a:cubicBezTo>
                  <a:pt x="5164390" y="726440"/>
                  <a:pt x="5164390" y="635000"/>
                  <a:pt x="5089460" y="579120"/>
                </a:cubicBezTo>
                <a:close/>
              </a:path>
            </a:pathLst>
          </a:custGeom>
          <a:solidFill>
            <a:srgbClr val="37C9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4" name="Google Shape;174;p4"/>
          <p:cNvGrpSpPr/>
          <p:nvPr/>
        </p:nvGrpSpPr>
        <p:grpSpPr>
          <a:xfrm>
            <a:off x="1025129" y="2158575"/>
            <a:ext cx="4139070" cy="2263554"/>
            <a:chOff x="0" y="-38100"/>
            <a:chExt cx="812800" cy="444500"/>
          </a:xfrm>
        </p:grpSpPr>
        <p:sp>
          <p:nvSpPr>
            <p:cNvPr id="175" name="Google Shape;175;p4"/>
            <p:cNvSpPr/>
            <p:nvPr/>
          </p:nvSpPr>
          <p:spPr>
            <a:xfrm>
              <a:off x="0" y="0"/>
              <a:ext cx="812800" cy="406400"/>
            </a:xfrm>
            <a:custGeom>
              <a:rect b="b" l="l" r="r" t="t"/>
              <a:pathLst>
                <a:path extrusionOk="0" h="406400" w="812800">
                  <a:moveTo>
                    <a:pt x="609600" y="0"/>
                  </a:moveTo>
                  <a:cubicBezTo>
                    <a:pt x="721824" y="0"/>
                    <a:pt x="812800" y="90976"/>
                    <a:pt x="812800" y="203200"/>
                  </a:cubicBezTo>
                  <a:cubicBezTo>
                    <a:pt x="812800" y="315424"/>
                    <a:pt x="721824" y="406400"/>
                    <a:pt x="609600" y="406400"/>
                  </a:cubicBezTo>
                  <a:lnTo>
                    <a:pt x="203200" y="406400"/>
                  </a:lnTo>
                  <a:cubicBezTo>
                    <a:pt x="90976" y="406400"/>
                    <a:pt x="0" y="315424"/>
                    <a:pt x="0" y="203200"/>
                  </a:cubicBezTo>
                  <a:cubicBezTo>
                    <a:pt x="0" y="90976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37C9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4"/>
            <p:cNvSpPr txBox="1"/>
            <p:nvPr/>
          </p:nvSpPr>
          <p:spPr>
            <a:xfrm>
              <a:off x="0" y="-38100"/>
              <a:ext cx="812800" cy="44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6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7" name="Google Shape;177;p4"/>
          <p:cNvGrpSpPr/>
          <p:nvPr/>
        </p:nvGrpSpPr>
        <p:grpSpPr>
          <a:xfrm>
            <a:off x="13120230" y="2118203"/>
            <a:ext cx="4139070" cy="2263554"/>
            <a:chOff x="0" y="-38100"/>
            <a:chExt cx="812800" cy="444500"/>
          </a:xfrm>
        </p:grpSpPr>
        <p:sp>
          <p:nvSpPr>
            <p:cNvPr id="178" name="Google Shape;178;p4"/>
            <p:cNvSpPr/>
            <p:nvPr/>
          </p:nvSpPr>
          <p:spPr>
            <a:xfrm>
              <a:off x="0" y="0"/>
              <a:ext cx="812800" cy="406400"/>
            </a:xfrm>
            <a:custGeom>
              <a:rect b="b" l="l" r="r" t="t"/>
              <a:pathLst>
                <a:path extrusionOk="0" h="406400" w="812800">
                  <a:moveTo>
                    <a:pt x="609600" y="0"/>
                  </a:moveTo>
                  <a:cubicBezTo>
                    <a:pt x="721824" y="0"/>
                    <a:pt x="812800" y="90976"/>
                    <a:pt x="812800" y="203200"/>
                  </a:cubicBezTo>
                  <a:cubicBezTo>
                    <a:pt x="812800" y="315424"/>
                    <a:pt x="721824" y="406400"/>
                    <a:pt x="609600" y="406400"/>
                  </a:cubicBezTo>
                  <a:lnTo>
                    <a:pt x="203200" y="406400"/>
                  </a:lnTo>
                  <a:cubicBezTo>
                    <a:pt x="90976" y="406400"/>
                    <a:pt x="0" y="315424"/>
                    <a:pt x="0" y="203200"/>
                  </a:cubicBezTo>
                  <a:cubicBezTo>
                    <a:pt x="0" y="90976"/>
                    <a:pt x="90976" y="0"/>
                    <a:pt x="203200" y="0"/>
                  </a:cubicBezTo>
                  <a:close/>
                </a:path>
              </a:pathLst>
            </a:custGeom>
            <a:solidFill>
              <a:srgbClr val="37C9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4"/>
            <p:cNvSpPr txBox="1"/>
            <p:nvPr/>
          </p:nvSpPr>
          <p:spPr>
            <a:xfrm>
              <a:off x="0" y="-38100"/>
              <a:ext cx="812800" cy="44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1666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0" name="Google Shape;180;p4"/>
          <p:cNvSpPr txBox="1"/>
          <p:nvPr/>
        </p:nvSpPr>
        <p:spPr>
          <a:xfrm>
            <a:off x="1025129" y="2817005"/>
            <a:ext cx="4106564" cy="10740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9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Key Cross-Sectoral Indicators</a:t>
            </a:r>
            <a:endParaRPr/>
          </a:p>
        </p:txBody>
      </p:sp>
      <p:sp>
        <p:nvSpPr>
          <p:cNvPr id="181" name="Google Shape;181;p4"/>
          <p:cNvSpPr txBox="1"/>
          <p:nvPr/>
        </p:nvSpPr>
        <p:spPr>
          <a:xfrm>
            <a:off x="13841903" y="2776601"/>
            <a:ext cx="2695724" cy="107410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87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Accountability</a:t>
            </a:r>
            <a:endParaRPr/>
          </a:p>
          <a:p>
            <a:pPr indent="0" lvl="0" marL="0" marR="0" rtl="0" algn="ctr">
              <a:lnSpc>
                <a:spcPct val="140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87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Mechanisms</a:t>
            </a:r>
            <a:endParaRPr/>
          </a:p>
        </p:txBody>
      </p:sp>
      <p:sp>
        <p:nvSpPr>
          <p:cNvPr id="182" name="Google Shape;182;p4"/>
          <p:cNvSpPr/>
          <p:nvPr/>
        </p:nvSpPr>
        <p:spPr>
          <a:xfrm>
            <a:off x="11212354" y="3143841"/>
            <a:ext cx="1813485" cy="477626"/>
          </a:xfrm>
          <a:custGeom>
            <a:rect b="b" l="l" r="r" t="t"/>
            <a:pathLst>
              <a:path extrusionOk="0" h="1360170" w="5164390">
                <a:moveTo>
                  <a:pt x="5089460" y="579120"/>
                </a:moveTo>
                <a:lnTo>
                  <a:pt x="4389690" y="55880"/>
                </a:lnTo>
                <a:cubicBezTo>
                  <a:pt x="4316030" y="0"/>
                  <a:pt x="4255070" y="30480"/>
                  <a:pt x="4255070" y="123190"/>
                </a:cubicBezTo>
                <a:lnTo>
                  <a:pt x="4255070" y="556260"/>
                </a:lnTo>
                <a:lnTo>
                  <a:pt x="831850" y="556260"/>
                </a:lnTo>
                <a:cubicBezTo>
                  <a:pt x="778510" y="382270"/>
                  <a:pt x="617220" y="255270"/>
                  <a:pt x="425450" y="255270"/>
                </a:cubicBezTo>
                <a:cubicBezTo>
                  <a:pt x="190500" y="255270"/>
                  <a:pt x="0" y="445770"/>
                  <a:pt x="0" y="680720"/>
                </a:cubicBezTo>
                <a:cubicBezTo>
                  <a:pt x="0" y="915670"/>
                  <a:pt x="190500" y="1106170"/>
                  <a:pt x="425450" y="1106170"/>
                </a:cubicBezTo>
                <a:cubicBezTo>
                  <a:pt x="617220" y="1106170"/>
                  <a:pt x="778510" y="979170"/>
                  <a:pt x="831850" y="805180"/>
                </a:cubicBezTo>
                <a:lnTo>
                  <a:pt x="4253939" y="805180"/>
                </a:lnTo>
                <a:lnTo>
                  <a:pt x="4253939" y="1236980"/>
                </a:lnTo>
                <a:cubicBezTo>
                  <a:pt x="4253939" y="1329690"/>
                  <a:pt x="4314760" y="1360170"/>
                  <a:pt x="4388420" y="1304290"/>
                </a:cubicBezTo>
                <a:lnTo>
                  <a:pt x="5089460" y="779780"/>
                </a:lnTo>
                <a:cubicBezTo>
                  <a:pt x="5164390" y="726440"/>
                  <a:pt x="5164390" y="635000"/>
                  <a:pt x="5089460" y="579120"/>
                </a:cubicBezTo>
                <a:close/>
              </a:path>
            </a:pathLst>
          </a:custGeom>
          <a:solidFill>
            <a:srgbClr val="2C92D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4"/>
          <p:cNvSpPr/>
          <p:nvPr/>
        </p:nvSpPr>
        <p:spPr>
          <a:xfrm rot="10800000">
            <a:off x="5262286" y="3148788"/>
            <a:ext cx="1813360" cy="477593"/>
          </a:xfrm>
          <a:custGeom>
            <a:rect b="b" l="l" r="r" t="t"/>
            <a:pathLst>
              <a:path extrusionOk="0" h="1360170" w="5164390">
                <a:moveTo>
                  <a:pt x="5089460" y="579120"/>
                </a:moveTo>
                <a:lnTo>
                  <a:pt x="4389690" y="55880"/>
                </a:lnTo>
                <a:cubicBezTo>
                  <a:pt x="4316030" y="0"/>
                  <a:pt x="4255070" y="30480"/>
                  <a:pt x="4255070" y="123190"/>
                </a:cubicBezTo>
                <a:lnTo>
                  <a:pt x="4255070" y="556260"/>
                </a:lnTo>
                <a:lnTo>
                  <a:pt x="831850" y="556260"/>
                </a:lnTo>
                <a:cubicBezTo>
                  <a:pt x="778510" y="382270"/>
                  <a:pt x="617220" y="255270"/>
                  <a:pt x="425450" y="255270"/>
                </a:cubicBezTo>
                <a:cubicBezTo>
                  <a:pt x="190500" y="255270"/>
                  <a:pt x="0" y="445770"/>
                  <a:pt x="0" y="680720"/>
                </a:cubicBezTo>
                <a:cubicBezTo>
                  <a:pt x="0" y="915670"/>
                  <a:pt x="190500" y="1106170"/>
                  <a:pt x="425450" y="1106170"/>
                </a:cubicBezTo>
                <a:cubicBezTo>
                  <a:pt x="617220" y="1106170"/>
                  <a:pt x="778510" y="979170"/>
                  <a:pt x="831850" y="805180"/>
                </a:cubicBezTo>
                <a:lnTo>
                  <a:pt x="4253939" y="805180"/>
                </a:lnTo>
                <a:lnTo>
                  <a:pt x="4253939" y="1236980"/>
                </a:lnTo>
                <a:cubicBezTo>
                  <a:pt x="4253939" y="1329690"/>
                  <a:pt x="4314760" y="1360170"/>
                  <a:pt x="4388420" y="1304290"/>
                </a:cubicBezTo>
                <a:lnTo>
                  <a:pt x="5089460" y="779780"/>
                </a:lnTo>
                <a:cubicBezTo>
                  <a:pt x="5164390" y="726440"/>
                  <a:pt x="5164390" y="635000"/>
                  <a:pt x="5089460" y="579120"/>
                </a:cubicBezTo>
                <a:close/>
              </a:path>
            </a:pathLst>
          </a:custGeom>
          <a:solidFill>
            <a:srgbClr val="2C92D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84" name="Google Shape;184;p4"/>
          <p:cNvCxnSpPr/>
          <p:nvPr/>
        </p:nvCxnSpPr>
        <p:spPr>
          <a:xfrm>
            <a:off x="3178648" y="6333610"/>
            <a:ext cx="20791" cy="1783529"/>
          </a:xfrm>
          <a:prstGeom prst="straightConnector1">
            <a:avLst/>
          </a:prstGeom>
          <a:noFill/>
          <a:ln cap="flat" cmpd="sng" w="38100">
            <a:solidFill>
              <a:srgbClr val="18B6B4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85" name="Google Shape;185;p4"/>
          <p:cNvGrpSpPr/>
          <p:nvPr/>
        </p:nvGrpSpPr>
        <p:grpSpPr>
          <a:xfrm>
            <a:off x="1416137" y="4788968"/>
            <a:ext cx="3525022" cy="1544642"/>
            <a:chOff x="0" y="-66675"/>
            <a:chExt cx="928401" cy="406819"/>
          </a:xfrm>
        </p:grpSpPr>
        <p:sp>
          <p:nvSpPr>
            <p:cNvPr id="186" name="Google Shape;186;p4"/>
            <p:cNvSpPr/>
            <p:nvPr/>
          </p:nvSpPr>
          <p:spPr>
            <a:xfrm>
              <a:off x="0" y="0"/>
              <a:ext cx="928401" cy="340144"/>
            </a:xfrm>
            <a:custGeom>
              <a:rect b="b" l="l" r="r" t="t"/>
              <a:pathLst>
                <a:path extrusionOk="0" h="340144" w="928401">
                  <a:moveTo>
                    <a:pt x="0" y="0"/>
                  </a:moveTo>
                  <a:lnTo>
                    <a:pt x="928401" y="0"/>
                  </a:lnTo>
                  <a:lnTo>
                    <a:pt x="928401" y="340144"/>
                  </a:lnTo>
                  <a:lnTo>
                    <a:pt x="0" y="340144"/>
                  </a:lnTo>
                  <a:close/>
                </a:path>
              </a:pathLst>
            </a:custGeom>
            <a:solidFill>
              <a:srgbClr val="18B6B4"/>
            </a:solidFill>
            <a:ln>
              <a:noFill/>
            </a:ln>
          </p:spPr>
        </p:sp>
        <p:sp>
          <p:nvSpPr>
            <p:cNvPr id="187" name="Google Shape;187;p4"/>
            <p:cNvSpPr txBox="1"/>
            <p:nvPr/>
          </p:nvSpPr>
          <p:spPr>
            <a:xfrm>
              <a:off x="0" y="-66675"/>
              <a:ext cx="928401" cy="40681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09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Economic</a:t>
              </a:r>
              <a:endParaRPr/>
            </a:p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09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Indicators </a:t>
              </a:r>
              <a:endParaRPr/>
            </a:p>
          </p:txBody>
        </p:sp>
      </p:grpSp>
      <p:grpSp>
        <p:nvGrpSpPr>
          <p:cNvPr id="188" name="Google Shape;188;p4"/>
          <p:cNvGrpSpPr/>
          <p:nvPr/>
        </p:nvGrpSpPr>
        <p:grpSpPr>
          <a:xfrm>
            <a:off x="1436928" y="6324848"/>
            <a:ext cx="3525022" cy="1544642"/>
            <a:chOff x="0" y="-66675"/>
            <a:chExt cx="928401" cy="406819"/>
          </a:xfrm>
        </p:grpSpPr>
        <p:sp>
          <p:nvSpPr>
            <p:cNvPr id="189" name="Google Shape;189;p4"/>
            <p:cNvSpPr/>
            <p:nvPr/>
          </p:nvSpPr>
          <p:spPr>
            <a:xfrm>
              <a:off x="0" y="0"/>
              <a:ext cx="928401" cy="340144"/>
            </a:xfrm>
            <a:custGeom>
              <a:rect b="b" l="l" r="r" t="t"/>
              <a:pathLst>
                <a:path extrusionOk="0" h="340144" w="928401">
                  <a:moveTo>
                    <a:pt x="0" y="0"/>
                  </a:moveTo>
                  <a:lnTo>
                    <a:pt x="928401" y="0"/>
                  </a:lnTo>
                  <a:lnTo>
                    <a:pt x="928401" y="340144"/>
                  </a:lnTo>
                  <a:lnTo>
                    <a:pt x="0" y="340144"/>
                  </a:lnTo>
                  <a:close/>
                </a:path>
              </a:pathLst>
            </a:custGeom>
            <a:solidFill>
              <a:srgbClr val="18B6B4"/>
            </a:solidFill>
            <a:ln>
              <a:noFill/>
            </a:ln>
          </p:spPr>
        </p:sp>
        <p:sp>
          <p:nvSpPr>
            <p:cNvPr id="190" name="Google Shape;190;p4"/>
            <p:cNvSpPr txBox="1"/>
            <p:nvPr/>
          </p:nvSpPr>
          <p:spPr>
            <a:xfrm>
              <a:off x="0" y="-66675"/>
              <a:ext cx="928401" cy="40681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09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Environmental</a:t>
              </a:r>
              <a:endParaRPr/>
            </a:p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09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Indicators </a:t>
              </a:r>
              <a:endParaRPr/>
            </a:p>
          </p:txBody>
        </p:sp>
      </p:grpSp>
      <p:grpSp>
        <p:nvGrpSpPr>
          <p:cNvPr id="191" name="Google Shape;191;p4"/>
          <p:cNvGrpSpPr/>
          <p:nvPr/>
        </p:nvGrpSpPr>
        <p:grpSpPr>
          <a:xfrm>
            <a:off x="1436928" y="7863983"/>
            <a:ext cx="3525022" cy="1544642"/>
            <a:chOff x="0" y="-66675"/>
            <a:chExt cx="928401" cy="406819"/>
          </a:xfrm>
        </p:grpSpPr>
        <p:sp>
          <p:nvSpPr>
            <p:cNvPr id="192" name="Google Shape;192;p4"/>
            <p:cNvSpPr/>
            <p:nvPr/>
          </p:nvSpPr>
          <p:spPr>
            <a:xfrm>
              <a:off x="0" y="0"/>
              <a:ext cx="928401" cy="340144"/>
            </a:xfrm>
            <a:custGeom>
              <a:rect b="b" l="l" r="r" t="t"/>
              <a:pathLst>
                <a:path extrusionOk="0" h="340144" w="928401">
                  <a:moveTo>
                    <a:pt x="0" y="0"/>
                  </a:moveTo>
                  <a:lnTo>
                    <a:pt x="928401" y="0"/>
                  </a:lnTo>
                  <a:lnTo>
                    <a:pt x="928401" y="340144"/>
                  </a:lnTo>
                  <a:lnTo>
                    <a:pt x="0" y="340144"/>
                  </a:lnTo>
                  <a:close/>
                </a:path>
              </a:pathLst>
            </a:custGeom>
            <a:solidFill>
              <a:srgbClr val="18B6B4"/>
            </a:solidFill>
            <a:ln>
              <a:noFill/>
            </a:ln>
          </p:spPr>
        </p:sp>
        <p:sp>
          <p:nvSpPr>
            <p:cNvPr id="193" name="Google Shape;193;p4"/>
            <p:cNvSpPr txBox="1"/>
            <p:nvPr/>
          </p:nvSpPr>
          <p:spPr>
            <a:xfrm>
              <a:off x="0" y="-66675"/>
              <a:ext cx="928401" cy="40681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09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Social</a:t>
              </a:r>
              <a:endParaRPr/>
            </a:p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09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Indicators </a:t>
              </a:r>
              <a:endParaRPr/>
            </a:p>
          </p:txBody>
        </p:sp>
      </p:grpSp>
      <p:cxnSp>
        <p:nvCxnSpPr>
          <p:cNvPr id="194" name="Google Shape;194;p4"/>
          <p:cNvCxnSpPr/>
          <p:nvPr/>
        </p:nvCxnSpPr>
        <p:spPr>
          <a:xfrm flipH="1">
            <a:off x="15189765" y="6085738"/>
            <a:ext cx="19049" cy="2031401"/>
          </a:xfrm>
          <a:prstGeom prst="straightConnector1">
            <a:avLst/>
          </a:prstGeom>
          <a:noFill/>
          <a:ln cap="flat" cmpd="sng" w="38100">
            <a:solidFill>
              <a:srgbClr val="18B6B4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95" name="Google Shape;195;p4"/>
          <p:cNvGrpSpPr/>
          <p:nvPr/>
        </p:nvGrpSpPr>
        <p:grpSpPr>
          <a:xfrm>
            <a:off x="13427254" y="4788300"/>
            <a:ext cx="3525022" cy="1544642"/>
            <a:chOff x="0" y="-66675"/>
            <a:chExt cx="928401" cy="406819"/>
          </a:xfrm>
        </p:grpSpPr>
        <p:sp>
          <p:nvSpPr>
            <p:cNvPr id="196" name="Google Shape;196;p4"/>
            <p:cNvSpPr/>
            <p:nvPr/>
          </p:nvSpPr>
          <p:spPr>
            <a:xfrm>
              <a:off x="0" y="0"/>
              <a:ext cx="928401" cy="340144"/>
            </a:xfrm>
            <a:custGeom>
              <a:rect b="b" l="l" r="r" t="t"/>
              <a:pathLst>
                <a:path extrusionOk="0" h="340144" w="928401">
                  <a:moveTo>
                    <a:pt x="0" y="0"/>
                  </a:moveTo>
                  <a:lnTo>
                    <a:pt x="928401" y="0"/>
                  </a:lnTo>
                  <a:lnTo>
                    <a:pt x="928401" y="340144"/>
                  </a:lnTo>
                  <a:lnTo>
                    <a:pt x="0" y="340144"/>
                  </a:lnTo>
                  <a:close/>
                </a:path>
              </a:pathLst>
            </a:custGeom>
            <a:solidFill>
              <a:srgbClr val="18B6B4"/>
            </a:solidFill>
            <a:ln>
              <a:noFill/>
            </a:ln>
          </p:spPr>
        </p:sp>
        <p:sp>
          <p:nvSpPr>
            <p:cNvPr id="197" name="Google Shape;197;p4"/>
            <p:cNvSpPr txBox="1"/>
            <p:nvPr/>
          </p:nvSpPr>
          <p:spPr>
            <a:xfrm>
              <a:off x="0" y="-66675"/>
              <a:ext cx="928401" cy="40681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09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Oversight </a:t>
              </a:r>
              <a:endParaRPr/>
            </a:p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09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Entities </a:t>
              </a:r>
              <a:endParaRPr/>
            </a:p>
          </p:txBody>
        </p:sp>
      </p:grpSp>
      <p:grpSp>
        <p:nvGrpSpPr>
          <p:cNvPr id="198" name="Google Shape;198;p4"/>
          <p:cNvGrpSpPr/>
          <p:nvPr/>
        </p:nvGrpSpPr>
        <p:grpSpPr>
          <a:xfrm>
            <a:off x="13427254" y="7863983"/>
            <a:ext cx="3525022" cy="2035813"/>
            <a:chOff x="0" y="-66675"/>
            <a:chExt cx="928401" cy="536181"/>
          </a:xfrm>
        </p:grpSpPr>
        <p:sp>
          <p:nvSpPr>
            <p:cNvPr id="199" name="Google Shape;199;p4"/>
            <p:cNvSpPr/>
            <p:nvPr/>
          </p:nvSpPr>
          <p:spPr>
            <a:xfrm>
              <a:off x="0" y="0"/>
              <a:ext cx="928401" cy="469506"/>
            </a:xfrm>
            <a:custGeom>
              <a:rect b="b" l="l" r="r" t="t"/>
              <a:pathLst>
                <a:path extrusionOk="0" h="469506" w="928401">
                  <a:moveTo>
                    <a:pt x="0" y="0"/>
                  </a:moveTo>
                  <a:lnTo>
                    <a:pt x="928401" y="0"/>
                  </a:lnTo>
                  <a:lnTo>
                    <a:pt x="928401" y="469506"/>
                  </a:lnTo>
                  <a:lnTo>
                    <a:pt x="0" y="469506"/>
                  </a:lnTo>
                  <a:close/>
                </a:path>
              </a:pathLst>
            </a:custGeom>
            <a:solidFill>
              <a:srgbClr val="18B6B4"/>
            </a:solidFill>
            <a:ln>
              <a:noFill/>
            </a:ln>
          </p:spPr>
        </p:sp>
        <p:sp>
          <p:nvSpPr>
            <p:cNvPr id="200" name="Google Shape;200;p4"/>
            <p:cNvSpPr txBox="1"/>
            <p:nvPr/>
          </p:nvSpPr>
          <p:spPr>
            <a:xfrm>
              <a:off x="0" y="-66675"/>
              <a:ext cx="928401" cy="5361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09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Financial Screening and Data Reporting</a:t>
              </a:r>
              <a:endParaRPr/>
            </a:p>
          </p:txBody>
        </p:sp>
      </p:grpSp>
      <p:grpSp>
        <p:nvGrpSpPr>
          <p:cNvPr id="201" name="Google Shape;201;p4"/>
          <p:cNvGrpSpPr/>
          <p:nvPr/>
        </p:nvGrpSpPr>
        <p:grpSpPr>
          <a:xfrm>
            <a:off x="13427254" y="6324848"/>
            <a:ext cx="3525022" cy="1544642"/>
            <a:chOff x="0" y="-66675"/>
            <a:chExt cx="928401" cy="406819"/>
          </a:xfrm>
        </p:grpSpPr>
        <p:sp>
          <p:nvSpPr>
            <p:cNvPr id="202" name="Google Shape;202;p4"/>
            <p:cNvSpPr/>
            <p:nvPr/>
          </p:nvSpPr>
          <p:spPr>
            <a:xfrm>
              <a:off x="0" y="0"/>
              <a:ext cx="928401" cy="340144"/>
            </a:xfrm>
            <a:custGeom>
              <a:rect b="b" l="l" r="r" t="t"/>
              <a:pathLst>
                <a:path extrusionOk="0" h="340144" w="928401">
                  <a:moveTo>
                    <a:pt x="0" y="0"/>
                  </a:moveTo>
                  <a:lnTo>
                    <a:pt x="928401" y="0"/>
                  </a:lnTo>
                  <a:lnTo>
                    <a:pt x="928401" y="340144"/>
                  </a:lnTo>
                  <a:lnTo>
                    <a:pt x="0" y="340144"/>
                  </a:lnTo>
                  <a:close/>
                </a:path>
              </a:pathLst>
            </a:custGeom>
            <a:solidFill>
              <a:srgbClr val="18B6B4"/>
            </a:solidFill>
            <a:ln>
              <a:noFill/>
            </a:ln>
          </p:spPr>
        </p:sp>
        <p:sp>
          <p:nvSpPr>
            <p:cNvPr id="203" name="Google Shape;203;p4"/>
            <p:cNvSpPr txBox="1"/>
            <p:nvPr/>
          </p:nvSpPr>
          <p:spPr>
            <a:xfrm>
              <a:off x="0" y="-66675"/>
              <a:ext cx="928401" cy="40681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09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Stakeholders Engagement</a:t>
              </a:r>
              <a:endParaRPr/>
            </a:p>
          </p:txBody>
        </p:sp>
      </p:grpSp>
      <p:sp>
        <p:nvSpPr>
          <p:cNvPr id="204" name="Google Shape;204;p4"/>
          <p:cNvSpPr/>
          <p:nvPr/>
        </p:nvSpPr>
        <p:spPr>
          <a:xfrm rot="5400000">
            <a:off x="14582494" y="4224019"/>
            <a:ext cx="1214841" cy="319958"/>
          </a:xfrm>
          <a:custGeom>
            <a:rect b="b" l="l" r="r" t="t"/>
            <a:pathLst>
              <a:path extrusionOk="0" h="1360170" w="5164390">
                <a:moveTo>
                  <a:pt x="5089460" y="579120"/>
                </a:moveTo>
                <a:lnTo>
                  <a:pt x="4389690" y="55880"/>
                </a:lnTo>
                <a:cubicBezTo>
                  <a:pt x="4316030" y="0"/>
                  <a:pt x="4255070" y="30480"/>
                  <a:pt x="4255070" y="123190"/>
                </a:cubicBezTo>
                <a:lnTo>
                  <a:pt x="4255070" y="556260"/>
                </a:lnTo>
                <a:lnTo>
                  <a:pt x="831850" y="556260"/>
                </a:lnTo>
                <a:cubicBezTo>
                  <a:pt x="778510" y="382270"/>
                  <a:pt x="617220" y="255270"/>
                  <a:pt x="425450" y="255270"/>
                </a:cubicBezTo>
                <a:cubicBezTo>
                  <a:pt x="190500" y="255270"/>
                  <a:pt x="0" y="445770"/>
                  <a:pt x="0" y="680720"/>
                </a:cubicBezTo>
                <a:cubicBezTo>
                  <a:pt x="0" y="915670"/>
                  <a:pt x="190500" y="1106170"/>
                  <a:pt x="425450" y="1106170"/>
                </a:cubicBezTo>
                <a:cubicBezTo>
                  <a:pt x="617220" y="1106170"/>
                  <a:pt x="778510" y="979170"/>
                  <a:pt x="831850" y="805180"/>
                </a:cubicBezTo>
                <a:lnTo>
                  <a:pt x="4253939" y="805180"/>
                </a:lnTo>
                <a:lnTo>
                  <a:pt x="4253939" y="1236980"/>
                </a:lnTo>
                <a:cubicBezTo>
                  <a:pt x="4253939" y="1329690"/>
                  <a:pt x="4314760" y="1360170"/>
                  <a:pt x="4388420" y="1304290"/>
                </a:cubicBezTo>
                <a:lnTo>
                  <a:pt x="5089460" y="779780"/>
                </a:lnTo>
                <a:cubicBezTo>
                  <a:pt x="5164390" y="726440"/>
                  <a:pt x="5164390" y="635000"/>
                  <a:pt x="5089460" y="579120"/>
                </a:cubicBezTo>
                <a:close/>
              </a:path>
            </a:pathLst>
          </a:custGeom>
          <a:solidFill>
            <a:srgbClr val="37C9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05" name="Google Shape;205;p4"/>
          <p:cNvGrpSpPr/>
          <p:nvPr/>
        </p:nvGrpSpPr>
        <p:grpSpPr>
          <a:xfrm>
            <a:off x="1028700" y="796242"/>
            <a:ext cx="17667086" cy="1060279"/>
            <a:chOff x="0" y="-38100"/>
            <a:chExt cx="23556114" cy="1413706"/>
          </a:xfrm>
        </p:grpSpPr>
        <p:sp>
          <p:nvSpPr>
            <p:cNvPr id="206" name="Google Shape;206;p4"/>
            <p:cNvSpPr txBox="1"/>
            <p:nvPr/>
          </p:nvSpPr>
          <p:spPr>
            <a:xfrm>
              <a:off x="0" y="796909"/>
              <a:ext cx="23556114" cy="5786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2022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4"/>
            <p:cNvSpPr txBox="1"/>
            <p:nvPr/>
          </p:nvSpPr>
          <p:spPr>
            <a:xfrm>
              <a:off x="0" y="-38100"/>
              <a:ext cx="23556114" cy="74760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31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500" u="none" cap="none" strike="noStrike">
                  <a:solidFill>
                    <a:srgbClr val="191919"/>
                  </a:solidFill>
                  <a:latin typeface="Arial"/>
                  <a:ea typeface="Arial"/>
                  <a:cs typeface="Arial"/>
                  <a:sym typeface="Arial"/>
                </a:rPr>
                <a:t>3. EURO-MEDITERRANEAN EHS PHASE-OUT AND REFORM FRAMEWORK </a:t>
              </a:r>
              <a:endParaRPr/>
            </a:p>
          </p:txBody>
        </p:sp>
      </p:grpSp>
      <p:sp>
        <p:nvSpPr>
          <p:cNvPr id="208" name="Google Shape;208;p4"/>
          <p:cNvSpPr/>
          <p:nvPr/>
        </p:nvSpPr>
        <p:spPr>
          <a:xfrm>
            <a:off x="0" y="1256"/>
            <a:ext cx="1638995" cy="1638995"/>
          </a:xfrm>
          <a:custGeom>
            <a:rect b="b" l="l" r="r" t="t"/>
            <a:pathLst>
              <a:path extrusionOk="0" h="1638995" w="1638995">
                <a:moveTo>
                  <a:pt x="0" y="0"/>
                </a:moveTo>
                <a:lnTo>
                  <a:pt x="1638995" y="0"/>
                </a:lnTo>
                <a:lnTo>
                  <a:pt x="1638995" y="1638994"/>
                </a:lnTo>
                <a:lnTo>
                  <a:pt x="0" y="163899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oogle Shape;213;p5"/>
          <p:cNvGrpSpPr/>
          <p:nvPr/>
        </p:nvGrpSpPr>
        <p:grpSpPr>
          <a:xfrm>
            <a:off x="3168830" y="2051487"/>
            <a:ext cx="3683389" cy="1457910"/>
            <a:chOff x="0" y="-47625"/>
            <a:chExt cx="771319" cy="305293"/>
          </a:xfrm>
        </p:grpSpPr>
        <p:sp>
          <p:nvSpPr>
            <p:cNvPr id="214" name="Google Shape;214;p5"/>
            <p:cNvSpPr/>
            <p:nvPr/>
          </p:nvSpPr>
          <p:spPr>
            <a:xfrm>
              <a:off x="0" y="0"/>
              <a:ext cx="771319" cy="257668"/>
            </a:xfrm>
            <a:custGeom>
              <a:rect b="b" l="l" r="r" t="t"/>
              <a:pathLst>
                <a:path extrusionOk="0" h="257668" w="771319">
                  <a:moveTo>
                    <a:pt x="578489" y="0"/>
                  </a:moveTo>
                  <a:lnTo>
                    <a:pt x="0" y="0"/>
                  </a:lnTo>
                  <a:lnTo>
                    <a:pt x="0" y="257668"/>
                  </a:lnTo>
                  <a:lnTo>
                    <a:pt x="578489" y="257668"/>
                  </a:lnTo>
                  <a:lnTo>
                    <a:pt x="771319" y="128834"/>
                  </a:lnTo>
                  <a:lnTo>
                    <a:pt x="578489" y="0"/>
                  </a:lnTo>
                  <a:close/>
                </a:path>
              </a:pathLst>
            </a:custGeom>
            <a:solidFill>
              <a:srgbClr val="4FCDCC"/>
            </a:solidFill>
            <a:ln>
              <a:noFill/>
            </a:ln>
          </p:spPr>
        </p:sp>
        <p:sp>
          <p:nvSpPr>
            <p:cNvPr id="215" name="Google Shape;215;p5"/>
            <p:cNvSpPr txBox="1"/>
            <p:nvPr/>
          </p:nvSpPr>
          <p:spPr>
            <a:xfrm>
              <a:off x="0" y="-47625"/>
              <a:ext cx="662852" cy="3052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996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700" u="none" cap="none" strike="noStrike">
                  <a:solidFill>
                    <a:srgbClr val="FFFFFF"/>
                  </a:solidFill>
                  <a:latin typeface="Ultra"/>
                  <a:ea typeface="Ultra"/>
                  <a:cs typeface="Ultra"/>
                  <a:sym typeface="Ultra"/>
                </a:rPr>
                <a:t>ECONOMIC</a:t>
              </a:r>
              <a:endParaRPr/>
            </a:p>
          </p:txBody>
        </p:sp>
      </p:grpSp>
      <p:grpSp>
        <p:nvGrpSpPr>
          <p:cNvPr id="216" name="Google Shape;216;p5"/>
          <p:cNvGrpSpPr/>
          <p:nvPr/>
        </p:nvGrpSpPr>
        <p:grpSpPr>
          <a:xfrm>
            <a:off x="7158377" y="2051487"/>
            <a:ext cx="3993554" cy="1457910"/>
            <a:chOff x="0" y="-47625"/>
            <a:chExt cx="836269" cy="305293"/>
          </a:xfrm>
        </p:grpSpPr>
        <p:sp>
          <p:nvSpPr>
            <p:cNvPr id="217" name="Google Shape;217;p5"/>
            <p:cNvSpPr/>
            <p:nvPr/>
          </p:nvSpPr>
          <p:spPr>
            <a:xfrm>
              <a:off x="0" y="0"/>
              <a:ext cx="836269" cy="257668"/>
            </a:xfrm>
            <a:custGeom>
              <a:rect b="b" l="l" r="r" t="t"/>
              <a:pathLst>
                <a:path extrusionOk="0" h="257668" w="836269">
                  <a:moveTo>
                    <a:pt x="627202" y="0"/>
                  </a:moveTo>
                  <a:lnTo>
                    <a:pt x="0" y="0"/>
                  </a:lnTo>
                  <a:lnTo>
                    <a:pt x="0" y="257668"/>
                  </a:lnTo>
                  <a:lnTo>
                    <a:pt x="627202" y="257668"/>
                  </a:lnTo>
                  <a:lnTo>
                    <a:pt x="836269" y="128834"/>
                  </a:lnTo>
                  <a:lnTo>
                    <a:pt x="627202" y="0"/>
                  </a:lnTo>
                  <a:close/>
                </a:path>
              </a:pathLst>
            </a:custGeom>
            <a:solidFill>
              <a:srgbClr val="18B6B4"/>
            </a:solidFill>
            <a:ln>
              <a:noFill/>
            </a:ln>
          </p:spPr>
        </p:sp>
        <p:sp>
          <p:nvSpPr>
            <p:cNvPr id="218" name="Google Shape;218;p5"/>
            <p:cNvSpPr txBox="1"/>
            <p:nvPr/>
          </p:nvSpPr>
          <p:spPr>
            <a:xfrm>
              <a:off x="0" y="-47625"/>
              <a:ext cx="718669" cy="3052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996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700" u="none" cap="none" strike="noStrike">
                  <a:solidFill>
                    <a:srgbClr val="FFFFFF"/>
                  </a:solidFill>
                  <a:latin typeface="Ultra"/>
                  <a:ea typeface="Ultra"/>
                  <a:cs typeface="Ultra"/>
                  <a:sym typeface="Ultra"/>
                </a:rPr>
                <a:t>ENVIRONMENTAL</a:t>
              </a:r>
              <a:endParaRPr/>
            </a:p>
          </p:txBody>
        </p:sp>
      </p:grpSp>
      <p:grpSp>
        <p:nvGrpSpPr>
          <p:cNvPr id="219" name="Google Shape;219;p5"/>
          <p:cNvGrpSpPr/>
          <p:nvPr/>
        </p:nvGrpSpPr>
        <p:grpSpPr>
          <a:xfrm>
            <a:off x="11390275" y="2051487"/>
            <a:ext cx="3683389" cy="1457910"/>
            <a:chOff x="0" y="-47625"/>
            <a:chExt cx="771319" cy="305293"/>
          </a:xfrm>
        </p:grpSpPr>
        <p:sp>
          <p:nvSpPr>
            <p:cNvPr id="220" name="Google Shape;220;p5"/>
            <p:cNvSpPr/>
            <p:nvPr/>
          </p:nvSpPr>
          <p:spPr>
            <a:xfrm>
              <a:off x="0" y="0"/>
              <a:ext cx="771319" cy="257668"/>
            </a:xfrm>
            <a:custGeom>
              <a:rect b="b" l="l" r="r" t="t"/>
              <a:pathLst>
                <a:path extrusionOk="0" h="257668" w="771319">
                  <a:moveTo>
                    <a:pt x="578489" y="0"/>
                  </a:moveTo>
                  <a:lnTo>
                    <a:pt x="0" y="0"/>
                  </a:lnTo>
                  <a:lnTo>
                    <a:pt x="0" y="257668"/>
                  </a:lnTo>
                  <a:lnTo>
                    <a:pt x="578489" y="257668"/>
                  </a:lnTo>
                  <a:lnTo>
                    <a:pt x="771319" y="128834"/>
                  </a:lnTo>
                  <a:lnTo>
                    <a:pt x="578489" y="0"/>
                  </a:lnTo>
                  <a:close/>
                </a:path>
              </a:pathLst>
            </a:custGeom>
            <a:solidFill>
              <a:srgbClr val="37C9EF"/>
            </a:solidFill>
            <a:ln>
              <a:noFill/>
            </a:ln>
          </p:spPr>
        </p:sp>
        <p:sp>
          <p:nvSpPr>
            <p:cNvPr id="221" name="Google Shape;221;p5"/>
            <p:cNvSpPr txBox="1"/>
            <p:nvPr/>
          </p:nvSpPr>
          <p:spPr>
            <a:xfrm>
              <a:off x="0" y="-47625"/>
              <a:ext cx="662852" cy="30529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996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700" u="none" cap="none" strike="noStrike">
                  <a:solidFill>
                    <a:srgbClr val="FFFFFF"/>
                  </a:solidFill>
                  <a:latin typeface="Ultra"/>
                  <a:ea typeface="Ultra"/>
                  <a:cs typeface="Ultra"/>
                  <a:sym typeface="Ultra"/>
                </a:rPr>
                <a:t>SOCIAL</a:t>
              </a:r>
              <a:endParaRPr/>
            </a:p>
          </p:txBody>
        </p:sp>
      </p:grpSp>
      <p:sp>
        <p:nvSpPr>
          <p:cNvPr id="222" name="Google Shape;222;p5"/>
          <p:cNvSpPr/>
          <p:nvPr/>
        </p:nvSpPr>
        <p:spPr>
          <a:xfrm rot="10800000">
            <a:off x="3167603" y="4123675"/>
            <a:ext cx="3685230" cy="5135853"/>
          </a:xfrm>
          <a:custGeom>
            <a:rect b="b" l="l" r="r" t="t"/>
            <a:pathLst>
              <a:path extrusionOk="0" h="10624781" w="7623809">
                <a:moveTo>
                  <a:pt x="3810" y="0"/>
                </a:moveTo>
                <a:lnTo>
                  <a:pt x="0" y="9734510"/>
                </a:lnTo>
                <a:lnTo>
                  <a:pt x="0" y="10092650"/>
                </a:lnTo>
                <a:lnTo>
                  <a:pt x="3591560" y="10095191"/>
                </a:lnTo>
                <a:lnTo>
                  <a:pt x="3810000" y="10624781"/>
                </a:lnTo>
                <a:lnTo>
                  <a:pt x="4028440" y="10095191"/>
                </a:lnTo>
                <a:lnTo>
                  <a:pt x="7620000" y="10097731"/>
                </a:lnTo>
                <a:lnTo>
                  <a:pt x="7620000" y="9739591"/>
                </a:lnTo>
                <a:lnTo>
                  <a:pt x="7623809" y="5080"/>
                </a:lnTo>
                <a:lnTo>
                  <a:pt x="3810" y="0"/>
                </a:lnTo>
                <a:close/>
              </a:path>
            </a:pathLst>
          </a:custGeom>
          <a:solidFill>
            <a:srgbClr val="4FCDCC"/>
          </a:solidFill>
          <a:ln>
            <a:noFill/>
          </a:ln>
        </p:spPr>
      </p:sp>
      <p:sp>
        <p:nvSpPr>
          <p:cNvPr id="223" name="Google Shape;223;p5"/>
          <p:cNvSpPr/>
          <p:nvPr/>
        </p:nvSpPr>
        <p:spPr>
          <a:xfrm rot="10800000">
            <a:off x="7278326" y="4123675"/>
            <a:ext cx="3685230" cy="5135853"/>
          </a:xfrm>
          <a:custGeom>
            <a:rect b="b" l="l" r="r" t="t"/>
            <a:pathLst>
              <a:path extrusionOk="0" h="10624781" w="7623809">
                <a:moveTo>
                  <a:pt x="3810" y="0"/>
                </a:moveTo>
                <a:lnTo>
                  <a:pt x="0" y="9734510"/>
                </a:lnTo>
                <a:lnTo>
                  <a:pt x="0" y="10092650"/>
                </a:lnTo>
                <a:lnTo>
                  <a:pt x="3591560" y="10095191"/>
                </a:lnTo>
                <a:lnTo>
                  <a:pt x="3810000" y="10624781"/>
                </a:lnTo>
                <a:lnTo>
                  <a:pt x="4028440" y="10095191"/>
                </a:lnTo>
                <a:lnTo>
                  <a:pt x="7620000" y="10097731"/>
                </a:lnTo>
                <a:lnTo>
                  <a:pt x="7620000" y="9739591"/>
                </a:lnTo>
                <a:lnTo>
                  <a:pt x="7623809" y="5080"/>
                </a:lnTo>
                <a:lnTo>
                  <a:pt x="3810" y="0"/>
                </a:lnTo>
                <a:close/>
              </a:path>
            </a:pathLst>
          </a:custGeom>
          <a:solidFill>
            <a:srgbClr val="18B6B4"/>
          </a:solidFill>
          <a:ln>
            <a:noFill/>
          </a:ln>
        </p:spPr>
      </p:sp>
      <p:sp>
        <p:nvSpPr>
          <p:cNvPr id="224" name="Google Shape;224;p5"/>
          <p:cNvSpPr/>
          <p:nvPr/>
        </p:nvSpPr>
        <p:spPr>
          <a:xfrm rot="10800000">
            <a:off x="11389048" y="4123675"/>
            <a:ext cx="3685230" cy="5135853"/>
          </a:xfrm>
          <a:custGeom>
            <a:rect b="b" l="l" r="r" t="t"/>
            <a:pathLst>
              <a:path extrusionOk="0" h="10624781" w="7623809">
                <a:moveTo>
                  <a:pt x="3810" y="0"/>
                </a:moveTo>
                <a:lnTo>
                  <a:pt x="0" y="9734510"/>
                </a:lnTo>
                <a:lnTo>
                  <a:pt x="0" y="10092650"/>
                </a:lnTo>
                <a:lnTo>
                  <a:pt x="3591560" y="10095191"/>
                </a:lnTo>
                <a:lnTo>
                  <a:pt x="3810000" y="10624781"/>
                </a:lnTo>
                <a:lnTo>
                  <a:pt x="4028440" y="10095191"/>
                </a:lnTo>
                <a:lnTo>
                  <a:pt x="7620000" y="10097731"/>
                </a:lnTo>
                <a:lnTo>
                  <a:pt x="7620000" y="9739591"/>
                </a:lnTo>
                <a:lnTo>
                  <a:pt x="7623809" y="5080"/>
                </a:lnTo>
                <a:lnTo>
                  <a:pt x="3810" y="0"/>
                </a:lnTo>
                <a:close/>
              </a:path>
            </a:pathLst>
          </a:custGeom>
          <a:solidFill>
            <a:srgbClr val="37C9EF"/>
          </a:solidFill>
          <a:ln>
            <a:noFill/>
          </a:ln>
        </p:spPr>
      </p:sp>
      <p:sp>
        <p:nvSpPr>
          <p:cNvPr id="225" name="Google Shape;225;p5"/>
          <p:cNvSpPr txBox="1"/>
          <p:nvPr/>
        </p:nvSpPr>
        <p:spPr>
          <a:xfrm>
            <a:off x="3167539" y="4601299"/>
            <a:ext cx="3683389" cy="4446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05418" lvl="1" marL="610836" marR="0" rtl="0" algn="l">
              <a:lnSpc>
                <a:spcPct val="1389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29"/>
              <a:buFont typeface="Arial"/>
              <a:buChar char="•"/>
            </a:pPr>
            <a:r>
              <a:rPr b="0" i="0" lang="en-US" sz="282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Government expenditure </a:t>
            </a:r>
            <a:endParaRPr/>
          </a:p>
          <a:p>
            <a:pPr indent="-305418" lvl="1" marL="610836" marR="0" rtl="0" algn="l">
              <a:lnSpc>
                <a:spcPct val="1389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29"/>
              <a:buFont typeface="Arial"/>
              <a:buChar char="•"/>
            </a:pPr>
            <a:r>
              <a:rPr b="0" i="0" lang="en-US" sz="282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Employment in green sectors</a:t>
            </a:r>
            <a:endParaRPr/>
          </a:p>
          <a:p>
            <a:pPr indent="-305418" lvl="1" marL="610836" marR="0" rtl="0" algn="l">
              <a:lnSpc>
                <a:spcPct val="1389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29"/>
              <a:buFont typeface="Arial"/>
              <a:buChar char="•"/>
            </a:pPr>
            <a:r>
              <a:rPr b="0" i="0" lang="en-US" sz="282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GDP </a:t>
            </a:r>
            <a:endParaRPr/>
          </a:p>
          <a:p>
            <a:pPr indent="-305418" lvl="1" marL="610836" marR="0" rtl="0" algn="l">
              <a:lnSpc>
                <a:spcPct val="1389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29"/>
              <a:buFont typeface="Arial"/>
              <a:buChar char="•"/>
            </a:pPr>
            <a:r>
              <a:rPr b="0" i="0" lang="en-US" sz="282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Private sector investment</a:t>
            </a:r>
            <a:endParaRPr/>
          </a:p>
          <a:p>
            <a:pPr indent="-305418" lvl="1" marL="610836" marR="0" rtl="0" algn="l">
              <a:lnSpc>
                <a:spcPct val="1389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29"/>
              <a:buFont typeface="Arial"/>
              <a:buChar char="•"/>
            </a:pPr>
            <a:r>
              <a:rPr b="0" i="0" lang="en-US" sz="282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Consumer price index (CPI)</a:t>
            </a:r>
            <a:endParaRPr/>
          </a:p>
        </p:txBody>
      </p:sp>
      <p:sp>
        <p:nvSpPr>
          <p:cNvPr id="226" name="Google Shape;226;p5"/>
          <p:cNvSpPr txBox="1"/>
          <p:nvPr/>
        </p:nvSpPr>
        <p:spPr>
          <a:xfrm>
            <a:off x="3643840" y="981075"/>
            <a:ext cx="11187724" cy="5878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191919"/>
                </a:solidFill>
                <a:latin typeface="Ultra"/>
                <a:ea typeface="Ultra"/>
                <a:cs typeface="Ultra"/>
                <a:sym typeface="Ultra"/>
              </a:rPr>
              <a:t>3.1 CROSS-CUTTING INDICATORS</a:t>
            </a:r>
            <a:endParaRPr/>
          </a:p>
        </p:txBody>
      </p:sp>
      <p:sp>
        <p:nvSpPr>
          <p:cNvPr id="227" name="Google Shape;227;p5"/>
          <p:cNvSpPr txBox="1"/>
          <p:nvPr/>
        </p:nvSpPr>
        <p:spPr>
          <a:xfrm>
            <a:off x="7158377" y="4601299"/>
            <a:ext cx="3804565" cy="4446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05418" lvl="1" marL="610836" marR="0" rtl="0" algn="l">
              <a:lnSpc>
                <a:spcPct val="1389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29"/>
              <a:buFont typeface="Arial"/>
              <a:buChar char="•"/>
            </a:pPr>
            <a:r>
              <a:rPr b="0" i="0" lang="en-US" sz="282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Greenhouse gas emissions (GHGs)</a:t>
            </a:r>
            <a:endParaRPr/>
          </a:p>
          <a:p>
            <a:pPr indent="-305418" lvl="1" marL="610836" marR="0" rtl="0" algn="l">
              <a:lnSpc>
                <a:spcPct val="1389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29"/>
              <a:buFont typeface="Arial"/>
              <a:buChar char="•"/>
            </a:pPr>
            <a:r>
              <a:rPr b="0" i="0" lang="en-US" sz="282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Resource use efficiency</a:t>
            </a:r>
            <a:endParaRPr/>
          </a:p>
          <a:p>
            <a:pPr indent="-305418" lvl="1" marL="610836" marR="0" rtl="0" algn="l">
              <a:lnSpc>
                <a:spcPct val="1389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29"/>
              <a:buFont typeface="Arial"/>
              <a:buChar char="•"/>
            </a:pPr>
            <a:r>
              <a:rPr b="0" i="0" lang="en-US" sz="282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Environmental quality </a:t>
            </a:r>
            <a:endParaRPr/>
          </a:p>
          <a:p>
            <a:pPr indent="-305418" lvl="1" marL="610836" marR="0" rtl="0" algn="l">
              <a:lnSpc>
                <a:spcPct val="1389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29"/>
              <a:buFont typeface="Arial"/>
              <a:buChar char="•"/>
            </a:pPr>
            <a:r>
              <a:rPr b="0" i="0" lang="en-US" sz="282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Waste reduction </a:t>
            </a:r>
            <a:endParaRPr/>
          </a:p>
          <a:p>
            <a:pPr indent="-305418" lvl="1" marL="610836" marR="0" rtl="0" algn="l">
              <a:lnSpc>
                <a:spcPct val="1389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29"/>
              <a:buFont typeface="Arial"/>
              <a:buChar char="•"/>
            </a:pPr>
            <a:r>
              <a:rPr b="0" i="0" lang="en-US" sz="282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Eco-friendly technologies</a:t>
            </a:r>
            <a:endParaRPr/>
          </a:p>
        </p:txBody>
      </p:sp>
      <p:sp>
        <p:nvSpPr>
          <p:cNvPr id="228" name="Google Shape;228;p5"/>
          <p:cNvSpPr txBox="1"/>
          <p:nvPr/>
        </p:nvSpPr>
        <p:spPr>
          <a:xfrm>
            <a:off x="11267742" y="4601299"/>
            <a:ext cx="3804565" cy="44465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05418" lvl="1" marL="610836" marR="0" rtl="0" algn="l">
              <a:lnSpc>
                <a:spcPct val="1389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29"/>
              <a:buFont typeface="Arial"/>
              <a:buChar char="•"/>
            </a:pPr>
            <a:r>
              <a:rPr b="0" i="0" lang="en-US" sz="282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Income distribution and gender/ generational equity</a:t>
            </a:r>
            <a:endParaRPr/>
          </a:p>
          <a:p>
            <a:pPr indent="-305418" lvl="1" marL="610836" marR="0" rtl="0" algn="l">
              <a:lnSpc>
                <a:spcPct val="1389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29"/>
              <a:buFont typeface="Arial"/>
              <a:buChar char="•"/>
            </a:pPr>
            <a:r>
              <a:rPr b="0" i="0" lang="en-US" sz="282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Health impacts </a:t>
            </a:r>
            <a:endParaRPr/>
          </a:p>
          <a:p>
            <a:pPr indent="-305418" lvl="1" marL="610836" marR="0" rtl="0" algn="l">
              <a:lnSpc>
                <a:spcPct val="1389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29"/>
              <a:buFont typeface="Arial"/>
              <a:buChar char="•"/>
            </a:pPr>
            <a:r>
              <a:rPr b="0" i="0" lang="en-US" sz="282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Social services and infrastructure</a:t>
            </a:r>
            <a:endParaRPr/>
          </a:p>
          <a:p>
            <a:pPr indent="-305418" lvl="1" marL="610836" marR="0" rtl="0" algn="l">
              <a:lnSpc>
                <a:spcPct val="1389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29"/>
              <a:buFont typeface="Arial"/>
              <a:buChar char="•"/>
            </a:pPr>
            <a:r>
              <a:rPr b="0" i="0" lang="en-US" sz="282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Consumer prices</a:t>
            </a:r>
            <a:endParaRPr/>
          </a:p>
          <a:p>
            <a:pPr indent="-305418" lvl="1" marL="610836" marR="0" rtl="0" algn="l">
              <a:lnSpc>
                <a:spcPct val="1389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29"/>
              <a:buFont typeface="Arial"/>
              <a:buChar char="•"/>
            </a:pPr>
            <a:r>
              <a:rPr b="0" i="0" lang="en-US" sz="282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Access to green technologies </a:t>
            </a:r>
            <a:endParaRPr/>
          </a:p>
        </p:txBody>
      </p:sp>
      <p:sp>
        <p:nvSpPr>
          <p:cNvPr id="229" name="Google Shape;229;p5"/>
          <p:cNvSpPr txBox="1"/>
          <p:nvPr/>
        </p:nvSpPr>
        <p:spPr>
          <a:xfrm>
            <a:off x="7088984" y="9820275"/>
            <a:ext cx="394335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000000"/>
                </a:solidFill>
                <a:latin typeface="Ultra"/>
                <a:ea typeface="Ultra"/>
                <a:cs typeface="Ultra"/>
                <a:sym typeface="Ultra"/>
              </a:rPr>
              <a:t>*Preliminary list to be updated </a:t>
            </a:r>
            <a:endParaRPr/>
          </a:p>
        </p:txBody>
      </p:sp>
      <p:sp>
        <p:nvSpPr>
          <p:cNvPr id="230" name="Google Shape;230;p5"/>
          <p:cNvSpPr/>
          <p:nvPr/>
        </p:nvSpPr>
        <p:spPr>
          <a:xfrm>
            <a:off x="0" y="1256"/>
            <a:ext cx="1638995" cy="1638995"/>
          </a:xfrm>
          <a:custGeom>
            <a:rect b="b" l="l" r="r" t="t"/>
            <a:pathLst>
              <a:path extrusionOk="0" h="1638995" w="1638995">
                <a:moveTo>
                  <a:pt x="0" y="0"/>
                </a:moveTo>
                <a:lnTo>
                  <a:pt x="1638995" y="0"/>
                </a:lnTo>
                <a:lnTo>
                  <a:pt x="1638995" y="1638994"/>
                </a:lnTo>
                <a:lnTo>
                  <a:pt x="0" y="163899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" name="Google Shape;235;p6"/>
          <p:cNvGrpSpPr/>
          <p:nvPr/>
        </p:nvGrpSpPr>
        <p:grpSpPr>
          <a:xfrm>
            <a:off x="3168830" y="2006001"/>
            <a:ext cx="3728894" cy="1503396"/>
            <a:chOff x="0" y="-57150"/>
            <a:chExt cx="780848" cy="314818"/>
          </a:xfrm>
        </p:grpSpPr>
        <p:sp>
          <p:nvSpPr>
            <p:cNvPr id="236" name="Google Shape;236;p6"/>
            <p:cNvSpPr/>
            <p:nvPr/>
          </p:nvSpPr>
          <p:spPr>
            <a:xfrm>
              <a:off x="0" y="0"/>
              <a:ext cx="780848" cy="257668"/>
            </a:xfrm>
            <a:custGeom>
              <a:rect b="b" l="l" r="r" t="t"/>
              <a:pathLst>
                <a:path extrusionOk="0" h="257668" w="780848">
                  <a:moveTo>
                    <a:pt x="585636" y="0"/>
                  </a:moveTo>
                  <a:lnTo>
                    <a:pt x="0" y="0"/>
                  </a:lnTo>
                  <a:lnTo>
                    <a:pt x="0" y="257668"/>
                  </a:lnTo>
                  <a:lnTo>
                    <a:pt x="585636" y="257668"/>
                  </a:lnTo>
                  <a:lnTo>
                    <a:pt x="780848" y="128834"/>
                  </a:lnTo>
                  <a:lnTo>
                    <a:pt x="585636" y="0"/>
                  </a:lnTo>
                  <a:close/>
                </a:path>
              </a:pathLst>
            </a:custGeom>
            <a:solidFill>
              <a:srgbClr val="0CC0DF"/>
            </a:solidFill>
            <a:ln>
              <a:noFill/>
            </a:ln>
          </p:spPr>
        </p:sp>
        <p:sp>
          <p:nvSpPr>
            <p:cNvPr id="237" name="Google Shape;237;p6"/>
            <p:cNvSpPr txBox="1"/>
            <p:nvPr/>
          </p:nvSpPr>
          <p:spPr>
            <a:xfrm>
              <a:off x="0" y="-57150"/>
              <a:ext cx="671041" cy="3148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6329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00" u="none" cap="none" strike="noStrike">
                  <a:solidFill>
                    <a:srgbClr val="FFFFFF"/>
                  </a:solidFill>
                  <a:latin typeface="Ultra"/>
                  <a:ea typeface="Ultra"/>
                  <a:cs typeface="Ultra"/>
                  <a:sym typeface="Ultra"/>
                </a:rPr>
                <a:t>OVERSIGHT ENTITIES</a:t>
              </a:r>
              <a:endParaRPr/>
            </a:p>
          </p:txBody>
        </p:sp>
      </p:grpSp>
      <p:grpSp>
        <p:nvGrpSpPr>
          <p:cNvPr id="238" name="Google Shape;238;p6"/>
          <p:cNvGrpSpPr/>
          <p:nvPr/>
        </p:nvGrpSpPr>
        <p:grpSpPr>
          <a:xfrm>
            <a:off x="7158377" y="2006001"/>
            <a:ext cx="3966525" cy="1503396"/>
            <a:chOff x="0" y="-57150"/>
            <a:chExt cx="830609" cy="314818"/>
          </a:xfrm>
        </p:grpSpPr>
        <p:sp>
          <p:nvSpPr>
            <p:cNvPr id="239" name="Google Shape;239;p6"/>
            <p:cNvSpPr/>
            <p:nvPr/>
          </p:nvSpPr>
          <p:spPr>
            <a:xfrm>
              <a:off x="0" y="0"/>
              <a:ext cx="830609" cy="257668"/>
            </a:xfrm>
            <a:custGeom>
              <a:rect b="b" l="l" r="r" t="t"/>
              <a:pathLst>
                <a:path extrusionOk="0" h="257668" w="830609">
                  <a:moveTo>
                    <a:pt x="622957" y="0"/>
                  </a:moveTo>
                  <a:lnTo>
                    <a:pt x="0" y="0"/>
                  </a:lnTo>
                  <a:lnTo>
                    <a:pt x="0" y="257668"/>
                  </a:lnTo>
                  <a:lnTo>
                    <a:pt x="622957" y="257668"/>
                  </a:lnTo>
                  <a:lnTo>
                    <a:pt x="830609" y="128834"/>
                  </a:lnTo>
                  <a:lnTo>
                    <a:pt x="622957" y="0"/>
                  </a:lnTo>
                  <a:close/>
                </a:path>
              </a:pathLst>
            </a:custGeom>
            <a:solidFill>
              <a:srgbClr val="2C92D5"/>
            </a:solidFill>
            <a:ln>
              <a:noFill/>
            </a:ln>
          </p:spPr>
        </p:sp>
        <p:sp>
          <p:nvSpPr>
            <p:cNvPr id="240" name="Google Shape;240;p6"/>
            <p:cNvSpPr txBox="1"/>
            <p:nvPr/>
          </p:nvSpPr>
          <p:spPr>
            <a:xfrm>
              <a:off x="0" y="-57150"/>
              <a:ext cx="713804" cy="3148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00" u="none" cap="none" strike="noStrike">
                  <a:solidFill>
                    <a:srgbClr val="FFFFFF"/>
                  </a:solidFill>
                  <a:latin typeface="Ultra"/>
                  <a:ea typeface="Ultra"/>
                  <a:cs typeface="Ultra"/>
                  <a:sym typeface="Ultra"/>
                </a:rPr>
                <a:t>STAKEHOLDERS</a:t>
              </a:r>
              <a:r>
                <a:rPr b="1" i="0" lang="en-US" sz="2799" u="none" cap="none" strike="noStrike">
                  <a:solidFill>
                    <a:srgbClr val="FFFFFF"/>
                  </a:solidFill>
                  <a:latin typeface="Ultra"/>
                  <a:ea typeface="Ultra"/>
                  <a:cs typeface="Ultra"/>
                  <a:sym typeface="Ultra"/>
                </a:rPr>
                <a:t> </a:t>
              </a:r>
              <a:r>
                <a:rPr b="1" i="0" lang="en-US" sz="2400" u="none" cap="none" strike="noStrike">
                  <a:solidFill>
                    <a:srgbClr val="FFFFFF"/>
                  </a:solidFill>
                  <a:latin typeface="Ultra"/>
                  <a:ea typeface="Ultra"/>
                  <a:cs typeface="Ultra"/>
                  <a:sym typeface="Ultra"/>
                </a:rPr>
                <a:t>ENGAGEMENT</a:t>
              </a:r>
              <a:endParaRPr b="1" i="0" sz="2799" u="none" cap="none" strike="noStrike">
                <a:solidFill>
                  <a:srgbClr val="FFFFFF"/>
                </a:solidFill>
                <a:latin typeface="Ultra"/>
                <a:ea typeface="Ultra"/>
                <a:cs typeface="Ultra"/>
                <a:sym typeface="Ultra"/>
              </a:endParaRPr>
            </a:p>
          </p:txBody>
        </p:sp>
      </p:grpSp>
      <p:grpSp>
        <p:nvGrpSpPr>
          <p:cNvPr id="241" name="Google Shape;241;p6"/>
          <p:cNvGrpSpPr/>
          <p:nvPr/>
        </p:nvGrpSpPr>
        <p:grpSpPr>
          <a:xfrm>
            <a:off x="11390275" y="2006001"/>
            <a:ext cx="3683389" cy="1503396"/>
            <a:chOff x="0" y="-57150"/>
            <a:chExt cx="771319" cy="314818"/>
          </a:xfrm>
        </p:grpSpPr>
        <p:sp>
          <p:nvSpPr>
            <p:cNvPr id="242" name="Google Shape;242;p6"/>
            <p:cNvSpPr/>
            <p:nvPr/>
          </p:nvSpPr>
          <p:spPr>
            <a:xfrm>
              <a:off x="0" y="0"/>
              <a:ext cx="771319" cy="257668"/>
            </a:xfrm>
            <a:custGeom>
              <a:rect b="b" l="l" r="r" t="t"/>
              <a:pathLst>
                <a:path extrusionOk="0" h="257668" w="771319">
                  <a:moveTo>
                    <a:pt x="578489" y="0"/>
                  </a:moveTo>
                  <a:lnTo>
                    <a:pt x="0" y="0"/>
                  </a:lnTo>
                  <a:lnTo>
                    <a:pt x="0" y="257668"/>
                  </a:lnTo>
                  <a:lnTo>
                    <a:pt x="578489" y="257668"/>
                  </a:lnTo>
                  <a:lnTo>
                    <a:pt x="771319" y="128834"/>
                  </a:lnTo>
                  <a:lnTo>
                    <a:pt x="578489" y="0"/>
                  </a:lnTo>
                  <a:close/>
                </a:path>
              </a:pathLst>
            </a:custGeom>
            <a:solidFill>
              <a:srgbClr val="13538A"/>
            </a:solidFill>
            <a:ln>
              <a:noFill/>
            </a:ln>
          </p:spPr>
        </p:sp>
        <p:sp>
          <p:nvSpPr>
            <p:cNvPr id="243" name="Google Shape;243;p6"/>
            <p:cNvSpPr txBox="1"/>
            <p:nvPr/>
          </p:nvSpPr>
          <p:spPr>
            <a:xfrm>
              <a:off x="0" y="-57150"/>
              <a:ext cx="662852" cy="3148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63291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400" u="none" cap="none" strike="noStrike">
                  <a:solidFill>
                    <a:srgbClr val="FFFFFF"/>
                  </a:solidFill>
                  <a:latin typeface="Ultra"/>
                  <a:ea typeface="Ultra"/>
                  <a:cs typeface="Ultra"/>
                  <a:sym typeface="Ultra"/>
                </a:rPr>
                <a:t>SCREENING AND RPEORTING</a:t>
              </a:r>
              <a:endParaRPr/>
            </a:p>
          </p:txBody>
        </p:sp>
      </p:grpSp>
      <p:sp>
        <p:nvSpPr>
          <p:cNvPr id="244" name="Google Shape;244;p6"/>
          <p:cNvSpPr/>
          <p:nvPr/>
        </p:nvSpPr>
        <p:spPr>
          <a:xfrm rot="10800000">
            <a:off x="3167603" y="4123675"/>
            <a:ext cx="3685230" cy="5135853"/>
          </a:xfrm>
          <a:custGeom>
            <a:rect b="b" l="l" r="r" t="t"/>
            <a:pathLst>
              <a:path extrusionOk="0" h="10624781" w="7623809">
                <a:moveTo>
                  <a:pt x="3810" y="0"/>
                </a:moveTo>
                <a:lnTo>
                  <a:pt x="0" y="9734510"/>
                </a:lnTo>
                <a:lnTo>
                  <a:pt x="0" y="10092650"/>
                </a:lnTo>
                <a:lnTo>
                  <a:pt x="3591560" y="10095191"/>
                </a:lnTo>
                <a:lnTo>
                  <a:pt x="3810000" y="10624781"/>
                </a:lnTo>
                <a:lnTo>
                  <a:pt x="4028440" y="10095191"/>
                </a:lnTo>
                <a:lnTo>
                  <a:pt x="7620000" y="10097731"/>
                </a:lnTo>
                <a:lnTo>
                  <a:pt x="7620000" y="9739591"/>
                </a:lnTo>
                <a:lnTo>
                  <a:pt x="7623809" y="5080"/>
                </a:lnTo>
                <a:lnTo>
                  <a:pt x="3810" y="0"/>
                </a:lnTo>
                <a:close/>
              </a:path>
            </a:pathLst>
          </a:custGeom>
          <a:solidFill>
            <a:srgbClr val="0CC0DF"/>
          </a:solidFill>
          <a:ln>
            <a:noFill/>
          </a:ln>
        </p:spPr>
      </p:sp>
      <p:sp>
        <p:nvSpPr>
          <p:cNvPr id="245" name="Google Shape;245;p6"/>
          <p:cNvSpPr/>
          <p:nvPr/>
        </p:nvSpPr>
        <p:spPr>
          <a:xfrm rot="10800000">
            <a:off x="7278326" y="4123675"/>
            <a:ext cx="3685230" cy="5135853"/>
          </a:xfrm>
          <a:custGeom>
            <a:rect b="b" l="l" r="r" t="t"/>
            <a:pathLst>
              <a:path extrusionOk="0" h="10624781" w="7623809">
                <a:moveTo>
                  <a:pt x="3810" y="0"/>
                </a:moveTo>
                <a:lnTo>
                  <a:pt x="0" y="9734510"/>
                </a:lnTo>
                <a:lnTo>
                  <a:pt x="0" y="10092650"/>
                </a:lnTo>
                <a:lnTo>
                  <a:pt x="3591560" y="10095191"/>
                </a:lnTo>
                <a:lnTo>
                  <a:pt x="3810000" y="10624781"/>
                </a:lnTo>
                <a:lnTo>
                  <a:pt x="4028440" y="10095191"/>
                </a:lnTo>
                <a:lnTo>
                  <a:pt x="7620000" y="10097731"/>
                </a:lnTo>
                <a:lnTo>
                  <a:pt x="7620000" y="9739591"/>
                </a:lnTo>
                <a:lnTo>
                  <a:pt x="7623809" y="5080"/>
                </a:lnTo>
                <a:lnTo>
                  <a:pt x="3810" y="0"/>
                </a:lnTo>
                <a:close/>
              </a:path>
            </a:pathLst>
          </a:custGeom>
          <a:solidFill>
            <a:srgbClr val="2C92D5"/>
          </a:solidFill>
          <a:ln>
            <a:noFill/>
          </a:ln>
        </p:spPr>
      </p:sp>
      <p:sp>
        <p:nvSpPr>
          <p:cNvPr id="246" name="Google Shape;246;p6"/>
          <p:cNvSpPr/>
          <p:nvPr/>
        </p:nvSpPr>
        <p:spPr>
          <a:xfrm rot="10800000">
            <a:off x="11389048" y="4123675"/>
            <a:ext cx="3685230" cy="5135853"/>
          </a:xfrm>
          <a:custGeom>
            <a:rect b="b" l="l" r="r" t="t"/>
            <a:pathLst>
              <a:path extrusionOk="0" h="10624781" w="7623809">
                <a:moveTo>
                  <a:pt x="3810" y="0"/>
                </a:moveTo>
                <a:lnTo>
                  <a:pt x="0" y="9734510"/>
                </a:lnTo>
                <a:lnTo>
                  <a:pt x="0" y="10092650"/>
                </a:lnTo>
                <a:lnTo>
                  <a:pt x="3591560" y="10095191"/>
                </a:lnTo>
                <a:lnTo>
                  <a:pt x="3810000" y="10624781"/>
                </a:lnTo>
                <a:lnTo>
                  <a:pt x="4028440" y="10095191"/>
                </a:lnTo>
                <a:lnTo>
                  <a:pt x="7620000" y="10097731"/>
                </a:lnTo>
                <a:lnTo>
                  <a:pt x="7620000" y="9739591"/>
                </a:lnTo>
                <a:lnTo>
                  <a:pt x="7623809" y="5080"/>
                </a:lnTo>
                <a:lnTo>
                  <a:pt x="3810" y="0"/>
                </a:lnTo>
                <a:close/>
              </a:path>
            </a:pathLst>
          </a:custGeom>
          <a:solidFill>
            <a:srgbClr val="13538A"/>
          </a:solidFill>
          <a:ln>
            <a:noFill/>
          </a:ln>
        </p:spPr>
      </p:sp>
      <p:sp>
        <p:nvSpPr>
          <p:cNvPr id="247" name="Google Shape;247;p6"/>
          <p:cNvSpPr txBox="1"/>
          <p:nvPr/>
        </p:nvSpPr>
        <p:spPr>
          <a:xfrm>
            <a:off x="3058241" y="5636135"/>
            <a:ext cx="3904567" cy="20130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09828" lvl="1" marL="619656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70"/>
              <a:buFont typeface="Arial"/>
              <a:buChar char="•"/>
            </a:pPr>
            <a:r>
              <a:rPr b="0" i="0" lang="en-US" sz="287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Establishment of independent monitoring and reporting bodies</a:t>
            </a:r>
            <a:endParaRPr/>
          </a:p>
        </p:txBody>
      </p:sp>
      <p:sp>
        <p:nvSpPr>
          <p:cNvPr id="248" name="Google Shape;248;p6"/>
          <p:cNvSpPr txBox="1"/>
          <p:nvPr/>
        </p:nvSpPr>
        <p:spPr>
          <a:xfrm>
            <a:off x="3527385" y="1081435"/>
            <a:ext cx="11187724" cy="5878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191919"/>
                </a:solidFill>
                <a:latin typeface="Ultra"/>
                <a:ea typeface="Ultra"/>
                <a:cs typeface="Ultra"/>
                <a:sym typeface="Ultra"/>
              </a:rPr>
              <a:t>3.2 ACCOUNTABILITY MECHANISMS </a:t>
            </a:r>
            <a:endParaRPr/>
          </a:p>
        </p:txBody>
      </p:sp>
      <p:sp>
        <p:nvSpPr>
          <p:cNvPr id="249" name="Google Shape;249;p6"/>
          <p:cNvSpPr txBox="1"/>
          <p:nvPr/>
        </p:nvSpPr>
        <p:spPr>
          <a:xfrm>
            <a:off x="7189355" y="5146288"/>
            <a:ext cx="3904567" cy="30227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09828" lvl="1" marL="619656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70"/>
              <a:buFont typeface="Arial"/>
              <a:buChar char="•"/>
            </a:pPr>
            <a:r>
              <a:rPr b="0" i="0" lang="en-US" sz="287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Multi-stakeholder engagement platforms and regional forums </a:t>
            </a:r>
            <a:endParaRPr/>
          </a:p>
          <a:p>
            <a:pPr indent="-309828" lvl="1" marL="619656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70"/>
              <a:buFont typeface="Arial"/>
              <a:buChar char="•"/>
            </a:pPr>
            <a:r>
              <a:rPr b="0" i="0" lang="en-US" sz="287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Citizens advisory committees</a:t>
            </a:r>
            <a:endParaRPr/>
          </a:p>
        </p:txBody>
      </p:sp>
      <p:sp>
        <p:nvSpPr>
          <p:cNvPr id="250" name="Google Shape;250;p6"/>
          <p:cNvSpPr txBox="1"/>
          <p:nvPr/>
        </p:nvSpPr>
        <p:spPr>
          <a:xfrm>
            <a:off x="11279686" y="5076825"/>
            <a:ext cx="3904567" cy="30227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09828" lvl="1" marL="619656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70"/>
              <a:buFont typeface="Arial"/>
              <a:buChar char="•"/>
            </a:pPr>
            <a:r>
              <a:rPr b="0" i="0" lang="en-US" sz="287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Annual reporting (EHS-MedFRAME)</a:t>
            </a:r>
            <a:endParaRPr/>
          </a:p>
          <a:p>
            <a:pPr indent="-309828" lvl="1" marL="619656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70"/>
              <a:buFont typeface="Arial"/>
              <a:buChar char="•"/>
            </a:pPr>
            <a:r>
              <a:rPr b="0" i="0" lang="en-US" sz="287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Green Budgeting Strategy</a:t>
            </a:r>
            <a:endParaRPr/>
          </a:p>
          <a:p>
            <a:pPr indent="-309828" lvl="1" marL="619656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70"/>
              <a:buFont typeface="Arial"/>
              <a:buChar char="•"/>
            </a:pPr>
            <a:r>
              <a:rPr b="0" i="0" lang="en-US" sz="287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International peer review</a:t>
            </a:r>
            <a:endParaRPr/>
          </a:p>
        </p:txBody>
      </p:sp>
      <p:sp>
        <p:nvSpPr>
          <p:cNvPr id="251" name="Google Shape;251;p6"/>
          <p:cNvSpPr/>
          <p:nvPr/>
        </p:nvSpPr>
        <p:spPr>
          <a:xfrm>
            <a:off x="0" y="1256"/>
            <a:ext cx="1638995" cy="1638995"/>
          </a:xfrm>
          <a:custGeom>
            <a:rect b="b" l="l" r="r" t="t"/>
            <a:pathLst>
              <a:path extrusionOk="0" h="1638995" w="1638995">
                <a:moveTo>
                  <a:pt x="0" y="0"/>
                </a:moveTo>
                <a:lnTo>
                  <a:pt x="1638995" y="0"/>
                </a:lnTo>
                <a:lnTo>
                  <a:pt x="1638995" y="1638994"/>
                </a:lnTo>
                <a:lnTo>
                  <a:pt x="0" y="163899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Google Shape;256;p7"/>
          <p:cNvGrpSpPr/>
          <p:nvPr/>
        </p:nvGrpSpPr>
        <p:grpSpPr>
          <a:xfrm>
            <a:off x="-777301" y="7755485"/>
            <a:ext cx="17293906" cy="1494899"/>
            <a:chOff x="0" y="-66675"/>
            <a:chExt cx="4554774" cy="393718"/>
          </a:xfrm>
        </p:grpSpPr>
        <p:sp>
          <p:nvSpPr>
            <p:cNvPr id="257" name="Google Shape;257;p7"/>
            <p:cNvSpPr/>
            <p:nvPr/>
          </p:nvSpPr>
          <p:spPr>
            <a:xfrm>
              <a:off x="0" y="0"/>
              <a:ext cx="4554774" cy="327043"/>
            </a:xfrm>
            <a:custGeom>
              <a:rect b="b" l="l" r="r" t="t"/>
              <a:pathLst>
                <a:path extrusionOk="0" h="327043" w="4554774">
                  <a:moveTo>
                    <a:pt x="203200" y="0"/>
                  </a:moveTo>
                  <a:lnTo>
                    <a:pt x="4554774" y="0"/>
                  </a:lnTo>
                  <a:lnTo>
                    <a:pt x="4351574" y="327043"/>
                  </a:lnTo>
                  <a:lnTo>
                    <a:pt x="0" y="327043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13538A"/>
            </a:solidFill>
            <a:ln>
              <a:noFill/>
            </a:ln>
          </p:spPr>
        </p:sp>
        <p:sp>
          <p:nvSpPr>
            <p:cNvPr id="258" name="Google Shape;258;p7"/>
            <p:cNvSpPr txBox="1"/>
            <p:nvPr/>
          </p:nvSpPr>
          <p:spPr>
            <a:xfrm>
              <a:off x="101600" y="-66675"/>
              <a:ext cx="4351574" cy="393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199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Absence of legally binding commitments </a:t>
              </a:r>
              <a:endParaRPr/>
            </a:p>
          </p:txBody>
        </p:sp>
      </p:grpSp>
      <p:grpSp>
        <p:nvGrpSpPr>
          <p:cNvPr id="259" name="Google Shape;259;p7"/>
          <p:cNvGrpSpPr/>
          <p:nvPr/>
        </p:nvGrpSpPr>
        <p:grpSpPr>
          <a:xfrm>
            <a:off x="-777301" y="5291050"/>
            <a:ext cx="17293906" cy="1494899"/>
            <a:chOff x="0" y="-66675"/>
            <a:chExt cx="4554774" cy="393718"/>
          </a:xfrm>
        </p:grpSpPr>
        <p:sp>
          <p:nvSpPr>
            <p:cNvPr id="260" name="Google Shape;260;p7"/>
            <p:cNvSpPr/>
            <p:nvPr/>
          </p:nvSpPr>
          <p:spPr>
            <a:xfrm>
              <a:off x="0" y="0"/>
              <a:ext cx="4554774" cy="327043"/>
            </a:xfrm>
            <a:custGeom>
              <a:rect b="b" l="l" r="r" t="t"/>
              <a:pathLst>
                <a:path extrusionOk="0" h="327043" w="4554774">
                  <a:moveTo>
                    <a:pt x="203200" y="0"/>
                  </a:moveTo>
                  <a:lnTo>
                    <a:pt x="4554774" y="0"/>
                  </a:lnTo>
                  <a:lnTo>
                    <a:pt x="4351574" y="327043"/>
                  </a:lnTo>
                  <a:lnTo>
                    <a:pt x="0" y="327043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37C9EF"/>
            </a:solidFill>
            <a:ln>
              <a:noFill/>
            </a:ln>
          </p:spPr>
        </p:sp>
        <p:sp>
          <p:nvSpPr>
            <p:cNvPr id="261" name="Google Shape;261;p7"/>
            <p:cNvSpPr txBox="1"/>
            <p:nvPr/>
          </p:nvSpPr>
          <p:spPr>
            <a:xfrm>
              <a:off x="101600" y="-66675"/>
              <a:ext cx="4351574" cy="393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199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External shocks</a:t>
              </a:r>
              <a:endParaRPr/>
            </a:p>
          </p:txBody>
        </p:sp>
      </p:grpSp>
      <p:grpSp>
        <p:nvGrpSpPr>
          <p:cNvPr id="262" name="Google Shape;262;p7"/>
          <p:cNvGrpSpPr/>
          <p:nvPr/>
        </p:nvGrpSpPr>
        <p:grpSpPr>
          <a:xfrm>
            <a:off x="-777301" y="6523269"/>
            <a:ext cx="17293906" cy="1485373"/>
            <a:chOff x="0" y="-66675"/>
            <a:chExt cx="4554774" cy="391210"/>
          </a:xfrm>
        </p:grpSpPr>
        <p:sp>
          <p:nvSpPr>
            <p:cNvPr id="263" name="Google Shape;263;p7"/>
            <p:cNvSpPr/>
            <p:nvPr/>
          </p:nvSpPr>
          <p:spPr>
            <a:xfrm>
              <a:off x="0" y="0"/>
              <a:ext cx="4554774" cy="324535"/>
            </a:xfrm>
            <a:custGeom>
              <a:rect b="b" l="l" r="r" t="t"/>
              <a:pathLst>
                <a:path extrusionOk="0" h="324535" w="4554774">
                  <a:moveTo>
                    <a:pt x="203200" y="0"/>
                  </a:moveTo>
                  <a:lnTo>
                    <a:pt x="4554774" y="0"/>
                  </a:lnTo>
                  <a:lnTo>
                    <a:pt x="4351574" y="324535"/>
                  </a:lnTo>
                  <a:lnTo>
                    <a:pt x="0" y="324535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2C92D5"/>
            </a:solidFill>
            <a:ln>
              <a:noFill/>
            </a:ln>
          </p:spPr>
        </p:sp>
        <p:sp>
          <p:nvSpPr>
            <p:cNvPr id="264" name="Google Shape;264;p7"/>
            <p:cNvSpPr txBox="1"/>
            <p:nvPr/>
          </p:nvSpPr>
          <p:spPr>
            <a:xfrm>
              <a:off x="101600" y="-66675"/>
              <a:ext cx="4351574" cy="3912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199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Transparency and data availability</a:t>
              </a:r>
              <a:endParaRPr/>
            </a:p>
          </p:txBody>
        </p:sp>
      </p:grpSp>
      <p:grpSp>
        <p:nvGrpSpPr>
          <p:cNvPr id="265" name="Google Shape;265;p7"/>
          <p:cNvGrpSpPr/>
          <p:nvPr/>
        </p:nvGrpSpPr>
        <p:grpSpPr>
          <a:xfrm>
            <a:off x="-777301" y="4058833"/>
            <a:ext cx="17293906" cy="1494899"/>
            <a:chOff x="0" y="-66675"/>
            <a:chExt cx="4554774" cy="393718"/>
          </a:xfrm>
        </p:grpSpPr>
        <p:sp>
          <p:nvSpPr>
            <p:cNvPr id="266" name="Google Shape;266;p7"/>
            <p:cNvSpPr/>
            <p:nvPr/>
          </p:nvSpPr>
          <p:spPr>
            <a:xfrm>
              <a:off x="0" y="0"/>
              <a:ext cx="4554774" cy="327043"/>
            </a:xfrm>
            <a:custGeom>
              <a:rect b="b" l="l" r="r" t="t"/>
              <a:pathLst>
                <a:path extrusionOk="0" h="327043" w="4554774">
                  <a:moveTo>
                    <a:pt x="203200" y="0"/>
                  </a:moveTo>
                  <a:lnTo>
                    <a:pt x="4554774" y="0"/>
                  </a:lnTo>
                  <a:lnTo>
                    <a:pt x="4351574" y="327043"/>
                  </a:lnTo>
                  <a:lnTo>
                    <a:pt x="0" y="327043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18B6B4"/>
            </a:solidFill>
            <a:ln>
              <a:noFill/>
            </a:ln>
          </p:spPr>
        </p:sp>
        <p:sp>
          <p:nvSpPr>
            <p:cNvPr id="267" name="Google Shape;267;p7"/>
            <p:cNvSpPr txBox="1"/>
            <p:nvPr/>
          </p:nvSpPr>
          <p:spPr>
            <a:xfrm>
              <a:off x="101600" y="-66675"/>
              <a:ext cx="4351574" cy="393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199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Political willingness</a:t>
              </a:r>
              <a:endParaRPr/>
            </a:p>
          </p:txBody>
        </p:sp>
      </p:grpSp>
      <p:sp>
        <p:nvSpPr>
          <p:cNvPr id="268" name="Google Shape;268;p7"/>
          <p:cNvSpPr txBox="1"/>
          <p:nvPr/>
        </p:nvSpPr>
        <p:spPr>
          <a:xfrm>
            <a:off x="14726760" y="2100518"/>
            <a:ext cx="692398" cy="679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999" u="none" cap="none" strike="noStrike">
                <a:solidFill>
                  <a:srgbClr val="FFFFFF"/>
                </a:solidFill>
                <a:latin typeface="Ultra"/>
                <a:ea typeface="Ultra"/>
                <a:cs typeface="Ultra"/>
                <a:sym typeface="Ultra"/>
              </a:rPr>
              <a:t>1</a:t>
            </a:r>
            <a:endParaRPr/>
          </a:p>
        </p:txBody>
      </p:sp>
      <p:sp>
        <p:nvSpPr>
          <p:cNvPr id="269" name="Google Shape;269;p7"/>
          <p:cNvSpPr txBox="1"/>
          <p:nvPr/>
        </p:nvSpPr>
        <p:spPr>
          <a:xfrm>
            <a:off x="14726760" y="4542477"/>
            <a:ext cx="692398" cy="679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999" u="none" cap="none" strike="noStrike">
                <a:solidFill>
                  <a:srgbClr val="FFFFFF"/>
                </a:solidFill>
                <a:latin typeface="Ultra"/>
                <a:ea typeface="Ultra"/>
                <a:cs typeface="Ultra"/>
                <a:sym typeface="Ultra"/>
              </a:rPr>
              <a:t>3</a:t>
            </a:r>
            <a:endParaRPr/>
          </a:p>
        </p:txBody>
      </p:sp>
      <p:sp>
        <p:nvSpPr>
          <p:cNvPr id="270" name="Google Shape;270;p7"/>
          <p:cNvSpPr txBox="1"/>
          <p:nvPr/>
        </p:nvSpPr>
        <p:spPr>
          <a:xfrm>
            <a:off x="14726760" y="5768327"/>
            <a:ext cx="692398" cy="679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999" u="none" cap="none" strike="noStrike">
                <a:solidFill>
                  <a:srgbClr val="FFFFFF"/>
                </a:solidFill>
                <a:latin typeface="Ultra"/>
                <a:ea typeface="Ultra"/>
                <a:cs typeface="Ultra"/>
                <a:sym typeface="Ultra"/>
              </a:rPr>
              <a:t>4</a:t>
            </a:r>
            <a:endParaRPr/>
          </a:p>
        </p:txBody>
      </p:sp>
      <p:sp>
        <p:nvSpPr>
          <p:cNvPr id="271" name="Google Shape;271;p7"/>
          <p:cNvSpPr txBox="1"/>
          <p:nvPr/>
        </p:nvSpPr>
        <p:spPr>
          <a:xfrm>
            <a:off x="14726760" y="6994115"/>
            <a:ext cx="692398" cy="679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999" u="none" cap="none" strike="noStrike">
                <a:solidFill>
                  <a:srgbClr val="FFFFFF"/>
                </a:solidFill>
                <a:latin typeface="Ultra"/>
                <a:ea typeface="Ultra"/>
                <a:cs typeface="Ultra"/>
                <a:sym typeface="Ultra"/>
              </a:rPr>
              <a:t>5</a:t>
            </a:r>
            <a:endParaRPr/>
          </a:p>
        </p:txBody>
      </p:sp>
      <p:sp>
        <p:nvSpPr>
          <p:cNvPr id="272" name="Google Shape;272;p7"/>
          <p:cNvSpPr txBox="1"/>
          <p:nvPr/>
        </p:nvSpPr>
        <p:spPr>
          <a:xfrm>
            <a:off x="14726760" y="8251688"/>
            <a:ext cx="692398" cy="679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999" u="none" cap="none" strike="noStrike">
                <a:solidFill>
                  <a:srgbClr val="FFFFFF"/>
                </a:solidFill>
                <a:latin typeface="Ultra"/>
                <a:ea typeface="Ultra"/>
                <a:cs typeface="Ultra"/>
                <a:sym typeface="Ultra"/>
              </a:rPr>
              <a:t>6</a:t>
            </a:r>
            <a:endParaRPr/>
          </a:p>
        </p:txBody>
      </p:sp>
      <p:sp>
        <p:nvSpPr>
          <p:cNvPr id="273" name="Google Shape;273;p7"/>
          <p:cNvSpPr txBox="1"/>
          <p:nvPr/>
        </p:nvSpPr>
        <p:spPr>
          <a:xfrm>
            <a:off x="3360058" y="710946"/>
            <a:ext cx="11187724" cy="5878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191919"/>
                </a:solidFill>
                <a:latin typeface="Ultra"/>
                <a:ea typeface="Ultra"/>
                <a:cs typeface="Ultra"/>
                <a:sym typeface="Ultra"/>
              </a:rPr>
              <a:t>4. CHALLENGES</a:t>
            </a:r>
            <a:endParaRPr/>
          </a:p>
        </p:txBody>
      </p:sp>
      <p:grpSp>
        <p:nvGrpSpPr>
          <p:cNvPr id="274" name="Google Shape;274;p7"/>
          <p:cNvGrpSpPr/>
          <p:nvPr/>
        </p:nvGrpSpPr>
        <p:grpSpPr>
          <a:xfrm>
            <a:off x="-777301" y="1608881"/>
            <a:ext cx="17293906" cy="1528433"/>
            <a:chOff x="0" y="-66675"/>
            <a:chExt cx="4554774" cy="402550"/>
          </a:xfrm>
        </p:grpSpPr>
        <p:sp>
          <p:nvSpPr>
            <p:cNvPr id="275" name="Google Shape;275;p7"/>
            <p:cNvSpPr/>
            <p:nvPr/>
          </p:nvSpPr>
          <p:spPr>
            <a:xfrm>
              <a:off x="0" y="0"/>
              <a:ext cx="4554774" cy="335875"/>
            </a:xfrm>
            <a:custGeom>
              <a:rect b="b" l="l" r="r" t="t"/>
              <a:pathLst>
                <a:path extrusionOk="0" h="335875" w="4554774">
                  <a:moveTo>
                    <a:pt x="203200" y="0"/>
                  </a:moveTo>
                  <a:lnTo>
                    <a:pt x="4554774" y="0"/>
                  </a:lnTo>
                  <a:lnTo>
                    <a:pt x="4351574" y="335875"/>
                  </a:lnTo>
                  <a:lnTo>
                    <a:pt x="0" y="335875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75E8E7"/>
            </a:solidFill>
            <a:ln>
              <a:noFill/>
            </a:ln>
          </p:spPr>
        </p:sp>
        <p:sp>
          <p:nvSpPr>
            <p:cNvPr id="276" name="Google Shape;276;p7"/>
            <p:cNvSpPr txBox="1"/>
            <p:nvPr/>
          </p:nvSpPr>
          <p:spPr>
            <a:xfrm>
              <a:off x="101600" y="-66675"/>
              <a:ext cx="4351574" cy="4025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199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Absence of a universally accepted definition</a:t>
              </a:r>
              <a:endParaRPr/>
            </a:p>
          </p:txBody>
        </p:sp>
      </p:grpSp>
      <p:grpSp>
        <p:nvGrpSpPr>
          <p:cNvPr id="277" name="Google Shape;277;p7"/>
          <p:cNvGrpSpPr/>
          <p:nvPr/>
        </p:nvGrpSpPr>
        <p:grpSpPr>
          <a:xfrm>
            <a:off x="-777301" y="2850624"/>
            <a:ext cx="17293906" cy="1494899"/>
            <a:chOff x="0" y="-66675"/>
            <a:chExt cx="4554774" cy="393718"/>
          </a:xfrm>
        </p:grpSpPr>
        <p:sp>
          <p:nvSpPr>
            <p:cNvPr id="278" name="Google Shape;278;p7"/>
            <p:cNvSpPr/>
            <p:nvPr/>
          </p:nvSpPr>
          <p:spPr>
            <a:xfrm>
              <a:off x="0" y="0"/>
              <a:ext cx="4554774" cy="327043"/>
            </a:xfrm>
            <a:custGeom>
              <a:rect b="b" l="l" r="r" t="t"/>
              <a:pathLst>
                <a:path extrusionOk="0" h="327043" w="4554774">
                  <a:moveTo>
                    <a:pt x="203200" y="0"/>
                  </a:moveTo>
                  <a:lnTo>
                    <a:pt x="4554774" y="0"/>
                  </a:lnTo>
                  <a:lnTo>
                    <a:pt x="4351574" y="327043"/>
                  </a:lnTo>
                  <a:lnTo>
                    <a:pt x="0" y="327043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4FCDCC"/>
            </a:solidFill>
            <a:ln>
              <a:noFill/>
            </a:ln>
          </p:spPr>
        </p:sp>
        <p:sp>
          <p:nvSpPr>
            <p:cNvPr id="279" name="Google Shape;279;p7"/>
            <p:cNvSpPr txBox="1"/>
            <p:nvPr/>
          </p:nvSpPr>
          <p:spPr>
            <a:xfrm>
              <a:off x="101600" y="-66675"/>
              <a:ext cx="4351574" cy="3937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1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199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Public resistance </a:t>
              </a:r>
              <a:endParaRPr/>
            </a:p>
          </p:txBody>
        </p:sp>
      </p:grpSp>
      <p:sp>
        <p:nvSpPr>
          <p:cNvPr id="280" name="Google Shape;280;p7"/>
          <p:cNvSpPr txBox="1"/>
          <p:nvPr/>
        </p:nvSpPr>
        <p:spPr>
          <a:xfrm>
            <a:off x="14726760" y="2138618"/>
            <a:ext cx="692398" cy="679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999" u="none" cap="none" strike="noStrike">
                <a:solidFill>
                  <a:srgbClr val="FFFFFF"/>
                </a:solidFill>
                <a:latin typeface="Ultra"/>
                <a:ea typeface="Ultra"/>
                <a:cs typeface="Ultra"/>
                <a:sym typeface="Ultra"/>
              </a:rPr>
              <a:t>1</a:t>
            </a:r>
            <a:endParaRPr/>
          </a:p>
        </p:txBody>
      </p:sp>
      <p:sp>
        <p:nvSpPr>
          <p:cNvPr id="281" name="Google Shape;281;p7"/>
          <p:cNvSpPr txBox="1"/>
          <p:nvPr/>
        </p:nvSpPr>
        <p:spPr>
          <a:xfrm>
            <a:off x="14726760" y="3346827"/>
            <a:ext cx="692398" cy="679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999" u="none" cap="none" strike="noStrike">
                <a:solidFill>
                  <a:srgbClr val="FFFFFF"/>
                </a:solidFill>
                <a:latin typeface="Ultra"/>
                <a:ea typeface="Ultra"/>
                <a:cs typeface="Ultra"/>
                <a:sym typeface="Ultra"/>
              </a:rPr>
              <a:t>2</a:t>
            </a:r>
            <a:endParaRPr/>
          </a:p>
        </p:txBody>
      </p:sp>
      <p:sp>
        <p:nvSpPr>
          <p:cNvPr id="282" name="Google Shape;282;p7"/>
          <p:cNvSpPr/>
          <p:nvPr/>
        </p:nvSpPr>
        <p:spPr>
          <a:xfrm>
            <a:off x="0" y="1256"/>
            <a:ext cx="1638995" cy="1638995"/>
          </a:xfrm>
          <a:custGeom>
            <a:rect b="b" l="l" r="r" t="t"/>
            <a:pathLst>
              <a:path extrusionOk="0" h="1638995" w="1638995">
                <a:moveTo>
                  <a:pt x="0" y="0"/>
                </a:moveTo>
                <a:lnTo>
                  <a:pt x="1638995" y="0"/>
                </a:lnTo>
                <a:lnTo>
                  <a:pt x="1638995" y="1638994"/>
                </a:lnTo>
                <a:lnTo>
                  <a:pt x="0" y="163899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"/>
          <p:cNvSpPr/>
          <p:nvPr/>
        </p:nvSpPr>
        <p:spPr>
          <a:xfrm>
            <a:off x="328545" y="4039926"/>
            <a:ext cx="3832886" cy="2127252"/>
          </a:xfrm>
          <a:custGeom>
            <a:rect b="b" l="l" r="r" t="t"/>
            <a:pathLst>
              <a:path extrusionOk="0" h="2127252" w="3832886">
                <a:moveTo>
                  <a:pt x="0" y="0"/>
                </a:moveTo>
                <a:lnTo>
                  <a:pt x="3832886" y="0"/>
                </a:lnTo>
                <a:lnTo>
                  <a:pt x="3832886" y="2127251"/>
                </a:lnTo>
                <a:lnTo>
                  <a:pt x="0" y="212725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30000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88" name="Google Shape;288;p8"/>
          <p:cNvSpPr/>
          <p:nvPr/>
        </p:nvSpPr>
        <p:spPr>
          <a:xfrm flipH="1" rot="10800000">
            <a:off x="3757677" y="6167177"/>
            <a:ext cx="3832886" cy="2127252"/>
          </a:xfrm>
          <a:custGeom>
            <a:rect b="b" l="l" r="r" t="t"/>
            <a:pathLst>
              <a:path extrusionOk="0" h="2127252" w="3832886">
                <a:moveTo>
                  <a:pt x="3832885" y="0"/>
                </a:moveTo>
                <a:lnTo>
                  <a:pt x="0" y="0"/>
                </a:lnTo>
                <a:lnTo>
                  <a:pt x="0" y="2127252"/>
                </a:lnTo>
                <a:lnTo>
                  <a:pt x="3832885" y="2127252"/>
                </a:lnTo>
                <a:lnTo>
                  <a:pt x="3832885" y="0"/>
                </a:lnTo>
                <a:close/>
              </a:path>
            </a:pathLst>
          </a:custGeom>
          <a:blipFill rotWithShape="1">
            <a:blip r:embed="rId3">
              <a:alphaModFix amt="30000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89" name="Google Shape;289;p8"/>
          <p:cNvSpPr/>
          <p:nvPr/>
        </p:nvSpPr>
        <p:spPr>
          <a:xfrm>
            <a:off x="7199390" y="4039926"/>
            <a:ext cx="3832886" cy="2127252"/>
          </a:xfrm>
          <a:custGeom>
            <a:rect b="b" l="l" r="r" t="t"/>
            <a:pathLst>
              <a:path extrusionOk="0" h="2127252" w="3832886">
                <a:moveTo>
                  <a:pt x="0" y="0"/>
                </a:moveTo>
                <a:lnTo>
                  <a:pt x="3832886" y="0"/>
                </a:lnTo>
                <a:lnTo>
                  <a:pt x="3832886" y="2127251"/>
                </a:lnTo>
                <a:lnTo>
                  <a:pt x="0" y="212725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30000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90" name="Google Shape;290;p8"/>
          <p:cNvSpPr/>
          <p:nvPr/>
        </p:nvSpPr>
        <p:spPr>
          <a:xfrm flipH="1" rot="10800000">
            <a:off x="10628521" y="6167177"/>
            <a:ext cx="3832886" cy="2127252"/>
          </a:xfrm>
          <a:custGeom>
            <a:rect b="b" l="l" r="r" t="t"/>
            <a:pathLst>
              <a:path extrusionOk="0" h="2127252" w="3832886">
                <a:moveTo>
                  <a:pt x="3832886" y="0"/>
                </a:moveTo>
                <a:lnTo>
                  <a:pt x="0" y="0"/>
                </a:lnTo>
                <a:lnTo>
                  <a:pt x="0" y="2127252"/>
                </a:lnTo>
                <a:lnTo>
                  <a:pt x="3832886" y="2127252"/>
                </a:lnTo>
                <a:lnTo>
                  <a:pt x="3832886" y="0"/>
                </a:lnTo>
                <a:close/>
              </a:path>
            </a:pathLst>
          </a:custGeom>
          <a:blipFill rotWithShape="1">
            <a:blip r:embed="rId3">
              <a:alphaModFix amt="30000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91" name="Google Shape;291;p8"/>
          <p:cNvSpPr/>
          <p:nvPr/>
        </p:nvSpPr>
        <p:spPr>
          <a:xfrm>
            <a:off x="14024949" y="4039926"/>
            <a:ext cx="3832886" cy="2127252"/>
          </a:xfrm>
          <a:custGeom>
            <a:rect b="b" l="l" r="r" t="t"/>
            <a:pathLst>
              <a:path extrusionOk="0" h="2127252" w="3832886">
                <a:moveTo>
                  <a:pt x="0" y="0"/>
                </a:moveTo>
                <a:lnTo>
                  <a:pt x="3832886" y="0"/>
                </a:lnTo>
                <a:lnTo>
                  <a:pt x="3832886" y="2127251"/>
                </a:lnTo>
                <a:lnTo>
                  <a:pt x="0" y="212725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30000"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92" name="Google Shape;292;p8"/>
          <p:cNvGrpSpPr/>
          <p:nvPr/>
        </p:nvGrpSpPr>
        <p:grpSpPr>
          <a:xfrm>
            <a:off x="943022" y="4383903"/>
            <a:ext cx="2603933" cy="3477430"/>
            <a:chOff x="0" y="-22225"/>
            <a:chExt cx="635000" cy="848013"/>
          </a:xfrm>
        </p:grpSpPr>
        <p:sp>
          <p:nvSpPr>
            <p:cNvPr id="293" name="Google Shape;293;p8"/>
            <p:cNvSpPr/>
            <p:nvPr/>
          </p:nvSpPr>
          <p:spPr>
            <a:xfrm>
              <a:off x="0" y="7135"/>
              <a:ext cx="635000" cy="818653"/>
            </a:xfrm>
            <a:custGeom>
              <a:rect b="b" l="l" r="r" t="t"/>
              <a:pathLst>
                <a:path extrusionOk="0" h="818653" w="635000">
                  <a:moveTo>
                    <a:pt x="132112" y="22527"/>
                  </a:moveTo>
                  <a:lnTo>
                    <a:pt x="185388" y="14003"/>
                  </a:lnTo>
                  <a:cubicBezTo>
                    <a:pt x="272906" y="0"/>
                    <a:pt x="362094" y="0"/>
                    <a:pt x="449612" y="14003"/>
                  </a:cubicBezTo>
                  <a:lnTo>
                    <a:pt x="502888" y="22527"/>
                  </a:lnTo>
                  <a:cubicBezTo>
                    <a:pt x="579005" y="34706"/>
                    <a:pt x="635000" y="100373"/>
                    <a:pt x="635000" y="177457"/>
                  </a:cubicBezTo>
                  <a:lnTo>
                    <a:pt x="635000" y="641195"/>
                  </a:lnTo>
                  <a:cubicBezTo>
                    <a:pt x="635000" y="718280"/>
                    <a:pt x="579005" y="783947"/>
                    <a:pt x="502888" y="796126"/>
                  </a:cubicBezTo>
                  <a:lnTo>
                    <a:pt x="449612" y="804650"/>
                  </a:lnTo>
                  <a:cubicBezTo>
                    <a:pt x="362094" y="818653"/>
                    <a:pt x="272906" y="818653"/>
                    <a:pt x="185388" y="804650"/>
                  </a:cubicBezTo>
                  <a:lnTo>
                    <a:pt x="132112" y="796126"/>
                  </a:lnTo>
                  <a:cubicBezTo>
                    <a:pt x="55995" y="783947"/>
                    <a:pt x="0" y="718280"/>
                    <a:pt x="0" y="641195"/>
                  </a:cubicBezTo>
                  <a:lnTo>
                    <a:pt x="0" y="177457"/>
                  </a:lnTo>
                  <a:cubicBezTo>
                    <a:pt x="0" y="100373"/>
                    <a:pt x="55995" y="34706"/>
                    <a:pt x="132112" y="22527"/>
                  </a:cubicBezTo>
                  <a:close/>
                </a:path>
              </a:pathLst>
            </a:custGeom>
            <a:solidFill>
              <a:srgbClr val="4FCD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8"/>
            <p:cNvSpPr txBox="1"/>
            <p:nvPr/>
          </p:nvSpPr>
          <p:spPr>
            <a:xfrm>
              <a:off x="0" y="-22225"/>
              <a:ext cx="635000" cy="82974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996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700" u="none" cap="none" strike="noStrike">
                  <a:solidFill>
                    <a:srgbClr val="FFFFFF"/>
                  </a:solidFill>
                  <a:latin typeface="Ultra"/>
                  <a:ea typeface="Ultra"/>
                  <a:cs typeface="Ultra"/>
                  <a:sym typeface="Ultra"/>
                </a:rPr>
                <a:t>1.</a:t>
              </a:r>
              <a:endParaRPr/>
            </a:p>
            <a:p>
              <a:pPr indent="0" lvl="0" marL="0" marR="0" rtl="0" algn="ctr">
                <a:lnSpc>
                  <a:spcPct val="13996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2700" u="none" cap="none" strike="noStrik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Establishing legally binding commitments</a:t>
              </a:r>
              <a:endParaRPr/>
            </a:p>
          </p:txBody>
        </p:sp>
      </p:grpSp>
      <p:grpSp>
        <p:nvGrpSpPr>
          <p:cNvPr id="295" name="Google Shape;295;p8"/>
          <p:cNvGrpSpPr/>
          <p:nvPr/>
        </p:nvGrpSpPr>
        <p:grpSpPr>
          <a:xfrm>
            <a:off x="7796305" y="4383903"/>
            <a:ext cx="2603933" cy="3477430"/>
            <a:chOff x="0" y="-22225"/>
            <a:chExt cx="635000" cy="848013"/>
          </a:xfrm>
        </p:grpSpPr>
        <p:sp>
          <p:nvSpPr>
            <p:cNvPr id="296" name="Google Shape;296;p8"/>
            <p:cNvSpPr/>
            <p:nvPr/>
          </p:nvSpPr>
          <p:spPr>
            <a:xfrm>
              <a:off x="0" y="7135"/>
              <a:ext cx="635000" cy="818653"/>
            </a:xfrm>
            <a:custGeom>
              <a:rect b="b" l="l" r="r" t="t"/>
              <a:pathLst>
                <a:path extrusionOk="0" h="818653" w="635000">
                  <a:moveTo>
                    <a:pt x="132112" y="22527"/>
                  </a:moveTo>
                  <a:lnTo>
                    <a:pt x="185388" y="14003"/>
                  </a:lnTo>
                  <a:cubicBezTo>
                    <a:pt x="272906" y="0"/>
                    <a:pt x="362094" y="0"/>
                    <a:pt x="449612" y="14003"/>
                  </a:cubicBezTo>
                  <a:lnTo>
                    <a:pt x="502888" y="22527"/>
                  </a:lnTo>
                  <a:cubicBezTo>
                    <a:pt x="579005" y="34706"/>
                    <a:pt x="635000" y="100373"/>
                    <a:pt x="635000" y="177457"/>
                  </a:cubicBezTo>
                  <a:lnTo>
                    <a:pt x="635000" y="641195"/>
                  </a:lnTo>
                  <a:cubicBezTo>
                    <a:pt x="635000" y="718280"/>
                    <a:pt x="579005" y="783947"/>
                    <a:pt x="502888" y="796126"/>
                  </a:cubicBezTo>
                  <a:lnTo>
                    <a:pt x="449612" y="804650"/>
                  </a:lnTo>
                  <a:cubicBezTo>
                    <a:pt x="362094" y="818653"/>
                    <a:pt x="272906" y="818653"/>
                    <a:pt x="185388" y="804650"/>
                  </a:cubicBezTo>
                  <a:lnTo>
                    <a:pt x="132112" y="796126"/>
                  </a:lnTo>
                  <a:cubicBezTo>
                    <a:pt x="55995" y="783947"/>
                    <a:pt x="0" y="718280"/>
                    <a:pt x="0" y="641195"/>
                  </a:cubicBezTo>
                  <a:lnTo>
                    <a:pt x="0" y="177457"/>
                  </a:lnTo>
                  <a:cubicBezTo>
                    <a:pt x="0" y="100373"/>
                    <a:pt x="55995" y="34706"/>
                    <a:pt x="132112" y="22527"/>
                  </a:cubicBezTo>
                  <a:close/>
                </a:path>
              </a:pathLst>
            </a:custGeom>
            <a:solidFill>
              <a:srgbClr val="37C9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8"/>
            <p:cNvSpPr txBox="1"/>
            <p:nvPr/>
          </p:nvSpPr>
          <p:spPr>
            <a:xfrm>
              <a:off x="0" y="-22225"/>
              <a:ext cx="635000" cy="82974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996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2700" u="none" cap="none" strike="noStrike">
                  <a:solidFill>
                    <a:srgbClr val="FFFFFF"/>
                  </a:solidFill>
                </a:rPr>
                <a:t>3. </a:t>
              </a:r>
              <a:endParaRPr/>
            </a:p>
            <a:p>
              <a:pPr indent="0" lvl="0" marL="0" marR="0" rtl="0" algn="ctr">
                <a:lnSpc>
                  <a:spcPct val="13996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en-US" sz="2700" u="none" cap="none" strike="noStrike">
                  <a:solidFill>
                    <a:srgbClr val="FFFFFF"/>
                  </a:solidFill>
                </a:rPr>
                <a:t>Promote stakeholder engagement</a:t>
              </a:r>
              <a:endParaRPr/>
            </a:p>
          </p:txBody>
        </p:sp>
      </p:grpSp>
      <p:grpSp>
        <p:nvGrpSpPr>
          <p:cNvPr id="298" name="Google Shape;298;p8"/>
          <p:cNvGrpSpPr/>
          <p:nvPr/>
        </p:nvGrpSpPr>
        <p:grpSpPr>
          <a:xfrm>
            <a:off x="14639425" y="4383903"/>
            <a:ext cx="2603933" cy="3748020"/>
            <a:chOff x="0" y="-22225"/>
            <a:chExt cx="635000" cy="913999"/>
          </a:xfrm>
        </p:grpSpPr>
        <p:sp>
          <p:nvSpPr>
            <p:cNvPr id="299" name="Google Shape;299;p8"/>
            <p:cNvSpPr/>
            <p:nvPr/>
          </p:nvSpPr>
          <p:spPr>
            <a:xfrm>
              <a:off x="0" y="7135"/>
              <a:ext cx="635000" cy="884639"/>
            </a:xfrm>
            <a:custGeom>
              <a:rect b="b" l="l" r="r" t="t"/>
              <a:pathLst>
                <a:path extrusionOk="0" h="884639" w="635000">
                  <a:moveTo>
                    <a:pt x="132112" y="22527"/>
                  </a:moveTo>
                  <a:lnTo>
                    <a:pt x="185388" y="14003"/>
                  </a:lnTo>
                  <a:cubicBezTo>
                    <a:pt x="272906" y="0"/>
                    <a:pt x="362094" y="0"/>
                    <a:pt x="449612" y="14003"/>
                  </a:cubicBezTo>
                  <a:lnTo>
                    <a:pt x="502888" y="22527"/>
                  </a:lnTo>
                  <a:cubicBezTo>
                    <a:pt x="579005" y="34706"/>
                    <a:pt x="635000" y="100373"/>
                    <a:pt x="635000" y="177457"/>
                  </a:cubicBezTo>
                  <a:lnTo>
                    <a:pt x="635000" y="707182"/>
                  </a:lnTo>
                  <a:cubicBezTo>
                    <a:pt x="635000" y="784267"/>
                    <a:pt x="579005" y="849934"/>
                    <a:pt x="502888" y="862112"/>
                  </a:cubicBezTo>
                  <a:lnTo>
                    <a:pt x="449612" y="870637"/>
                  </a:lnTo>
                  <a:cubicBezTo>
                    <a:pt x="362094" y="884639"/>
                    <a:pt x="272906" y="884639"/>
                    <a:pt x="185388" y="870637"/>
                  </a:cubicBezTo>
                  <a:lnTo>
                    <a:pt x="132112" y="862112"/>
                  </a:lnTo>
                  <a:cubicBezTo>
                    <a:pt x="55995" y="849934"/>
                    <a:pt x="0" y="784267"/>
                    <a:pt x="0" y="707182"/>
                  </a:cubicBezTo>
                  <a:lnTo>
                    <a:pt x="0" y="177457"/>
                  </a:lnTo>
                  <a:cubicBezTo>
                    <a:pt x="0" y="100373"/>
                    <a:pt x="55995" y="34706"/>
                    <a:pt x="132112" y="22527"/>
                  </a:cubicBezTo>
                  <a:close/>
                </a:path>
              </a:pathLst>
            </a:custGeom>
            <a:solidFill>
              <a:srgbClr val="13538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8"/>
            <p:cNvSpPr txBox="1"/>
            <p:nvPr/>
          </p:nvSpPr>
          <p:spPr>
            <a:xfrm>
              <a:off x="0" y="-22225"/>
              <a:ext cx="635000" cy="8957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996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en-US" sz="2700" u="none" cap="none" strike="noStrike">
                  <a:solidFill>
                    <a:srgbClr val="FFFFFF"/>
                  </a:solidFill>
                </a:rPr>
                <a:t>5.  </a:t>
              </a:r>
              <a:endParaRPr/>
            </a:p>
            <a:p>
              <a:pPr indent="0" lvl="0" marL="0" marR="0" rtl="0" algn="ctr">
                <a:lnSpc>
                  <a:spcPct val="13996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en-US" sz="2700" u="none" cap="none" strike="noStrike">
                  <a:solidFill>
                    <a:srgbClr val="FFFFFF"/>
                  </a:solidFill>
                </a:rPr>
                <a:t>Foster cross-border cooperation through regional forums</a:t>
              </a:r>
              <a:endParaRPr/>
            </a:p>
          </p:txBody>
        </p:sp>
      </p:grpSp>
      <p:grpSp>
        <p:nvGrpSpPr>
          <p:cNvPr id="301" name="Google Shape;301;p8"/>
          <p:cNvGrpSpPr/>
          <p:nvPr/>
        </p:nvGrpSpPr>
        <p:grpSpPr>
          <a:xfrm>
            <a:off x="4372153" y="4383903"/>
            <a:ext cx="2603933" cy="3477430"/>
            <a:chOff x="0" y="-22225"/>
            <a:chExt cx="635000" cy="848013"/>
          </a:xfrm>
        </p:grpSpPr>
        <p:sp>
          <p:nvSpPr>
            <p:cNvPr id="302" name="Google Shape;302;p8"/>
            <p:cNvSpPr/>
            <p:nvPr/>
          </p:nvSpPr>
          <p:spPr>
            <a:xfrm>
              <a:off x="0" y="7135"/>
              <a:ext cx="635000" cy="818653"/>
            </a:xfrm>
            <a:custGeom>
              <a:rect b="b" l="l" r="r" t="t"/>
              <a:pathLst>
                <a:path extrusionOk="0" h="818653" w="635000">
                  <a:moveTo>
                    <a:pt x="132112" y="22527"/>
                  </a:moveTo>
                  <a:lnTo>
                    <a:pt x="185388" y="14003"/>
                  </a:lnTo>
                  <a:cubicBezTo>
                    <a:pt x="272906" y="0"/>
                    <a:pt x="362094" y="0"/>
                    <a:pt x="449612" y="14003"/>
                  </a:cubicBezTo>
                  <a:lnTo>
                    <a:pt x="502888" y="22527"/>
                  </a:lnTo>
                  <a:cubicBezTo>
                    <a:pt x="579005" y="34706"/>
                    <a:pt x="635000" y="100373"/>
                    <a:pt x="635000" y="177457"/>
                  </a:cubicBezTo>
                  <a:lnTo>
                    <a:pt x="635000" y="641195"/>
                  </a:lnTo>
                  <a:cubicBezTo>
                    <a:pt x="635000" y="718280"/>
                    <a:pt x="579005" y="783947"/>
                    <a:pt x="502888" y="796126"/>
                  </a:cubicBezTo>
                  <a:lnTo>
                    <a:pt x="449612" y="804650"/>
                  </a:lnTo>
                  <a:cubicBezTo>
                    <a:pt x="362094" y="818653"/>
                    <a:pt x="272906" y="818653"/>
                    <a:pt x="185388" y="804650"/>
                  </a:cubicBezTo>
                  <a:lnTo>
                    <a:pt x="132112" y="796126"/>
                  </a:lnTo>
                  <a:cubicBezTo>
                    <a:pt x="55995" y="783947"/>
                    <a:pt x="0" y="718280"/>
                    <a:pt x="0" y="641195"/>
                  </a:cubicBezTo>
                  <a:lnTo>
                    <a:pt x="0" y="177457"/>
                  </a:lnTo>
                  <a:cubicBezTo>
                    <a:pt x="0" y="100373"/>
                    <a:pt x="55995" y="34706"/>
                    <a:pt x="132112" y="22527"/>
                  </a:cubicBezTo>
                  <a:close/>
                </a:path>
              </a:pathLst>
            </a:custGeom>
            <a:solidFill>
              <a:srgbClr val="18B6B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8"/>
            <p:cNvSpPr txBox="1"/>
            <p:nvPr/>
          </p:nvSpPr>
          <p:spPr>
            <a:xfrm>
              <a:off x="0" y="-22225"/>
              <a:ext cx="635000" cy="82974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996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en-US" sz="2700" u="none" cap="none" strike="noStrike">
                  <a:solidFill>
                    <a:srgbClr val="FFFFFF"/>
                  </a:solidFill>
                </a:rPr>
                <a:t>2. </a:t>
              </a:r>
              <a:endParaRPr/>
            </a:p>
            <a:p>
              <a:pPr indent="0" lvl="0" marL="0" marR="0" rtl="0" algn="ctr">
                <a:lnSpc>
                  <a:spcPct val="13996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en-US" sz="2700" u="none" cap="none" strike="noStrike">
                  <a:solidFill>
                    <a:srgbClr val="FFFFFF"/>
                  </a:solidFill>
                </a:rPr>
                <a:t>Develop digital platforms for transparency and data availability</a:t>
              </a:r>
              <a:endParaRPr/>
            </a:p>
          </p:txBody>
        </p:sp>
      </p:grpSp>
      <p:grpSp>
        <p:nvGrpSpPr>
          <p:cNvPr id="304" name="Google Shape;304;p8"/>
          <p:cNvGrpSpPr/>
          <p:nvPr/>
        </p:nvGrpSpPr>
        <p:grpSpPr>
          <a:xfrm>
            <a:off x="11225436" y="4383903"/>
            <a:ext cx="2603933" cy="3477430"/>
            <a:chOff x="0" y="-22225"/>
            <a:chExt cx="635000" cy="848013"/>
          </a:xfrm>
        </p:grpSpPr>
        <p:sp>
          <p:nvSpPr>
            <p:cNvPr id="305" name="Google Shape;305;p8"/>
            <p:cNvSpPr/>
            <p:nvPr/>
          </p:nvSpPr>
          <p:spPr>
            <a:xfrm>
              <a:off x="0" y="7135"/>
              <a:ext cx="635000" cy="818653"/>
            </a:xfrm>
            <a:custGeom>
              <a:rect b="b" l="l" r="r" t="t"/>
              <a:pathLst>
                <a:path extrusionOk="0" h="818653" w="635000">
                  <a:moveTo>
                    <a:pt x="132112" y="22527"/>
                  </a:moveTo>
                  <a:lnTo>
                    <a:pt x="185388" y="14003"/>
                  </a:lnTo>
                  <a:cubicBezTo>
                    <a:pt x="272906" y="0"/>
                    <a:pt x="362094" y="0"/>
                    <a:pt x="449612" y="14003"/>
                  </a:cubicBezTo>
                  <a:lnTo>
                    <a:pt x="502888" y="22527"/>
                  </a:lnTo>
                  <a:cubicBezTo>
                    <a:pt x="579005" y="34706"/>
                    <a:pt x="635000" y="100373"/>
                    <a:pt x="635000" y="177457"/>
                  </a:cubicBezTo>
                  <a:lnTo>
                    <a:pt x="635000" y="641195"/>
                  </a:lnTo>
                  <a:cubicBezTo>
                    <a:pt x="635000" y="718280"/>
                    <a:pt x="579005" y="783947"/>
                    <a:pt x="502888" y="796126"/>
                  </a:cubicBezTo>
                  <a:lnTo>
                    <a:pt x="449612" y="804650"/>
                  </a:lnTo>
                  <a:cubicBezTo>
                    <a:pt x="362094" y="818653"/>
                    <a:pt x="272906" y="818653"/>
                    <a:pt x="185388" y="804650"/>
                  </a:cubicBezTo>
                  <a:lnTo>
                    <a:pt x="132112" y="796126"/>
                  </a:lnTo>
                  <a:cubicBezTo>
                    <a:pt x="55995" y="783947"/>
                    <a:pt x="0" y="718280"/>
                    <a:pt x="0" y="641195"/>
                  </a:cubicBezTo>
                  <a:lnTo>
                    <a:pt x="0" y="177457"/>
                  </a:lnTo>
                  <a:cubicBezTo>
                    <a:pt x="0" y="100373"/>
                    <a:pt x="55995" y="34706"/>
                    <a:pt x="132112" y="22527"/>
                  </a:cubicBezTo>
                  <a:close/>
                </a:path>
              </a:pathLst>
            </a:custGeom>
            <a:solidFill>
              <a:srgbClr val="2C92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8"/>
            <p:cNvSpPr txBox="1"/>
            <p:nvPr/>
          </p:nvSpPr>
          <p:spPr>
            <a:xfrm>
              <a:off x="0" y="-22225"/>
              <a:ext cx="635000" cy="82974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996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en-US" sz="2700" u="none" cap="none" strike="noStrike">
                  <a:solidFill>
                    <a:srgbClr val="FFFFFF"/>
                  </a:solidFill>
                </a:rPr>
                <a:t>4.  </a:t>
              </a:r>
              <a:endParaRPr/>
            </a:p>
            <a:p>
              <a:pPr indent="0" lvl="0" marL="0" marR="0" rtl="0" algn="ctr">
                <a:lnSpc>
                  <a:spcPct val="13996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0" lang="en-US" sz="2700" u="none" cap="none" strike="noStrike">
                  <a:solidFill>
                    <a:srgbClr val="FFFFFF"/>
                  </a:solidFill>
                </a:rPr>
                <a:t>Design socio-economic compensation measures </a:t>
              </a:r>
              <a:endParaRPr/>
            </a:p>
          </p:txBody>
        </p:sp>
      </p:grpSp>
      <p:sp>
        <p:nvSpPr>
          <p:cNvPr id="307" name="Google Shape;307;p8"/>
          <p:cNvSpPr txBox="1"/>
          <p:nvPr/>
        </p:nvSpPr>
        <p:spPr>
          <a:xfrm>
            <a:off x="3550138" y="1441054"/>
            <a:ext cx="11187724" cy="5878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191919"/>
                </a:solidFill>
                <a:latin typeface="Ultra"/>
                <a:ea typeface="Ultra"/>
                <a:cs typeface="Ultra"/>
                <a:sym typeface="Ultra"/>
              </a:rPr>
              <a:t>5. POLICY RECOMMENDATIONS</a:t>
            </a:r>
            <a:endParaRPr/>
          </a:p>
        </p:txBody>
      </p:sp>
      <p:sp>
        <p:nvSpPr>
          <p:cNvPr id="308" name="Google Shape;308;p8"/>
          <p:cNvSpPr/>
          <p:nvPr/>
        </p:nvSpPr>
        <p:spPr>
          <a:xfrm>
            <a:off x="0" y="1256"/>
            <a:ext cx="1638995" cy="1638995"/>
          </a:xfrm>
          <a:custGeom>
            <a:rect b="b" l="l" r="r" t="t"/>
            <a:pathLst>
              <a:path extrusionOk="0" h="1638995" w="1638995">
                <a:moveTo>
                  <a:pt x="0" y="0"/>
                </a:moveTo>
                <a:lnTo>
                  <a:pt x="1638995" y="0"/>
                </a:lnTo>
                <a:lnTo>
                  <a:pt x="1638995" y="1638994"/>
                </a:lnTo>
                <a:lnTo>
                  <a:pt x="0" y="163899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9"/>
          <p:cNvSpPr/>
          <p:nvPr/>
        </p:nvSpPr>
        <p:spPr>
          <a:xfrm rot="10800000">
            <a:off x="15007020" y="6827914"/>
            <a:ext cx="3347655" cy="3608571"/>
          </a:xfrm>
          <a:custGeom>
            <a:rect b="b" l="l" r="r" t="t"/>
            <a:pathLst>
              <a:path extrusionOk="0" h="1297940" w="1204093">
                <a:moveTo>
                  <a:pt x="0" y="0"/>
                </a:moveTo>
                <a:lnTo>
                  <a:pt x="602047" y="1297940"/>
                </a:lnTo>
                <a:lnTo>
                  <a:pt x="1204093" y="0"/>
                </a:lnTo>
                <a:close/>
              </a:path>
            </a:pathLst>
          </a:custGeom>
          <a:solidFill>
            <a:srgbClr val="18B6B4"/>
          </a:solidFill>
          <a:ln>
            <a:noFill/>
          </a:ln>
        </p:spPr>
      </p:sp>
      <p:sp>
        <p:nvSpPr>
          <p:cNvPr id="314" name="Google Shape;314;p9"/>
          <p:cNvSpPr/>
          <p:nvPr/>
        </p:nvSpPr>
        <p:spPr>
          <a:xfrm>
            <a:off x="1" y="1257"/>
            <a:ext cx="1219200" cy="1089626"/>
          </a:xfrm>
          <a:custGeom>
            <a:rect b="b" l="l" r="r" t="t"/>
            <a:pathLst>
              <a:path extrusionOk="0" h="1364221" w="1364221">
                <a:moveTo>
                  <a:pt x="0" y="0"/>
                </a:moveTo>
                <a:lnTo>
                  <a:pt x="1364221" y="0"/>
                </a:lnTo>
                <a:lnTo>
                  <a:pt x="1364221" y="1364221"/>
                </a:lnTo>
                <a:lnTo>
                  <a:pt x="0" y="136422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15" name="Google Shape;315;p9"/>
          <p:cNvSpPr txBox="1"/>
          <p:nvPr/>
        </p:nvSpPr>
        <p:spPr>
          <a:xfrm>
            <a:off x="1770212" y="264200"/>
            <a:ext cx="11187724" cy="5878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191919"/>
                </a:solidFill>
                <a:latin typeface="Ultra"/>
                <a:ea typeface="Ultra"/>
                <a:cs typeface="Ultra"/>
                <a:sym typeface="Ultra"/>
              </a:rPr>
              <a:t>6. MAIN REFERENCES</a:t>
            </a:r>
            <a:endParaRPr/>
          </a:p>
        </p:txBody>
      </p:sp>
      <p:sp>
        <p:nvSpPr>
          <p:cNvPr id="316" name="Google Shape;316;p9"/>
          <p:cNvSpPr/>
          <p:nvPr/>
        </p:nvSpPr>
        <p:spPr>
          <a:xfrm rot="10800000">
            <a:off x="13508948" y="0"/>
            <a:ext cx="4779052" cy="10287000"/>
          </a:xfrm>
          <a:custGeom>
            <a:rect b="b" l="l" r="r" t="t"/>
            <a:pathLst>
              <a:path extrusionOk="0" h="11526982" w="5355113">
                <a:moveTo>
                  <a:pt x="5355113" y="11526982"/>
                </a:moveTo>
                <a:lnTo>
                  <a:pt x="0" y="11526982"/>
                </a:lnTo>
                <a:lnTo>
                  <a:pt x="0" y="0"/>
                </a:lnTo>
                <a:lnTo>
                  <a:pt x="5355113" y="11526982"/>
                </a:lnTo>
                <a:close/>
              </a:path>
            </a:pathLst>
          </a:custGeom>
          <a:solidFill>
            <a:srgbClr val="37C9EF"/>
          </a:solidFill>
          <a:ln>
            <a:noFill/>
          </a:ln>
        </p:spPr>
      </p:sp>
      <p:sp>
        <p:nvSpPr>
          <p:cNvPr id="317" name="Google Shape;317;p9"/>
          <p:cNvSpPr txBox="1"/>
          <p:nvPr/>
        </p:nvSpPr>
        <p:spPr>
          <a:xfrm>
            <a:off x="367964" y="1090882"/>
            <a:ext cx="14572381" cy="119004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662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Asmelash, H. (2022). The regulation of environmentally harmful fossil fuel subsidies: From obscurity </a:t>
            </a:r>
            <a:endParaRPr/>
          </a:p>
          <a:p>
            <a:pPr indent="0" lvl="0" marL="0" marR="0" rtl="0" algn="l">
              <a:lnSpc>
                <a:spcPct val="1662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to prominence in the multilateral trading system. European Journal of International Law, 33(3), 993-1023.</a:t>
            </a:r>
            <a:endParaRPr/>
          </a:p>
          <a:p>
            <a:pPr indent="0" lvl="0" marL="0" marR="0" rtl="0" algn="l">
              <a:lnSpc>
                <a:spcPct val="1662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662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European Commission, Directorate-General for Environment. (2022). A toolbox for reforming environmentally harmful subsidies in Europe - Final Report. Brussels. </a:t>
            </a:r>
            <a:endParaRPr b="0" i="0" sz="1800" u="none" cap="none" strike="noStrike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662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662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Matthews, A. and K. Karousakis. (2022). Identifying and assessing subsidies and other incentives harmful to biodiversity: A comparative review of existing national-level assessments and insights for good practice. OECD Environment Working Papers, No. 206, OECD Publishing, Paris</a:t>
            </a:r>
            <a:endParaRPr/>
          </a:p>
          <a:p>
            <a:pPr indent="0" lvl="0" marL="0" marR="0" rtl="0" algn="l">
              <a:lnSpc>
                <a:spcPct val="1662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662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Ministère de l’économie des Finances et de la Souveraineté Industrielle et Numérique. (2020). Budget vert: La France est le 1er pays au monde à mesurer l’impact du budget de l’État sur l’environnement. Paris. </a:t>
            </a:r>
            <a:endParaRPr b="0" i="0" sz="1800" u="none" cap="none" strike="noStrike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662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662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Ministero dell’Ambiente e della Sicurezza Energetica. (2022). Catalogo dei Sussidi Ambientalmente Dannosi e dei Sussidi Ambientalmente Favorevoli. </a:t>
            </a:r>
            <a:endParaRPr b="0" i="0" sz="1800" u="none" cap="none" strike="noStrike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662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662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OECD. (2021). Update on recent progress in reform of inefficient fossil-fuel subsidies that encourage wasteful consumption 2021. Climate and Energy Joint Ministerial Meeting, Naples. </a:t>
            </a:r>
            <a:endParaRPr b="0" i="0" sz="1800" u="none" cap="none" strike="noStrike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662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662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OECD. (2018). G20 Peer Review of Fossil Fuels Subsidies, Self-Report Italy. </a:t>
            </a:r>
            <a:endParaRPr b="0" i="0" sz="1800" u="none" cap="none" strike="noStrike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662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662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OECD. (2017). </a:t>
            </a:r>
            <a:r>
              <a:rPr b="0" i="0" lang="en-US" sz="1800" u="sng" cap="none" strike="noStrik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Towards a G7 target to phase out environmentally harmful subsidies.</a:t>
            </a:r>
            <a:endParaRPr/>
          </a:p>
          <a:p>
            <a:pPr indent="0" lvl="0" marL="0" marR="0" rtl="0" algn="l">
              <a:lnSpc>
                <a:spcPct val="1662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sng" cap="none" strike="noStrike">
              <a:solidFill>
                <a:srgbClr val="191919"/>
              </a:solidFill>
              <a:latin typeface="Arial"/>
              <a:ea typeface="Arial"/>
              <a:cs typeface="Arial"/>
              <a:sym typeface="Arial"/>
              <a:hlinkClick r:id="rId5">
                <a:extLst>
                  <a:ext uri="{A12FA001-AC4F-418D-AE19-62706E023703}">
                    <ahyp:hlinkClr val="tx"/>
                  </a:ext>
                </a:extLst>
              </a:hlinkClick>
            </a:endParaRPr>
          </a:p>
          <a:p>
            <a:pPr indent="0" lvl="0" marL="0" marR="0" rtl="0" algn="l">
              <a:lnSpc>
                <a:spcPct val="1662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OECD (2005). Environmentally Harmful Subsidies: Challenges for Reform, OECD Publishing, Paris. </a:t>
            </a:r>
            <a:endParaRPr/>
          </a:p>
          <a:p>
            <a:pPr indent="0" lvl="0" marL="0" marR="0" rtl="0" algn="l">
              <a:lnSpc>
                <a:spcPct val="1662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662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662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662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662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662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6627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