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sldIdLst>
    <p:sldId id="272" r:id="rId2"/>
    <p:sldId id="256" r:id="rId3"/>
    <p:sldId id="257" r:id="rId4"/>
    <p:sldId id="264" r:id="rId5"/>
    <p:sldId id="258" r:id="rId6"/>
    <p:sldId id="276" r:id="rId7"/>
    <p:sldId id="263" r:id="rId8"/>
    <p:sldId id="273" r:id="rId9"/>
    <p:sldId id="267" r:id="rId10"/>
    <p:sldId id="266" r:id="rId11"/>
    <p:sldId id="265" r:id="rId12"/>
    <p:sldId id="278" r:id="rId13"/>
    <p:sldId id="277" r:id="rId14"/>
    <p:sldId id="274" r:id="rId15"/>
  </p:sldIdLst>
  <p:sldSz cx="12192000" cy="6858000"/>
  <p:notesSz cx="6858000" cy="914400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51"/>
    <p:restoredTop sz="94650"/>
  </p:normalViewPr>
  <p:slideViewPr>
    <p:cSldViewPr snapToGrid="0">
      <p:cViewPr varScale="1">
        <p:scale>
          <a:sx n="109" d="100"/>
          <a:sy n="109" d="100"/>
        </p:scale>
        <p:origin x="184" y="4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dirty="0"/>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1/27/24</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3405870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1/27/24</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500595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1/27/24</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87858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1/27/24</a:t>
            </a:fld>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934915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1/27/24</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56697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1/27/24</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89845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1/27/24</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865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1/27/24</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14783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1/27/24</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08434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1/27/24</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033982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1/27/24</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1367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3">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1/27/24</a:t>
            </a:fld>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18855392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2" r:id="rId9"/>
    <p:sldLayoutId id="2147483670" r:id="rId10"/>
    <p:sldLayoutId id="2147483671" r:id="rId11"/>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eur-lex.europa.eu/legal-content/EN/AUTO/?uri=celex:52022XC0218%2803%29" TargetMode="External"/><Relationship Id="rId5" Type="http://schemas.openxmlformats.org/officeDocument/2006/relationships/hyperlink" Target="https://doi.org/10.1093/icesjms/fsad131" TargetMode="External"/><Relationship Id="rId4" Type="http://schemas.openxmlformats.org/officeDocument/2006/relationships/hyperlink" Target="https://www.sciencedirect.com/author/7004365924/david-michael-g-newber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5998">
              <a:schemeClr val="accent5">
                <a:lumMod val="40000"/>
                <a:lumOff val="60000"/>
              </a:schemeClr>
            </a:gs>
            <a:gs pos="0">
              <a:schemeClr val="accent1">
                <a:lumMod val="5000"/>
                <a:lumOff val="95000"/>
              </a:schemeClr>
            </a:gs>
            <a:gs pos="21000">
              <a:srgbClr val="003CA7"/>
            </a:gs>
            <a:gs pos="44000">
              <a:schemeClr val="accent4">
                <a:lumMod val="60000"/>
                <a:lumOff val="40000"/>
              </a:schemeClr>
            </a:gs>
            <a:gs pos="10000">
              <a:schemeClr val="accent3">
                <a:lumMod val="60000"/>
                <a:lumOff val="40000"/>
              </a:schemeClr>
            </a:gs>
            <a:gs pos="83000">
              <a:schemeClr val="accent4">
                <a:lumMod val="60000"/>
                <a:lumOff val="40000"/>
              </a:schemeClr>
            </a:gs>
            <a:gs pos="100000">
              <a:schemeClr val="accent3"/>
            </a:gs>
          </a:gsLst>
          <a:lin ang="8100000" scaled="1"/>
          <a:tileRect/>
        </a:gradFill>
        <a:effectLst/>
      </p:bgPr>
    </p:bg>
    <p:spTree>
      <p:nvGrpSpPr>
        <p:cNvPr id="1" name=""/>
        <p:cNvGrpSpPr/>
        <p:nvPr/>
      </p:nvGrpSpPr>
      <p:grpSpPr>
        <a:xfrm>
          <a:off x="0" y="0"/>
          <a:ext cx="0" cy="0"/>
          <a:chOff x="0" y="0"/>
          <a:chExt cx="0" cy="0"/>
        </a:xfrm>
      </p:grpSpPr>
      <p:pic>
        <p:nvPicPr>
          <p:cNvPr id="5" name="Picture 4" descr="A blue square with white text overlay with a city and water&#10;&#10;Description automatically generated">
            <a:extLst>
              <a:ext uri="{FF2B5EF4-FFF2-40B4-BE49-F238E27FC236}">
                <a16:creationId xmlns:a16="http://schemas.microsoft.com/office/drawing/2014/main" id="{840812A5-540D-CE78-11DF-AC2AD5D9537C}"/>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968943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5" name="Rectangle 14">
            <a:extLst>
              <a:ext uri="{FF2B5EF4-FFF2-40B4-BE49-F238E27FC236}">
                <a16:creationId xmlns:a16="http://schemas.microsoft.com/office/drawing/2014/main" id="{26B0FCFA-8A2E-4F10-87BD-34565BD7C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32DA72A5-2775-4FE6-9A97-1C8DEE0E0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6" name="Picture 15">
            <a:extLst>
              <a:ext uri="{FF2B5EF4-FFF2-40B4-BE49-F238E27FC236}">
                <a16:creationId xmlns:a16="http://schemas.microsoft.com/office/drawing/2014/main" id="{28966E53-3C41-4F5A-A432-755BFE5D75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9600" y="533400"/>
            <a:ext cx="2438400" cy="2438400"/>
          </a:xfrm>
          <a:prstGeom prst="rect">
            <a:avLst/>
          </a:prstGeom>
        </p:spPr>
      </p:pic>
      <p:pic>
        <p:nvPicPr>
          <p:cNvPr id="18" name="Picture 17">
            <a:extLst>
              <a:ext uri="{FF2B5EF4-FFF2-40B4-BE49-F238E27FC236}">
                <a16:creationId xmlns:a16="http://schemas.microsoft.com/office/drawing/2014/main" id="{D47F75BB-A3CB-4161-B316-A2A9C88F72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a:off x="10820400" y="3144779"/>
            <a:ext cx="1371600" cy="2548349"/>
          </a:xfrm>
          <a:prstGeom prst="rect">
            <a:avLst/>
          </a:prstGeom>
        </p:spPr>
      </p:pic>
      <p:sp>
        <p:nvSpPr>
          <p:cNvPr id="2" name="Title 1">
            <a:extLst>
              <a:ext uri="{FF2B5EF4-FFF2-40B4-BE49-F238E27FC236}">
                <a16:creationId xmlns:a16="http://schemas.microsoft.com/office/drawing/2014/main" id="{838AC69B-6714-3A63-DF42-6C97303CE68E}"/>
              </a:ext>
            </a:extLst>
          </p:cNvPr>
          <p:cNvSpPr>
            <a:spLocks noGrp="1"/>
          </p:cNvSpPr>
          <p:nvPr>
            <p:ph type="title"/>
          </p:nvPr>
        </p:nvSpPr>
        <p:spPr>
          <a:xfrm>
            <a:off x="3048000" y="38910"/>
            <a:ext cx="7391400" cy="1204495"/>
          </a:xfrm>
        </p:spPr>
        <p:txBody>
          <a:bodyPr vert="horz" lIns="91440" tIns="45720" rIns="91440" bIns="45720" rtlCol="0" anchor="b">
            <a:normAutofit/>
          </a:bodyPr>
          <a:lstStyle/>
          <a:p>
            <a:r>
              <a:rPr lang="en-US" sz="3600" dirty="0">
                <a:solidFill>
                  <a:schemeClr val="tx2"/>
                </a:solidFill>
              </a:rPr>
              <a:t>3.Results</a:t>
            </a:r>
          </a:p>
        </p:txBody>
      </p:sp>
      <p:sp>
        <p:nvSpPr>
          <p:cNvPr id="4" name="TextBox 3">
            <a:extLst>
              <a:ext uri="{FF2B5EF4-FFF2-40B4-BE49-F238E27FC236}">
                <a16:creationId xmlns:a16="http://schemas.microsoft.com/office/drawing/2014/main" id="{38A06C33-32A1-1458-1672-1D44482781ED}"/>
              </a:ext>
            </a:extLst>
          </p:cNvPr>
          <p:cNvSpPr txBox="1"/>
          <p:nvPr/>
        </p:nvSpPr>
        <p:spPr>
          <a:xfrm>
            <a:off x="3164012" y="1979907"/>
            <a:ext cx="7890849" cy="3970318"/>
          </a:xfrm>
          <a:prstGeom prst="rect">
            <a:avLst/>
          </a:prstGeom>
          <a:noFill/>
        </p:spPr>
        <p:txBody>
          <a:bodyPr wrap="square" rtlCol="0">
            <a:spAutoFit/>
          </a:bodyPr>
          <a:lstStyle/>
          <a:p>
            <a:r>
              <a:rPr lang="en-GB" sz="1800" b="1" dirty="0">
                <a:effectLst/>
                <a:highlight>
                  <a:srgbClr val="FFFF00"/>
                </a:highlight>
                <a:ea typeface="Calibri" panose="020F0502020204030204" pitchFamily="34" charset="0"/>
              </a:rPr>
              <a:t>FIT schemes ( Denmark, Germany, Spain, the UK)</a:t>
            </a:r>
          </a:p>
          <a:p>
            <a:r>
              <a:rPr lang="en-GB" b="1" dirty="0"/>
              <a:t>-simple schemes</a:t>
            </a:r>
          </a:p>
          <a:p>
            <a:r>
              <a:rPr lang="en-GB" b="1" dirty="0"/>
              <a:t>-the grid access responsibility </a:t>
            </a:r>
          </a:p>
          <a:p>
            <a:r>
              <a:rPr lang="en-GB" b="1" dirty="0"/>
              <a:t>-generation costs may increase</a:t>
            </a:r>
            <a:r>
              <a:rPr lang="en-GB" b="1" dirty="0">
                <a:sym typeface="Wingdings" pitchFamily="2" charset="2"/>
              </a:rPr>
              <a:t> Future rates </a:t>
            </a:r>
            <a:endParaRPr lang="en-GB" b="1" dirty="0"/>
          </a:p>
          <a:p>
            <a:endParaRPr lang="en-TR" dirty="0"/>
          </a:p>
          <a:p>
            <a:endParaRPr lang="en-GB" dirty="0">
              <a:sym typeface="Wingdings" pitchFamily="2" charset="2"/>
            </a:endParaRPr>
          </a:p>
          <a:p>
            <a:r>
              <a:rPr lang="en-GB" sz="1800" dirty="0">
                <a:effectLst/>
                <a:highlight>
                  <a:srgbClr val="FFFF00"/>
                </a:highlight>
                <a:ea typeface="Calibri" panose="020F0502020204030204" pitchFamily="34" charset="0"/>
              </a:rPr>
              <a:t>-</a:t>
            </a:r>
            <a:r>
              <a:rPr lang="en-GB" sz="1800" b="1" dirty="0">
                <a:effectLst/>
                <a:highlight>
                  <a:srgbClr val="FFFF00"/>
                </a:highlight>
                <a:ea typeface="Calibri" panose="020F0502020204030204" pitchFamily="34" charset="0"/>
              </a:rPr>
              <a:t>Ambitious FIT-based programmes ( short term RE share increase / long term rate increase)</a:t>
            </a:r>
          </a:p>
          <a:p>
            <a:endParaRPr lang="en-GB" sz="1800" dirty="0">
              <a:effectLst/>
              <a:ea typeface="Calibri" panose="020F0502020204030204" pitchFamily="34" charset="0"/>
            </a:endParaRPr>
          </a:p>
          <a:p>
            <a:r>
              <a:rPr lang="en-GB" sz="1800" dirty="0">
                <a:effectLst/>
                <a:ea typeface="Calibri" panose="020F0502020204030204" pitchFamily="34" charset="0"/>
              </a:rPr>
              <a:t>-TGC  programme ( </a:t>
            </a:r>
            <a:r>
              <a:rPr lang="en-GB" dirty="0">
                <a:ea typeface="Calibri" panose="020F0502020204030204" pitchFamily="34" charset="0"/>
              </a:rPr>
              <a:t>the </a:t>
            </a:r>
            <a:r>
              <a:rPr lang="en-GB" sz="1800" dirty="0">
                <a:effectLst/>
                <a:ea typeface="Calibri" panose="020F0502020204030204" pitchFamily="34" charset="0"/>
              </a:rPr>
              <a:t>UK)</a:t>
            </a:r>
          </a:p>
          <a:p>
            <a:r>
              <a:rPr lang="en-GB" dirty="0">
                <a:ea typeface="Calibri" panose="020F0502020204030204" pitchFamily="34" charset="0"/>
              </a:rPr>
              <a:t>-</a:t>
            </a:r>
            <a:r>
              <a:rPr lang="en-GB" sz="1800" dirty="0">
                <a:effectLst/>
                <a:ea typeface="Calibri" panose="020F0502020204030204" pitchFamily="34" charset="0"/>
              </a:rPr>
              <a:t>RPS programmes ( the State of Texas)</a:t>
            </a:r>
          </a:p>
          <a:p>
            <a:endParaRPr lang="en-GB" dirty="0"/>
          </a:p>
          <a:p>
            <a:r>
              <a:rPr lang="en-GB" dirty="0"/>
              <a:t>-responsibility/ risk management</a:t>
            </a:r>
            <a:r>
              <a:rPr lang="en-GB" dirty="0">
                <a:sym typeface="Wingdings" pitchFamily="2" charset="2"/>
              </a:rPr>
              <a:t> RE Provider</a:t>
            </a:r>
            <a:endParaRPr lang="en-GB" dirty="0"/>
          </a:p>
          <a:p>
            <a:endParaRPr lang="en-TR" dirty="0"/>
          </a:p>
        </p:txBody>
      </p:sp>
      <p:pic>
        <p:nvPicPr>
          <p:cNvPr id="5" name="Picture 4" descr="Wind farm silhouette">
            <a:extLst>
              <a:ext uri="{FF2B5EF4-FFF2-40B4-BE49-F238E27FC236}">
                <a16:creationId xmlns:a16="http://schemas.microsoft.com/office/drawing/2014/main" id="{B3BF1187-6889-71A0-62A6-0C4456FA4BBB}"/>
              </a:ext>
            </a:extLst>
          </p:cNvPr>
          <p:cNvPicPr>
            <a:picLocks noChangeAspect="1"/>
          </p:cNvPicPr>
          <p:nvPr/>
        </p:nvPicPr>
        <p:blipFill>
          <a:blip r:embed="rId5"/>
          <a:stretch>
            <a:fillRect/>
          </a:stretch>
        </p:blipFill>
        <p:spPr>
          <a:xfrm>
            <a:off x="8778241" y="0"/>
            <a:ext cx="3410712" cy="2238279"/>
          </a:xfrm>
          <a:prstGeom prst="rect">
            <a:avLst/>
          </a:prstGeom>
        </p:spPr>
      </p:pic>
    </p:spTree>
    <p:extLst>
      <p:ext uri="{BB962C8B-B14F-4D97-AF65-F5344CB8AC3E}">
        <p14:creationId xmlns:p14="http://schemas.microsoft.com/office/powerpoint/2010/main" val="4145122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5" name="Rectangle 14">
            <a:extLst>
              <a:ext uri="{FF2B5EF4-FFF2-40B4-BE49-F238E27FC236}">
                <a16:creationId xmlns:a16="http://schemas.microsoft.com/office/drawing/2014/main" id="{26B0FCFA-8A2E-4F10-87BD-34565BD7C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32DA72A5-2775-4FE6-9A97-1C8DEE0E0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6" name="Picture 15">
            <a:extLst>
              <a:ext uri="{FF2B5EF4-FFF2-40B4-BE49-F238E27FC236}">
                <a16:creationId xmlns:a16="http://schemas.microsoft.com/office/drawing/2014/main" id="{28966E53-3C41-4F5A-A432-755BFE5D75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9600" y="533400"/>
            <a:ext cx="2438400" cy="2438400"/>
          </a:xfrm>
          <a:prstGeom prst="rect">
            <a:avLst/>
          </a:prstGeom>
        </p:spPr>
      </p:pic>
      <p:pic>
        <p:nvPicPr>
          <p:cNvPr id="18" name="Picture 17">
            <a:extLst>
              <a:ext uri="{FF2B5EF4-FFF2-40B4-BE49-F238E27FC236}">
                <a16:creationId xmlns:a16="http://schemas.microsoft.com/office/drawing/2014/main" id="{D47F75BB-A3CB-4161-B316-A2A9C88F72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a:off x="10820400" y="3144779"/>
            <a:ext cx="1371600" cy="2548349"/>
          </a:xfrm>
          <a:prstGeom prst="rect">
            <a:avLst/>
          </a:prstGeom>
        </p:spPr>
      </p:pic>
      <p:sp>
        <p:nvSpPr>
          <p:cNvPr id="2" name="Title 1">
            <a:extLst>
              <a:ext uri="{FF2B5EF4-FFF2-40B4-BE49-F238E27FC236}">
                <a16:creationId xmlns:a16="http://schemas.microsoft.com/office/drawing/2014/main" id="{838AC69B-6714-3A63-DF42-6C97303CE68E}"/>
              </a:ext>
            </a:extLst>
          </p:cNvPr>
          <p:cNvSpPr>
            <a:spLocks noGrp="1"/>
          </p:cNvSpPr>
          <p:nvPr>
            <p:ph type="title"/>
          </p:nvPr>
        </p:nvSpPr>
        <p:spPr>
          <a:xfrm>
            <a:off x="3048000" y="24063"/>
            <a:ext cx="7391400" cy="1204495"/>
          </a:xfrm>
        </p:spPr>
        <p:txBody>
          <a:bodyPr vert="horz" lIns="91440" tIns="45720" rIns="91440" bIns="45720" rtlCol="0" anchor="b">
            <a:normAutofit/>
          </a:bodyPr>
          <a:lstStyle/>
          <a:p>
            <a:r>
              <a:rPr lang="en-US" sz="3600" dirty="0">
                <a:solidFill>
                  <a:schemeClr val="tx2"/>
                </a:solidFill>
              </a:rPr>
              <a:t>4. Recommendations </a:t>
            </a:r>
          </a:p>
        </p:txBody>
      </p:sp>
      <p:sp>
        <p:nvSpPr>
          <p:cNvPr id="4" name="TextBox 3">
            <a:extLst>
              <a:ext uri="{FF2B5EF4-FFF2-40B4-BE49-F238E27FC236}">
                <a16:creationId xmlns:a16="http://schemas.microsoft.com/office/drawing/2014/main" id="{38A06C33-32A1-1458-1672-1D44482781ED}"/>
              </a:ext>
            </a:extLst>
          </p:cNvPr>
          <p:cNvSpPr txBox="1"/>
          <p:nvPr/>
        </p:nvSpPr>
        <p:spPr>
          <a:xfrm>
            <a:off x="2637692" y="1252620"/>
            <a:ext cx="9220200" cy="6463308"/>
          </a:xfrm>
          <a:prstGeom prst="rect">
            <a:avLst/>
          </a:prstGeom>
          <a:noFill/>
        </p:spPr>
        <p:txBody>
          <a:bodyPr wrap="square" rtlCol="0">
            <a:spAutoFit/>
          </a:bodyPr>
          <a:lstStyle/>
          <a:p>
            <a:endParaRPr lang="en-TR" b="1" dirty="0"/>
          </a:p>
          <a:p>
            <a:pPr marL="285750" indent="-285750">
              <a:buFont typeface="Arial" panose="020B0604020202020204" pitchFamily="34" charset="0"/>
              <a:buChar char="•"/>
            </a:pPr>
            <a:r>
              <a:rPr lang="en-GB" dirty="0">
                <a:sym typeface="Wingdings" pitchFamily="2" charset="2"/>
              </a:rPr>
              <a:t>RE Energy Security </a:t>
            </a:r>
          </a:p>
          <a:p>
            <a:pPr marL="285750" indent="-285750">
              <a:buFont typeface="Arial" panose="020B0604020202020204" pitchFamily="34" charset="0"/>
              <a:buChar char="•"/>
            </a:pPr>
            <a:r>
              <a:rPr lang="en-GB" dirty="0">
                <a:sym typeface="Wingdings" pitchFamily="2" charset="2"/>
              </a:rPr>
              <a:t>RE Transition costs R&amp;D </a:t>
            </a:r>
          </a:p>
          <a:p>
            <a:endParaRPr lang="en-GB" dirty="0">
              <a:sym typeface="Wingdings" pitchFamily="2" charset="2"/>
            </a:endParaRPr>
          </a:p>
          <a:p>
            <a:pPr marL="285750" indent="-285750">
              <a:buFont typeface="Arial" panose="020B0604020202020204" pitchFamily="34" charset="0"/>
              <a:buChar char="•"/>
            </a:pPr>
            <a:r>
              <a:rPr lang="en-GB" b="1" dirty="0">
                <a:highlight>
                  <a:srgbClr val="FFFF00"/>
                </a:highlight>
                <a:sym typeface="Wingdings" pitchFamily="2" charset="2"/>
              </a:rPr>
              <a:t>Fiscal policies should be designed by considering: </a:t>
            </a:r>
          </a:p>
          <a:p>
            <a:r>
              <a:rPr lang="en-GB" sz="1800" dirty="0">
                <a:solidFill>
                  <a:srgbClr val="000000"/>
                </a:solidFill>
                <a:effectLst/>
                <a:ea typeface="Calibri" panose="020F0502020204030204" pitchFamily="34" charset="0"/>
              </a:rPr>
              <a:t>the notion of incentive effect  (with/without aid)</a:t>
            </a:r>
          </a:p>
          <a:p>
            <a:r>
              <a:rPr lang="en-GB" sz="1800" dirty="0">
                <a:solidFill>
                  <a:srgbClr val="000000"/>
                </a:solidFill>
                <a:effectLst/>
                <a:ea typeface="Calibri" panose="020F0502020204030204" pitchFamily="34" charset="0"/>
              </a:rPr>
              <a:t>proportionality  ( less aid/ not same result)</a:t>
            </a:r>
          </a:p>
          <a:p>
            <a:endParaRPr lang="en-GB" dirty="0">
              <a:solidFill>
                <a:srgbClr val="000000"/>
              </a:solidFill>
              <a:highlight>
                <a:srgbClr val="FFFF00"/>
              </a:highlight>
              <a:sym typeface="Wingdings" pitchFamily="2" charset="2"/>
            </a:endParaRPr>
          </a:p>
          <a:p>
            <a:pPr marL="285750" indent="-285750">
              <a:buFont typeface="Arial" panose="020B0604020202020204" pitchFamily="34" charset="0"/>
              <a:buChar char="•"/>
            </a:pPr>
            <a:r>
              <a:rPr lang="en-GB" sz="1800" b="1" dirty="0">
                <a:effectLst/>
                <a:highlight>
                  <a:srgbClr val="FFFF00"/>
                </a:highlight>
                <a:ea typeface="Calibri" panose="020F0502020204030204" pitchFamily="34" charset="0"/>
              </a:rPr>
              <a:t>Introducing new taxes/ incentive </a:t>
            </a:r>
            <a:r>
              <a:rPr lang="en-GB" b="1" dirty="0">
                <a:highlight>
                  <a:srgbClr val="FFFF00"/>
                </a:highlight>
                <a:ea typeface="Calibri" panose="020F0502020204030204" pitchFamily="34" charset="0"/>
              </a:rPr>
              <a:t>mechanisms </a:t>
            </a:r>
            <a:r>
              <a:rPr lang="en-GB" sz="1800" b="1" dirty="0">
                <a:effectLst/>
                <a:highlight>
                  <a:srgbClr val="FFFF00"/>
                </a:highlight>
                <a:ea typeface="Calibri" panose="020F0502020204030204" pitchFamily="34" charset="0"/>
              </a:rPr>
              <a:t>simultaneously</a:t>
            </a:r>
          </a:p>
          <a:p>
            <a:pPr marL="285750" indent="-285750">
              <a:buFont typeface="Arial" panose="020B0604020202020204" pitchFamily="34" charset="0"/>
              <a:buChar char="•"/>
            </a:pPr>
            <a:r>
              <a:rPr lang="en-GB" b="1" dirty="0">
                <a:highlight>
                  <a:srgbClr val="FFFF00"/>
                </a:highlight>
                <a:ea typeface="Calibri" panose="020F0502020204030204" pitchFamily="34" charset="0"/>
              </a:rPr>
              <a:t>RECs ( energy conscious)</a:t>
            </a:r>
            <a:r>
              <a:rPr lang="en-GB" sz="1800" b="1" dirty="0">
                <a:effectLst/>
                <a:highlight>
                  <a:srgbClr val="FFFF00"/>
                </a:highlight>
                <a:ea typeface="Calibri" panose="020F0502020204030204" pitchFamily="34" charset="0"/>
              </a:rPr>
              <a:t> </a:t>
            </a:r>
          </a:p>
          <a:p>
            <a:endParaRPr lang="en-GB" dirty="0">
              <a:sym typeface="Wingdings" pitchFamily="2" charset="2"/>
            </a:endParaRPr>
          </a:p>
          <a:p>
            <a:r>
              <a:rPr lang="en-GB" b="1" dirty="0">
                <a:highlight>
                  <a:srgbClr val="FFFF00"/>
                </a:highlight>
                <a:sym typeface="Wingdings" pitchFamily="2" charset="2"/>
              </a:rPr>
              <a:t>Best Practices: </a:t>
            </a:r>
          </a:p>
          <a:p>
            <a:r>
              <a:rPr lang="en-GB" sz="1800" b="1" dirty="0">
                <a:solidFill>
                  <a:srgbClr val="000000"/>
                </a:solidFill>
                <a:effectLst/>
                <a:ea typeface="Times New Roman" panose="02020603050405020304" pitchFamily="18" charset="0"/>
              </a:rPr>
              <a:t>Pigouvian Approach</a:t>
            </a:r>
            <a:r>
              <a:rPr lang="en-TR" sz="1800" b="1" dirty="0">
                <a:solidFill>
                  <a:srgbClr val="000000"/>
                </a:solidFill>
                <a:effectLst/>
                <a:ea typeface="Times New Roman" panose="02020603050405020304" pitchFamily="18" charset="0"/>
                <a:sym typeface="Wingdings" pitchFamily="2" charset="2"/>
              </a:rPr>
              <a:t> </a:t>
            </a:r>
            <a:r>
              <a:rPr lang="en-GB" sz="1800" b="1" dirty="0">
                <a:solidFill>
                  <a:srgbClr val="000000"/>
                </a:solidFill>
                <a:effectLst/>
                <a:ea typeface="Calibri" panose="020F0502020204030204" pitchFamily="34" charset="0"/>
              </a:rPr>
              <a:t>Effective carbon taxes  ( for carbon intensive industries) </a:t>
            </a:r>
          </a:p>
          <a:p>
            <a:r>
              <a:rPr lang="en-GB" sz="1800" b="1" dirty="0">
                <a:effectLst/>
                <a:ea typeface="Times New Roman" panose="02020603050405020304" pitchFamily="18" charset="0"/>
              </a:rPr>
              <a:t>FIT Schemes</a:t>
            </a:r>
            <a:r>
              <a:rPr lang="en-GB" sz="1800" b="1" dirty="0">
                <a:effectLst/>
                <a:ea typeface="Times New Roman" panose="02020603050405020304" pitchFamily="18" charset="0"/>
                <a:sym typeface="Wingdings" pitchFamily="2" charset="2"/>
              </a:rPr>
              <a:t> for RE Electricity </a:t>
            </a:r>
            <a:r>
              <a:rPr lang="en-GB" sz="1800" b="1" dirty="0">
                <a:effectLst/>
                <a:ea typeface="Times New Roman" panose="02020603050405020304" pitchFamily="18" charset="0"/>
              </a:rPr>
              <a:t> </a:t>
            </a:r>
            <a:endParaRPr lang="en-TR" sz="1800" dirty="0">
              <a:effectLst/>
              <a:ea typeface="Times New Roman" panose="02020603050405020304" pitchFamily="18" charset="0"/>
            </a:endParaRPr>
          </a:p>
          <a:p>
            <a:endParaRPr lang="en-TR" sz="1800" dirty="0">
              <a:effectLst/>
              <a:ea typeface="Times New Roman" panose="02020603050405020304" pitchFamily="18" charset="0"/>
            </a:endParaRPr>
          </a:p>
          <a:p>
            <a:r>
              <a:rPr lang="en-GB" b="1" dirty="0">
                <a:highlight>
                  <a:srgbClr val="FFFF00"/>
                </a:highlight>
                <a:ea typeface="Times New Roman" panose="02020603050405020304" pitchFamily="18" charset="0"/>
              </a:rPr>
              <a:t>Worst Practices:</a:t>
            </a:r>
          </a:p>
          <a:p>
            <a:r>
              <a:rPr lang="en-GB" sz="1800" b="1" kern="100" dirty="0">
                <a:effectLst/>
                <a:ea typeface="Calibri" panose="020F0502020204030204" pitchFamily="34" charset="0"/>
                <a:cs typeface="Calibri" panose="020F0502020204030204" pitchFamily="34" charset="0"/>
              </a:rPr>
              <a:t>Complex aid or incentive mechanisms</a:t>
            </a:r>
            <a:r>
              <a:rPr lang="en-GB" sz="1800" b="1" kern="100" dirty="0">
                <a:effectLst/>
                <a:ea typeface="Calibri" panose="020F0502020204030204" pitchFamily="34" charset="0"/>
                <a:cs typeface="Calibri" panose="020F0502020204030204" pitchFamily="34" charset="0"/>
                <a:sym typeface="Wingdings" pitchFamily="2" charset="2"/>
              </a:rPr>
              <a:t> SMEs(-)</a:t>
            </a:r>
          </a:p>
          <a:p>
            <a:r>
              <a:rPr lang="en-GB" sz="1800" b="1" dirty="0">
                <a:solidFill>
                  <a:srgbClr val="000000"/>
                </a:solidFill>
                <a:effectLst/>
                <a:ea typeface="Times New Roman" panose="02020603050405020304" pitchFamily="18" charset="0"/>
              </a:rPr>
              <a:t>Complex Carbon Trading Mechanisms </a:t>
            </a:r>
            <a:r>
              <a:rPr lang="en-GB" sz="1800" b="1" dirty="0">
                <a:solidFill>
                  <a:srgbClr val="000000"/>
                </a:solidFill>
                <a:effectLst/>
                <a:ea typeface="Times New Roman" panose="02020603050405020304" pitchFamily="18" charset="0"/>
                <a:sym typeface="Wingdings" pitchFamily="2" charset="2"/>
              </a:rPr>
              <a:t> beneficial for large companies (+)</a:t>
            </a:r>
          </a:p>
          <a:p>
            <a:r>
              <a:rPr lang="en-GB" sz="1800" b="1" dirty="0">
                <a:solidFill>
                  <a:srgbClr val="000000"/>
                </a:solidFill>
                <a:effectLst/>
                <a:ea typeface="Calibri" panose="020F0502020204030204" pitchFamily="34" charset="0"/>
              </a:rPr>
              <a:t>Subsidies provided for the hazardous energy generation methods</a:t>
            </a:r>
            <a:r>
              <a:rPr lang="en-TR" dirty="0">
                <a:effectLst/>
              </a:rPr>
              <a:t> </a:t>
            </a:r>
            <a:endParaRPr lang="en-TR" sz="1800" dirty="0">
              <a:effectLst/>
              <a:ea typeface="Times New Roman" panose="02020603050405020304" pitchFamily="18" charset="0"/>
            </a:endParaRPr>
          </a:p>
          <a:p>
            <a:endParaRPr lang="en-GB" sz="1800" b="1" kern="100" dirty="0">
              <a:effectLst/>
              <a:ea typeface="Calibri" panose="020F0502020204030204" pitchFamily="34" charset="0"/>
              <a:cs typeface="Calibri" panose="020F0502020204030204" pitchFamily="34" charset="0"/>
              <a:sym typeface="Wingdings" pitchFamily="2" charset="2"/>
            </a:endParaRPr>
          </a:p>
          <a:p>
            <a:endParaRPr lang="en-TR" sz="1800" dirty="0">
              <a:effectLst/>
              <a:ea typeface="Times New Roman" panose="02020603050405020304" pitchFamily="18" charset="0"/>
            </a:endParaRPr>
          </a:p>
          <a:p>
            <a:r>
              <a:rPr lang="en-GB" dirty="0">
                <a:sym typeface="Wingdings" pitchFamily="2" charset="2"/>
              </a:rPr>
              <a:t> </a:t>
            </a:r>
          </a:p>
          <a:p>
            <a:endParaRPr lang="en-TR" dirty="0"/>
          </a:p>
        </p:txBody>
      </p:sp>
    </p:spTree>
    <p:extLst>
      <p:ext uri="{BB962C8B-B14F-4D97-AF65-F5344CB8AC3E}">
        <p14:creationId xmlns:p14="http://schemas.microsoft.com/office/powerpoint/2010/main" val="2116356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040139-0991-DC0D-479B-70FC62B6613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120E7CA-1C2A-0B76-2B8A-C02F656D0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AFAE20D5-1EFD-C19D-6840-07B37189708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5" name="Rectangle 14">
            <a:extLst>
              <a:ext uri="{FF2B5EF4-FFF2-40B4-BE49-F238E27FC236}">
                <a16:creationId xmlns:a16="http://schemas.microsoft.com/office/drawing/2014/main" id="{60A56EA7-2D4F-3776-7859-52E6CEB255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64D42B1A-5B97-B3CE-EAD1-BFDB5C2EB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6" name="Picture 15">
            <a:extLst>
              <a:ext uri="{FF2B5EF4-FFF2-40B4-BE49-F238E27FC236}">
                <a16:creationId xmlns:a16="http://schemas.microsoft.com/office/drawing/2014/main" id="{5055C6F2-A6ED-2E9B-40E8-541CE9C9E5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9600" y="533400"/>
            <a:ext cx="2438400" cy="2438400"/>
          </a:xfrm>
          <a:prstGeom prst="rect">
            <a:avLst/>
          </a:prstGeom>
        </p:spPr>
      </p:pic>
      <p:pic>
        <p:nvPicPr>
          <p:cNvPr id="18" name="Picture 17">
            <a:extLst>
              <a:ext uri="{FF2B5EF4-FFF2-40B4-BE49-F238E27FC236}">
                <a16:creationId xmlns:a16="http://schemas.microsoft.com/office/drawing/2014/main" id="{60492E96-97AE-9FDF-84C1-A2EA3032A0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a:off x="10820400" y="3144779"/>
            <a:ext cx="1371600" cy="2548349"/>
          </a:xfrm>
          <a:prstGeom prst="rect">
            <a:avLst/>
          </a:prstGeom>
        </p:spPr>
      </p:pic>
      <p:sp>
        <p:nvSpPr>
          <p:cNvPr id="2" name="Title 1">
            <a:extLst>
              <a:ext uri="{FF2B5EF4-FFF2-40B4-BE49-F238E27FC236}">
                <a16:creationId xmlns:a16="http://schemas.microsoft.com/office/drawing/2014/main" id="{3B3D383E-86BE-179C-743F-466DAA27FC72}"/>
              </a:ext>
            </a:extLst>
          </p:cNvPr>
          <p:cNvSpPr>
            <a:spLocks noGrp="1"/>
          </p:cNvSpPr>
          <p:nvPr>
            <p:ph type="title"/>
          </p:nvPr>
        </p:nvSpPr>
        <p:spPr>
          <a:xfrm>
            <a:off x="3048000" y="24063"/>
            <a:ext cx="7772400" cy="1204495"/>
          </a:xfrm>
        </p:spPr>
        <p:txBody>
          <a:bodyPr vert="horz" lIns="91440" tIns="45720" rIns="91440" bIns="45720" rtlCol="0" anchor="b">
            <a:normAutofit/>
          </a:bodyPr>
          <a:lstStyle/>
          <a:p>
            <a:r>
              <a:rPr lang="en-US" sz="3600" dirty="0">
                <a:solidFill>
                  <a:schemeClr val="tx2"/>
                </a:solidFill>
              </a:rPr>
              <a:t>Best Practices for the Mediterranean Region </a:t>
            </a:r>
          </a:p>
        </p:txBody>
      </p:sp>
      <p:graphicFrame>
        <p:nvGraphicFramePr>
          <p:cNvPr id="3" name="Table 2">
            <a:extLst>
              <a:ext uri="{FF2B5EF4-FFF2-40B4-BE49-F238E27FC236}">
                <a16:creationId xmlns:a16="http://schemas.microsoft.com/office/drawing/2014/main" id="{79B07443-0B80-6E31-3807-A3330BAA0E1F}"/>
              </a:ext>
            </a:extLst>
          </p:cNvPr>
          <p:cNvGraphicFramePr>
            <a:graphicFrameLocks noGrp="1"/>
          </p:cNvGraphicFramePr>
          <p:nvPr>
            <p:extLst>
              <p:ext uri="{D42A27DB-BD31-4B8C-83A1-F6EECF244321}">
                <p14:modId xmlns:p14="http://schemas.microsoft.com/office/powerpoint/2010/main" val="3425612097"/>
              </p:ext>
            </p:extLst>
          </p:nvPr>
        </p:nvGraphicFramePr>
        <p:xfrm>
          <a:off x="703386" y="1164872"/>
          <a:ext cx="11230707" cy="5514438"/>
        </p:xfrm>
        <a:graphic>
          <a:graphicData uri="http://schemas.openxmlformats.org/drawingml/2006/table">
            <a:tbl>
              <a:tblPr firstRow="1" bandRow="1">
                <a:tableStyleId>{5C22544A-7EE6-4342-B048-85BDC9FD1C3A}</a:tableStyleId>
              </a:tblPr>
              <a:tblGrid>
                <a:gridCol w="3743569">
                  <a:extLst>
                    <a:ext uri="{9D8B030D-6E8A-4147-A177-3AD203B41FA5}">
                      <a16:colId xmlns:a16="http://schemas.microsoft.com/office/drawing/2014/main" val="1213741323"/>
                    </a:ext>
                  </a:extLst>
                </a:gridCol>
                <a:gridCol w="3743569">
                  <a:extLst>
                    <a:ext uri="{9D8B030D-6E8A-4147-A177-3AD203B41FA5}">
                      <a16:colId xmlns:a16="http://schemas.microsoft.com/office/drawing/2014/main" val="1973306360"/>
                    </a:ext>
                  </a:extLst>
                </a:gridCol>
                <a:gridCol w="3743569">
                  <a:extLst>
                    <a:ext uri="{9D8B030D-6E8A-4147-A177-3AD203B41FA5}">
                      <a16:colId xmlns:a16="http://schemas.microsoft.com/office/drawing/2014/main" val="1355195652"/>
                    </a:ext>
                  </a:extLst>
                </a:gridCol>
              </a:tblGrid>
              <a:tr h="422437">
                <a:tc>
                  <a:txBody>
                    <a:bodyPr/>
                    <a:lstStyle/>
                    <a:p>
                      <a:r>
                        <a:rPr lang="en-TR" dirty="0"/>
                        <a:t>Best Practices </a:t>
                      </a:r>
                    </a:p>
                  </a:txBody>
                  <a:tcPr/>
                </a:tc>
                <a:tc>
                  <a:txBody>
                    <a:bodyPr/>
                    <a:lstStyle/>
                    <a:p>
                      <a:r>
                        <a:rPr lang="en-TR" dirty="0"/>
                        <a:t>WHY?</a:t>
                      </a:r>
                    </a:p>
                  </a:txBody>
                  <a:tcPr/>
                </a:tc>
                <a:tc>
                  <a:txBody>
                    <a:bodyPr/>
                    <a:lstStyle/>
                    <a:p>
                      <a:r>
                        <a:rPr lang="en-TR" dirty="0"/>
                        <a:t>HOW?</a:t>
                      </a:r>
                    </a:p>
                  </a:txBody>
                  <a:tcPr/>
                </a:tc>
                <a:extLst>
                  <a:ext uri="{0D108BD9-81ED-4DB2-BD59-A6C34878D82A}">
                    <a16:rowId xmlns:a16="http://schemas.microsoft.com/office/drawing/2014/main" val="3959617612"/>
                  </a:ext>
                </a:extLst>
              </a:tr>
              <a:tr h="899326">
                <a:tc>
                  <a:txBody>
                    <a:bodyPr/>
                    <a:lstStyle/>
                    <a:p>
                      <a:r>
                        <a:rPr lang="en-TR" b="1" dirty="0"/>
                        <a:t>Pigouvian</a:t>
                      </a:r>
                      <a:r>
                        <a:rPr lang="en-TR" dirty="0"/>
                        <a:t> Approach/ while designing new Policy Tools-instruments</a:t>
                      </a:r>
                    </a:p>
                  </a:txBody>
                  <a:tcPr/>
                </a:tc>
                <a:tc>
                  <a:txBody>
                    <a:bodyPr/>
                    <a:lstStyle/>
                    <a:p>
                      <a:r>
                        <a:rPr lang="en-TR" dirty="0"/>
                        <a:t>- externalities/ </a:t>
                      </a:r>
                    </a:p>
                    <a:p>
                      <a:r>
                        <a:rPr lang="en-TR" dirty="0"/>
                        <a:t>+ externalities</a:t>
                      </a:r>
                    </a:p>
                  </a:txBody>
                  <a:tcPr/>
                </a:tc>
                <a:tc>
                  <a:txBody>
                    <a:bodyPr/>
                    <a:lstStyle/>
                    <a:p>
                      <a:r>
                        <a:rPr lang="en-TR" dirty="0"/>
                        <a:t>Introducing </a:t>
                      </a:r>
                      <a:r>
                        <a:rPr lang="en-TR" b="1" dirty="0"/>
                        <a:t>effective</a:t>
                      </a:r>
                      <a:r>
                        <a:rPr lang="en-TR" dirty="0"/>
                        <a:t> carbon taxes </a:t>
                      </a:r>
                    </a:p>
                  </a:txBody>
                  <a:tcPr/>
                </a:tc>
                <a:extLst>
                  <a:ext uri="{0D108BD9-81ED-4DB2-BD59-A6C34878D82A}">
                    <a16:rowId xmlns:a16="http://schemas.microsoft.com/office/drawing/2014/main" val="520470390"/>
                  </a:ext>
                </a:extLst>
              </a:tr>
              <a:tr h="899326">
                <a:tc>
                  <a:txBody>
                    <a:bodyPr/>
                    <a:lstStyle/>
                    <a:p>
                      <a:r>
                        <a:rPr lang="en-TR" b="1" dirty="0"/>
                        <a:t>Particular attention</a:t>
                      </a:r>
                      <a:r>
                        <a:rPr lang="en-TR" dirty="0">
                          <a:sym typeface="Wingdings" pitchFamily="2" charset="2"/>
                        </a:rPr>
                        <a:t> Wind/ Solar Energy </a:t>
                      </a:r>
                      <a:endParaRPr lang="en-TR" dirty="0"/>
                    </a:p>
                  </a:txBody>
                  <a:tcPr/>
                </a:tc>
                <a:tc>
                  <a:txBody>
                    <a:bodyPr/>
                    <a:lstStyle/>
                    <a:p>
                      <a:r>
                        <a:rPr lang="en-TR" dirty="0"/>
                        <a:t>Mediterrenean Region</a:t>
                      </a:r>
                    </a:p>
                  </a:txBody>
                  <a:tcPr/>
                </a:tc>
                <a:tc>
                  <a:txBody>
                    <a:bodyPr/>
                    <a:lstStyle/>
                    <a:p>
                      <a:r>
                        <a:rPr lang="en-TR" dirty="0"/>
                        <a:t>Barcelona Convention- off shore protocol</a:t>
                      </a:r>
                      <a:r>
                        <a:rPr lang="en-TR" dirty="0">
                          <a:sym typeface="Wingdings" pitchFamily="2" charset="2"/>
                        </a:rPr>
                        <a:t></a:t>
                      </a:r>
                      <a:r>
                        <a:rPr lang="en-TR" dirty="0"/>
                        <a:t>the </a:t>
                      </a:r>
                      <a:r>
                        <a:rPr lang="en-TR" b="1" dirty="0"/>
                        <a:t>off-shore </a:t>
                      </a:r>
                      <a:r>
                        <a:rPr lang="en-TR" dirty="0"/>
                        <a:t>wind farms</a:t>
                      </a:r>
                    </a:p>
                  </a:txBody>
                  <a:tcPr/>
                </a:tc>
                <a:extLst>
                  <a:ext uri="{0D108BD9-81ED-4DB2-BD59-A6C34878D82A}">
                    <a16:rowId xmlns:a16="http://schemas.microsoft.com/office/drawing/2014/main" val="2536663195"/>
                  </a:ext>
                </a:extLst>
              </a:tr>
              <a:tr h="899326">
                <a:tc>
                  <a:txBody>
                    <a:bodyPr/>
                    <a:lstStyle/>
                    <a:p>
                      <a:r>
                        <a:rPr lang="en-TR" dirty="0"/>
                        <a:t>No subsidies for the </a:t>
                      </a:r>
                      <a:r>
                        <a:rPr lang="en-TR" b="1" dirty="0"/>
                        <a:t>environmentally hazardous methods </a:t>
                      </a:r>
                    </a:p>
                  </a:txBody>
                  <a:tcPr/>
                </a:tc>
                <a:tc>
                  <a:txBody>
                    <a:bodyPr/>
                    <a:lstStyle/>
                    <a:p>
                      <a:r>
                        <a:rPr lang="en-TR" dirty="0"/>
                        <a:t>to speed up energy transition</a:t>
                      </a:r>
                    </a:p>
                  </a:txBody>
                  <a:tcPr/>
                </a:tc>
                <a:tc>
                  <a:txBody>
                    <a:bodyPr/>
                    <a:lstStyle/>
                    <a:p>
                      <a:r>
                        <a:rPr lang="en-TR" dirty="0"/>
                        <a:t>no/limited subsidies </a:t>
                      </a:r>
                    </a:p>
                    <a:p>
                      <a:r>
                        <a:rPr lang="en-TR" b="1" dirty="0"/>
                        <a:t>introduction of new incentive mechanisms for RE.</a:t>
                      </a:r>
                    </a:p>
                  </a:txBody>
                  <a:tcPr/>
                </a:tc>
                <a:extLst>
                  <a:ext uri="{0D108BD9-81ED-4DB2-BD59-A6C34878D82A}">
                    <a16:rowId xmlns:a16="http://schemas.microsoft.com/office/drawing/2014/main" val="725888801"/>
                  </a:ext>
                </a:extLst>
              </a:tr>
              <a:tr h="1708721">
                <a:tc>
                  <a:txBody>
                    <a:bodyPr/>
                    <a:lstStyle/>
                    <a:p>
                      <a:r>
                        <a:rPr lang="en-TR" b="1" dirty="0"/>
                        <a:t>FiT</a:t>
                      </a:r>
                      <a:r>
                        <a:rPr lang="en-TR" dirty="0"/>
                        <a:t> Schemes for Renewable Electricity </a:t>
                      </a:r>
                    </a:p>
                  </a:txBody>
                  <a:tcPr/>
                </a:tc>
                <a:tc>
                  <a:txBody>
                    <a:bodyPr/>
                    <a:lstStyle/>
                    <a:p>
                      <a:r>
                        <a:rPr lang="en-TR" dirty="0"/>
                        <a:t>Simple Schemes</a:t>
                      </a:r>
                    </a:p>
                    <a:p>
                      <a:r>
                        <a:rPr lang="en-GB" sz="1800" kern="1200" dirty="0">
                          <a:solidFill>
                            <a:schemeClr val="dk1"/>
                          </a:solidFill>
                          <a:effectLst/>
                          <a:latin typeface="+mn-lt"/>
                          <a:ea typeface="+mn-ea"/>
                          <a:cs typeface="+mn-cs"/>
                        </a:rPr>
                        <a:t>Rapid deployments </a:t>
                      </a:r>
                      <a:endParaRPr lang="en-TR" dirty="0"/>
                    </a:p>
                    <a:p>
                      <a:r>
                        <a:rPr lang="en-TR" dirty="0"/>
                        <a:t>Responsibility (</a:t>
                      </a:r>
                      <a:r>
                        <a:rPr lang="en-GB" sz="1800" kern="1200" dirty="0">
                          <a:solidFill>
                            <a:schemeClr val="dk1"/>
                          </a:solidFill>
                          <a:effectLst/>
                          <a:latin typeface="+mn-lt"/>
                          <a:ea typeface="+mn-ea"/>
                          <a:cs typeface="+mn-cs"/>
                        </a:rPr>
                        <a:t>reduces risks from the renewable generator</a:t>
                      </a:r>
                      <a:r>
                        <a:rPr lang="en-TR" dirty="0">
                          <a:effectLst/>
                        </a:rPr>
                        <a:t> )</a:t>
                      </a:r>
                    </a:p>
                    <a:p>
                      <a:endParaRPr lang="en-TR" dirty="0"/>
                    </a:p>
                  </a:txBody>
                  <a:tcPr/>
                </a:tc>
                <a:tc>
                  <a:txBody>
                    <a:bodyPr/>
                    <a:lstStyle/>
                    <a:p>
                      <a:r>
                        <a:rPr lang="en-GB" sz="1800" kern="1200" dirty="0">
                          <a:solidFill>
                            <a:schemeClr val="dk1"/>
                          </a:solidFill>
                          <a:effectLst/>
                          <a:latin typeface="+mn-lt"/>
                          <a:ea typeface="+mn-ea"/>
                          <a:cs typeface="+mn-cs"/>
                        </a:rPr>
                        <a:t>Guidelines on State aid for climate, environmental protection and energy</a:t>
                      </a:r>
                      <a:r>
                        <a:rPr lang="en-TR" dirty="0">
                          <a:effectLst/>
                        </a:rPr>
                        <a:t> </a:t>
                      </a:r>
                    </a:p>
                    <a:p>
                      <a:r>
                        <a:rPr lang="en-TR" dirty="0">
                          <a:effectLst/>
                        </a:rPr>
                        <a:t>The CJEU Case Law </a:t>
                      </a:r>
                    </a:p>
                    <a:p>
                      <a:r>
                        <a:rPr lang="en-TR" dirty="0">
                          <a:effectLst/>
                        </a:rPr>
                        <a:t>The Commission Practice</a:t>
                      </a:r>
                      <a:endParaRPr lang="en-TR" dirty="0"/>
                    </a:p>
                  </a:txBody>
                  <a:tcPr/>
                </a:tc>
                <a:extLst>
                  <a:ext uri="{0D108BD9-81ED-4DB2-BD59-A6C34878D82A}">
                    <a16:rowId xmlns:a16="http://schemas.microsoft.com/office/drawing/2014/main" val="1380895360"/>
                  </a:ext>
                </a:extLst>
              </a:tr>
              <a:tr h="629528">
                <a:tc>
                  <a:txBody>
                    <a:bodyPr/>
                    <a:lstStyle/>
                    <a:p>
                      <a:r>
                        <a:rPr lang="en-TR" dirty="0"/>
                        <a:t>refraining from </a:t>
                      </a:r>
                      <a:r>
                        <a:rPr lang="en-TR" b="1" dirty="0"/>
                        <a:t>conventional </a:t>
                      </a:r>
                      <a:r>
                        <a:rPr lang="en-TR" dirty="0"/>
                        <a:t>medhods </a:t>
                      </a:r>
                    </a:p>
                  </a:txBody>
                  <a:tcPr/>
                </a:tc>
                <a:tc>
                  <a:txBody>
                    <a:bodyPr/>
                    <a:lstStyle/>
                    <a:p>
                      <a:r>
                        <a:rPr lang="en-TR" dirty="0"/>
                        <a:t>TFEU Article 191</a:t>
                      </a:r>
                    </a:p>
                    <a:p>
                      <a:r>
                        <a:rPr lang="en-TR" dirty="0"/>
                        <a:t>Barcelona Convention</a:t>
                      </a:r>
                    </a:p>
                  </a:txBody>
                  <a:tcPr/>
                </a:tc>
                <a:tc>
                  <a:txBody>
                    <a:bodyPr/>
                    <a:lstStyle/>
                    <a:p>
                      <a:r>
                        <a:rPr lang="en-TR" dirty="0"/>
                        <a:t>the strict application of </a:t>
                      </a:r>
                      <a:r>
                        <a:rPr lang="en-TR" b="1" dirty="0"/>
                        <a:t>the precautionary principle</a:t>
                      </a:r>
                    </a:p>
                  </a:txBody>
                  <a:tcPr/>
                </a:tc>
                <a:extLst>
                  <a:ext uri="{0D108BD9-81ED-4DB2-BD59-A6C34878D82A}">
                    <a16:rowId xmlns:a16="http://schemas.microsoft.com/office/drawing/2014/main" val="2431831804"/>
                  </a:ext>
                </a:extLst>
              </a:tr>
            </a:tbl>
          </a:graphicData>
        </a:graphic>
      </p:graphicFrame>
    </p:spTree>
    <p:extLst>
      <p:ext uri="{BB962C8B-B14F-4D97-AF65-F5344CB8AC3E}">
        <p14:creationId xmlns:p14="http://schemas.microsoft.com/office/powerpoint/2010/main" val="4225367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 name="Rectangle 6">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0" name="Picture 9">
            <a:extLst>
              <a:ext uri="{FF2B5EF4-FFF2-40B4-BE49-F238E27FC236}">
                <a16:creationId xmlns:a16="http://schemas.microsoft.com/office/drawing/2014/main" id="{18CBEC9D-9F9B-4383-B986-DE5B184A9A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40500" t="44401"/>
          <a:stretch/>
        </p:blipFill>
        <p:spPr>
          <a:xfrm>
            <a:off x="-3048" y="-1"/>
            <a:ext cx="1146048" cy="1070909"/>
          </a:xfrm>
          <a:prstGeom prst="rect">
            <a:avLst/>
          </a:prstGeom>
        </p:spPr>
      </p:pic>
      <p:pic>
        <p:nvPicPr>
          <p:cNvPr id="4" name="Picture 2">
            <a:extLst>
              <a:ext uri="{FF2B5EF4-FFF2-40B4-BE49-F238E27FC236}">
                <a16:creationId xmlns:a16="http://schemas.microsoft.com/office/drawing/2014/main" id="{4B4298C8-8DB4-C52B-6D7B-2B76E9010B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50223" y="66860"/>
            <a:ext cx="8288505" cy="67911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FE52FC7-B3EF-46A4-B8CE-292164EC92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73964"/>
          <a:stretch/>
        </p:blipFill>
        <p:spPr>
          <a:xfrm>
            <a:off x="11527047" y="3144779"/>
            <a:ext cx="661905" cy="2548349"/>
          </a:xfrm>
          <a:prstGeom prst="rect">
            <a:avLst/>
          </a:prstGeom>
        </p:spPr>
      </p:pic>
    </p:spTree>
    <p:extLst>
      <p:ext uri="{BB962C8B-B14F-4D97-AF65-F5344CB8AC3E}">
        <p14:creationId xmlns:p14="http://schemas.microsoft.com/office/powerpoint/2010/main" val="151593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38" name="Picture 37">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40" name="Rectangle 39">
            <a:extLst>
              <a:ext uri="{FF2B5EF4-FFF2-40B4-BE49-F238E27FC236}">
                <a16:creationId xmlns:a16="http://schemas.microsoft.com/office/drawing/2014/main" id="{55D20674-CF0C-4687-81B6-A613F871A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2" name="Rectangle 41">
            <a:extLst>
              <a:ext uri="{FF2B5EF4-FFF2-40B4-BE49-F238E27FC236}">
                <a16:creationId xmlns:a16="http://schemas.microsoft.com/office/drawing/2014/main" id="{033F8A2C-3D6E-460E-BB96-D7F308A35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Picture 4" descr="Wind turbines in field">
            <a:extLst>
              <a:ext uri="{FF2B5EF4-FFF2-40B4-BE49-F238E27FC236}">
                <a16:creationId xmlns:a16="http://schemas.microsoft.com/office/drawing/2014/main" id="{01883A4B-0EEE-E74B-AE2C-97F9B5BD9EB5}"/>
              </a:ext>
            </a:extLst>
          </p:cNvPr>
          <p:cNvPicPr>
            <a:picLocks noChangeAspect="1"/>
          </p:cNvPicPr>
          <p:nvPr/>
        </p:nvPicPr>
        <p:blipFill rotWithShape="1">
          <a:blip r:embed="rId3">
            <a:alphaModFix/>
          </a:blip>
          <a:srcRect t="16353" r="-1" b="-1"/>
          <a:stretch/>
        </p:blipFill>
        <p:spPr>
          <a:xfrm>
            <a:off x="5355" y="1376"/>
            <a:ext cx="12188952" cy="6856624"/>
          </a:xfrm>
          <a:prstGeom prst="rect">
            <a:avLst/>
          </a:prstGeom>
        </p:spPr>
      </p:pic>
      <p:sp>
        <p:nvSpPr>
          <p:cNvPr id="44" name="Rectangle 43">
            <a:extLst>
              <a:ext uri="{FF2B5EF4-FFF2-40B4-BE49-F238E27FC236}">
                <a16:creationId xmlns:a16="http://schemas.microsoft.com/office/drawing/2014/main" id="{8D2A0DB3-EF43-4032-9B27-954E12CCB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3124200"/>
            <a:ext cx="12188952" cy="3732362"/>
          </a:xfrm>
          <a:prstGeom prst="rect">
            <a:avLst/>
          </a:prstGeom>
          <a:gradFill>
            <a:gsLst>
              <a:gs pos="100000">
                <a:schemeClr val="tx1">
                  <a:alpha val="0"/>
                </a:schemeClr>
              </a:gs>
              <a:gs pos="0">
                <a:schemeClr val="tx1"/>
              </a:gs>
              <a:gs pos="0">
                <a:schemeClr val="tx1">
                  <a:alpha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8AC69B-6714-3A63-DF42-6C97303CE68E}"/>
              </a:ext>
            </a:extLst>
          </p:cNvPr>
          <p:cNvSpPr>
            <a:spLocks noGrp="1"/>
          </p:cNvSpPr>
          <p:nvPr>
            <p:ph type="title"/>
          </p:nvPr>
        </p:nvSpPr>
        <p:spPr>
          <a:xfrm>
            <a:off x="3488042" y="-126447"/>
            <a:ext cx="10190071" cy="1299290"/>
          </a:xfrm>
        </p:spPr>
        <p:txBody>
          <a:bodyPr vert="horz" lIns="91440" tIns="45720" rIns="91440" bIns="45720" rtlCol="0" anchor="b">
            <a:normAutofit/>
          </a:bodyPr>
          <a:lstStyle/>
          <a:p>
            <a:pPr algn="ctr"/>
            <a:r>
              <a:rPr lang="en-US" sz="5400" dirty="0">
                <a:solidFill>
                  <a:srgbClr val="FFFFFF"/>
                </a:solidFill>
              </a:rPr>
              <a:t>THANK YOU! </a:t>
            </a:r>
          </a:p>
        </p:txBody>
      </p:sp>
      <p:sp>
        <p:nvSpPr>
          <p:cNvPr id="7" name="TextBox 6">
            <a:extLst>
              <a:ext uri="{FF2B5EF4-FFF2-40B4-BE49-F238E27FC236}">
                <a16:creationId xmlns:a16="http://schemas.microsoft.com/office/drawing/2014/main" id="{39F87C31-F105-1CCB-5E4A-EFF600D694B8}"/>
              </a:ext>
            </a:extLst>
          </p:cNvPr>
          <p:cNvSpPr txBox="1"/>
          <p:nvPr/>
        </p:nvSpPr>
        <p:spPr>
          <a:xfrm>
            <a:off x="98832" y="2341201"/>
            <a:ext cx="11986674" cy="4348050"/>
          </a:xfrm>
          <a:prstGeom prst="rect">
            <a:avLst/>
          </a:prstGeom>
          <a:noFill/>
        </p:spPr>
        <p:txBody>
          <a:bodyPr wrap="square">
            <a:spAutoFit/>
          </a:bodyPr>
          <a:lstStyle/>
          <a:p>
            <a:pPr algn="just">
              <a:lnSpc>
                <a:spcPct val="115000"/>
              </a:lnSpc>
            </a:pPr>
            <a:r>
              <a:rPr lang="en-GB" sz="900" b="1" dirty="0">
                <a:solidFill>
                  <a:schemeClr val="bg1"/>
                </a:solidFill>
                <a:effectLst/>
                <a:latin typeface="Calibri" panose="020F0502020204030204" pitchFamily="34" charset="0"/>
                <a:ea typeface="Times New Roman" panose="02020603050405020304" pitchFamily="18" charset="0"/>
              </a:rPr>
              <a:t>References: </a:t>
            </a:r>
            <a:endParaRPr lang="en-TR" sz="900" dirty="0">
              <a:solidFill>
                <a:schemeClr val="bg1"/>
              </a:solidFill>
              <a:effectLst/>
              <a:latin typeface="Times New Roman" panose="02020603050405020304" pitchFamily="18" charset="0"/>
              <a:ea typeface="Times New Roman" panose="02020603050405020304" pitchFamily="18" charset="0"/>
            </a:endParaRPr>
          </a:p>
          <a:p>
            <a:pPr algn="just"/>
            <a:r>
              <a:rPr lang="en-GB" sz="9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Ben J. M. Terra, Peter J. </a:t>
            </a:r>
            <a:r>
              <a:rPr lang="en-GB" sz="9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Wattel</a:t>
            </a:r>
            <a:r>
              <a:rPr lang="en-GB" sz="9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European Tax Law (Fifth </a:t>
            </a:r>
            <a:r>
              <a:rPr lang="en-GB" sz="9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Edition,Kluwer</a:t>
            </a:r>
            <a:r>
              <a:rPr lang="en-GB" sz="9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Law International, 2008)</a:t>
            </a:r>
            <a:endParaRPr lang="en-TR"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Kelyn</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Bacon, European Community  Law of State Aid ( 2009, Oxford University Press Inc, New York) </a:t>
            </a:r>
            <a:endParaRPr lang="en-TR"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Leigh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Hancher</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Tom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Ottervanger</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Pıet</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Jan Slot, EU Stade Aids (Sweet &amp; Maxwell-Thomson Reuters,4</a:t>
            </a:r>
            <a:r>
              <a:rPr lang="en-GB" sz="900" kern="100" baseline="30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th</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edn</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2012)</a:t>
            </a:r>
            <a:endParaRPr lang="en-TR"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900" dirty="0">
                <a:solidFill>
                  <a:schemeClr val="bg1"/>
                </a:solidFill>
                <a:effectLst/>
                <a:latin typeface="Calibri" panose="020F0502020204030204" pitchFamily="34" charset="0"/>
                <a:ea typeface="Times New Roman" panose="02020603050405020304" pitchFamily="18" charset="0"/>
              </a:rPr>
              <a:t>M. Villar </a:t>
            </a:r>
            <a:r>
              <a:rPr lang="en-GB" sz="900" dirty="0" err="1">
                <a:solidFill>
                  <a:schemeClr val="bg1"/>
                </a:solidFill>
                <a:effectLst/>
                <a:latin typeface="Calibri" panose="020F0502020204030204" pitchFamily="34" charset="0"/>
                <a:ea typeface="Times New Roman" panose="02020603050405020304" pitchFamily="18" charset="0"/>
              </a:rPr>
              <a:t>Ezcurra</a:t>
            </a:r>
            <a:r>
              <a:rPr lang="en-GB" sz="900" dirty="0">
                <a:solidFill>
                  <a:schemeClr val="bg1"/>
                </a:solidFill>
                <a:effectLst/>
                <a:latin typeface="Calibri" panose="020F0502020204030204" pitchFamily="34" charset="0"/>
                <a:ea typeface="Times New Roman" panose="02020603050405020304" pitchFamily="18" charset="0"/>
              </a:rPr>
              <a:t>: State Aid Law and Business Taxation (Springer, Vol:6, Berlin Heidelberg 2016) </a:t>
            </a:r>
            <a:endParaRPr lang="en-TR" sz="900" dirty="0">
              <a:solidFill>
                <a:schemeClr val="bg1"/>
              </a:solidFill>
              <a:effectLst/>
              <a:latin typeface="Times New Roman" panose="02020603050405020304" pitchFamily="18" charset="0"/>
              <a:ea typeface="Times New Roman" panose="02020603050405020304" pitchFamily="18" charset="0"/>
            </a:endParaRPr>
          </a:p>
          <a:p>
            <a:pPr algn="just"/>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Rene Barents, Directory of EC Case Law on State Aids ( Kluwer International,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Aalpen</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aan</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den Rijn, 2008)</a:t>
            </a:r>
            <a:endParaRPr lang="en-TR"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R.S.R.F.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Mathijsen</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and P.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Dyrberg</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Mathijsen’s</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Guide to European Union Law ( Sweet&amp; Maxwell, Thomson Reuters,11th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edn</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2013) </a:t>
            </a:r>
            <a:endParaRPr lang="en-TR"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Isabelle Richelle, Wolfgang Schon,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Edoardo</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Traversa</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‘State Aid Law and Business Taxation’ (Springer, Berlin&amp; Heidelberg, 2016)</a:t>
            </a:r>
            <a:endParaRPr lang="en-TR"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Nicola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Saccardo</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Tsax</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Implications of Brexit,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Bloomsburry</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Professional, 1st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edn</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2021) </a:t>
            </a:r>
            <a:endParaRPr lang="en-TR"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900" u="none" strike="noStrike" dirty="0">
                <a:solidFill>
                  <a:srgbClr val="339A97"/>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David </a:t>
            </a:r>
            <a:r>
              <a:rPr lang="en-GB" sz="900" u="none" strike="noStrike" dirty="0">
                <a:solidFill>
                  <a:schemeClr val="bg1"/>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M. Newbery</a:t>
            </a:r>
            <a:r>
              <a:rPr lang="en-GB" sz="900" dirty="0">
                <a:solidFill>
                  <a:schemeClr val="bg1"/>
                </a:solidFill>
                <a:effectLst/>
                <a:latin typeface="Calibri" panose="020F0502020204030204" pitchFamily="34" charset="0"/>
                <a:ea typeface="Times New Roman" panose="02020603050405020304" pitchFamily="18" charset="0"/>
              </a:rPr>
              <a:t>, ‘</a:t>
            </a:r>
            <a:r>
              <a:rPr lang="en-GB" sz="900" kern="1800" dirty="0">
                <a:solidFill>
                  <a:schemeClr val="bg1"/>
                </a:solidFill>
                <a:effectLst/>
                <a:latin typeface="Calibri" panose="020F0502020204030204" pitchFamily="34" charset="0"/>
                <a:ea typeface="Times New Roman" panose="02020603050405020304" pitchFamily="18" charset="0"/>
              </a:rPr>
              <a:t>Towards a green energy economy? The EU Energy Union’s transition to a low-carbon zero subsidy electricity system – Lessons from the UK’s Electricity Market Reform’ Applied </a:t>
            </a:r>
            <a:r>
              <a:rPr lang="en-GB" sz="900" kern="1800" dirty="0" err="1">
                <a:solidFill>
                  <a:schemeClr val="bg1"/>
                </a:solidFill>
                <a:effectLst/>
                <a:latin typeface="Calibri" panose="020F0502020204030204" pitchFamily="34" charset="0"/>
                <a:ea typeface="Times New Roman" panose="02020603050405020304" pitchFamily="18" charset="0"/>
              </a:rPr>
              <a:t>Energy</a:t>
            </a:r>
            <a:r>
              <a:rPr lang="en-GB" sz="900" dirty="0" err="1">
                <a:solidFill>
                  <a:schemeClr val="bg1"/>
                </a:solidFill>
                <a:effectLst/>
                <a:latin typeface="Calibri" panose="020F0502020204030204" pitchFamily="34" charset="0"/>
                <a:ea typeface="Times New Roman" panose="02020603050405020304" pitchFamily="18" charset="0"/>
              </a:rPr>
              <a:t>Energy</a:t>
            </a:r>
            <a:r>
              <a:rPr lang="en-GB" sz="900" dirty="0">
                <a:solidFill>
                  <a:schemeClr val="bg1"/>
                </a:solidFill>
                <a:effectLst/>
                <a:latin typeface="Calibri" panose="020F0502020204030204" pitchFamily="34" charset="0"/>
                <a:ea typeface="Times New Roman" panose="02020603050405020304" pitchFamily="18" charset="0"/>
              </a:rPr>
              <a:t> Policy Research Group (EPRG), University of Cambridge, Sidgwick Ave., Cambridge CB3 9DE, UK.</a:t>
            </a:r>
            <a:endParaRPr lang="en-TR" sz="9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en-GB" sz="900" spc="-25" dirty="0">
                <a:solidFill>
                  <a:schemeClr val="bg1"/>
                </a:solidFill>
                <a:effectLst/>
                <a:latin typeface="Calibri" panose="020F0502020204030204" pitchFamily="34" charset="0"/>
                <a:ea typeface="Times New Roman" panose="02020603050405020304" pitchFamily="18" charset="0"/>
              </a:rPr>
              <a:t>Green, Richard and Adonis </a:t>
            </a:r>
            <a:r>
              <a:rPr lang="en-GB" sz="900" spc="-25" dirty="0" err="1">
                <a:solidFill>
                  <a:schemeClr val="bg1"/>
                </a:solidFill>
                <a:effectLst/>
                <a:latin typeface="Calibri" panose="020F0502020204030204" pitchFamily="34" charset="0"/>
                <a:ea typeface="Times New Roman" panose="02020603050405020304" pitchFamily="18" charset="0"/>
              </a:rPr>
              <a:t>Yatchew</a:t>
            </a:r>
            <a:r>
              <a:rPr lang="en-GB" sz="900" spc="-25" dirty="0">
                <a:solidFill>
                  <a:schemeClr val="bg1"/>
                </a:solidFill>
                <a:effectLst/>
                <a:latin typeface="Calibri" panose="020F0502020204030204" pitchFamily="34" charset="0"/>
                <a:ea typeface="Times New Roman" panose="02020603050405020304" pitchFamily="18" charset="0"/>
              </a:rPr>
              <a:t>, ‘Support Schemes For Renewable Energy: An Economic Analysis’ </a:t>
            </a:r>
            <a:r>
              <a:rPr lang="en-GB" sz="900" i="1" spc="-25" dirty="0">
                <a:solidFill>
                  <a:schemeClr val="bg1"/>
                </a:solidFill>
                <a:effectLst/>
                <a:latin typeface="Calibri" panose="020F0502020204030204" pitchFamily="34" charset="0"/>
                <a:ea typeface="Times New Roman" panose="02020603050405020304" pitchFamily="18" charset="0"/>
              </a:rPr>
              <a:t>Economics Of Energy &amp; Environmental Policy</a:t>
            </a:r>
            <a:r>
              <a:rPr lang="en-GB" sz="900" spc="-25" dirty="0">
                <a:solidFill>
                  <a:schemeClr val="bg1"/>
                </a:solidFill>
                <a:effectLst/>
                <a:latin typeface="Calibri" panose="020F0502020204030204" pitchFamily="34" charset="0"/>
                <a:ea typeface="Times New Roman" panose="02020603050405020304" pitchFamily="18" charset="0"/>
              </a:rPr>
              <a:t>, Vol. 1, No. 2, 2012</a:t>
            </a:r>
            <a:endParaRPr lang="en-TR"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Juan Jorge </a:t>
            </a:r>
            <a:r>
              <a:rPr lang="en-GB" sz="900" kern="100"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Piernas</a:t>
            </a:r>
            <a:r>
              <a:rPr lang="en-GB"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López, ‘The Evolving Nature of the Notion of Aid under EU Law’ European State Aid Law Quarterly , Vol. 15, No. 3 (2016), 400.</a:t>
            </a:r>
            <a:endParaRPr lang="en-TR"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Josep</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Lloret</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Paul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Wawrzynkowski</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Carlos Dominguez-</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Carrió</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Rafael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Sardá</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Climent</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Molins,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Josep</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Maria Gili, Ana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Sabatés</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Josep</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Vila-</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Subirós</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Laura Garcia, Jordi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Solé</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Elisa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Berdalet</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Antonio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Turiel</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Alberto Olivares, Floating offshore wind farms in Mediterranean marine protected areas: a cautionary tale, </a:t>
            </a:r>
            <a:r>
              <a:rPr lang="en-GB" sz="900" i="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ICES Journal of Marine Science</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2023;, fsad131, </a:t>
            </a:r>
            <a:r>
              <a:rPr lang="en-GB" sz="900" u="sng"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https://doi.org/10.1093/icesjms/fsad131</a:t>
            </a:r>
            <a:endParaRPr lang="en-TR"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900" dirty="0" err="1">
                <a:solidFill>
                  <a:schemeClr val="bg1"/>
                </a:solidFill>
                <a:effectLst/>
                <a:latin typeface="Calibri" panose="020F0502020204030204" pitchFamily="34" charset="0"/>
                <a:ea typeface="Times New Roman" panose="02020603050405020304" pitchFamily="18" charset="0"/>
              </a:rPr>
              <a:t>Zubeyde</a:t>
            </a:r>
            <a:r>
              <a:rPr lang="en-GB" sz="900" dirty="0">
                <a:solidFill>
                  <a:schemeClr val="bg1"/>
                </a:solidFill>
                <a:effectLst/>
                <a:latin typeface="Calibri" panose="020F0502020204030204" pitchFamily="34" charset="0"/>
                <a:ea typeface="Times New Roman" panose="02020603050405020304" pitchFamily="18" charset="0"/>
              </a:rPr>
              <a:t> </a:t>
            </a:r>
            <a:r>
              <a:rPr lang="en-GB" sz="900" dirty="0" err="1">
                <a:solidFill>
                  <a:schemeClr val="bg1"/>
                </a:solidFill>
                <a:effectLst/>
                <a:latin typeface="Calibri" panose="020F0502020204030204" pitchFamily="34" charset="0"/>
                <a:ea typeface="Times New Roman" panose="02020603050405020304" pitchFamily="18" charset="0"/>
              </a:rPr>
              <a:t>Senturk</a:t>
            </a:r>
            <a:r>
              <a:rPr lang="en-GB" sz="900" dirty="0">
                <a:solidFill>
                  <a:schemeClr val="bg1"/>
                </a:solidFill>
                <a:effectLst/>
                <a:latin typeface="Calibri" panose="020F0502020204030204" pitchFamily="34" charset="0"/>
                <a:ea typeface="Times New Roman" panose="02020603050405020304" pitchFamily="18" charset="0"/>
              </a:rPr>
              <a:t> </a:t>
            </a:r>
            <a:r>
              <a:rPr lang="en-GB" sz="900" dirty="0" err="1">
                <a:solidFill>
                  <a:schemeClr val="bg1"/>
                </a:solidFill>
                <a:effectLst/>
                <a:latin typeface="Calibri" panose="020F0502020204030204" pitchFamily="34" charset="0"/>
                <a:ea typeface="Times New Roman" panose="02020603050405020304" pitchFamily="18" charset="0"/>
              </a:rPr>
              <a:t>Ulucak</a:t>
            </a:r>
            <a:r>
              <a:rPr lang="en-GB" sz="900" dirty="0">
                <a:solidFill>
                  <a:schemeClr val="bg1"/>
                </a:solidFill>
                <a:effectLst/>
                <a:latin typeface="Calibri" panose="020F0502020204030204" pitchFamily="34" charset="0"/>
                <a:ea typeface="Times New Roman" panose="02020603050405020304" pitchFamily="18" charset="0"/>
              </a:rPr>
              <a:t> and Ali </a:t>
            </a:r>
            <a:r>
              <a:rPr lang="en-GB" sz="900" dirty="0" err="1">
                <a:solidFill>
                  <a:schemeClr val="bg1"/>
                </a:solidFill>
                <a:effectLst/>
                <a:latin typeface="Calibri" panose="020F0502020204030204" pitchFamily="34" charset="0"/>
                <a:ea typeface="Times New Roman" panose="02020603050405020304" pitchFamily="18" charset="0"/>
              </a:rPr>
              <a:t>Gokhan</a:t>
            </a:r>
            <a:r>
              <a:rPr lang="en-GB" sz="900" dirty="0">
                <a:solidFill>
                  <a:schemeClr val="bg1"/>
                </a:solidFill>
                <a:effectLst/>
                <a:latin typeface="Calibri" panose="020F0502020204030204" pitchFamily="34" charset="0"/>
                <a:ea typeface="Times New Roman" panose="02020603050405020304" pitchFamily="18" charset="0"/>
              </a:rPr>
              <a:t> </a:t>
            </a:r>
            <a:r>
              <a:rPr lang="en-GB" sz="900" dirty="0" err="1">
                <a:solidFill>
                  <a:schemeClr val="bg1"/>
                </a:solidFill>
                <a:effectLst/>
                <a:latin typeface="Calibri" panose="020F0502020204030204" pitchFamily="34" charset="0"/>
                <a:ea typeface="Times New Roman" panose="02020603050405020304" pitchFamily="18" charset="0"/>
              </a:rPr>
              <a:t>Yucel</a:t>
            </a:r>
            <a:r>
              <a:rPr lang="en-GB" sz="900" dirty="0">
                <a:solidFill>
                  <a:schemeClr val="bg1"/>
                </a:solidFill>
                <a:effectLst/>
                <a:latin typeface="Calibri" panose="020F0502020204030204" pitchFamily="34" charset="0"/>
                <a:ea typeface="Times New Roman" panose="02020603050405020304" pitchFamily="18" charset="0"/>
              </a:rPr>
              <a:t>, ‘Can renewable energy be used as an effective tool in the decarbonization of the Mediterranean region: fresh evidence under cross-sectional dependence’ Environmental Science and Pollution Research (2021) 28:52082–52092  https://</a:t>
            </a:r>
            <a:r>
              <a:rPr lang="en-GB" sz="900" dirty="0" err="1">
                <a:solidFill>
                  <a:schemeClr val="bg1"/>
                </a:solidFill>
                <a:effectLst/>
                <a:latin typeface="Calibri" panose="020F0502020204030204" pitchFamily="34" charset="0"/>
                <a:ea typeface="Times New Roman" panose="02020603050405020304" pitchFamily="18" charset="0"/>
              </a:rPr>
              <a:t>doi.org</a:t>
            </a:r>
            <a:r>
              <a:rPr lang="en-GB" sz="900" dirty="0">
                <a:solidFill>
                  <a:schemeClr val="bg1"/>
                </a:solidFill>
                <a:effectLst/>
                <a:latin typeface="Calibri" panose="020F0502020204030204" pitchFamily="34" charset="0"/>
                <a:ea typeface="Times New Roman" panose="02020603050405020304" pitchFamily="18" charset="0"/>
              </a:rPr>
              <a:t>/10.1007/s11356-021-14350-2 </a:t>
            </a:r>
            <a:endParaRPr lang="en-TR" sz="900" dirty="0">
              <a:solidFill>
                <a:schemeClr val="bg1"/>
              </a:solidFill>
              <a:effectLst/>
              <a:latin typeface="Times New Roman" panose="02020603050405020304" pitchFamily="18" charset="0"/>
              <a:ea typeface="Times New Roman" panose="02020603050405020304" pitchFamily="18" charset="0"/>
            </a:endParaRPr>
          </a:p>
          <a:p>
            <a:pPr algn="just"/>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Michael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Blauberger</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‘From Negative to Positive Integration. European State Aid Control through Soft and Hard </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Law’EUSA</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Eleventh Biennial International Conference, 23-25 April 2009</a:t>
            </a:r>
            <a:endParaRPr lang="en-TR" sz="9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en-GB" sz="900" b="1" dirty="0">
                <a:solidFill>
                  <a:schemeClr val="bg1"/>
                </a:solidFill>
                <a:effectLst/>
                <a:latin typeface="Calibri" panose="020F0502020204030204" pitchFamily="34" charset="0"/>
                <a:ea typeface="Times New Roman" panose="02020603050405020304" pitchFamily="18" charset="0"/>
              </a:rPr>
              <a:t> </a:t>
            </a:r>
            <a:r>
              <a:rPr lang="en-GB" sz="900" dirty="0">
                <a:solidFill>
                  <a:schemeClr val="bg1"/>
                </a:solidFill>
                <a:effectLst/>
                <a:latin typeface="Calibri" panose="020F0502020204030204" pitchFamily="34" charset="0"/>
                <a:ea typeface="Times New Roman" panose="02020603050405020304" pitchFamily="18" charset="0"/>
              </a:rPr>
              <a:t>IIDS: SDG Knowledge Hub &lt; https://</a:t>
            </a:r>
            <a:r>
              <a:rPr lang="en-GB" sz="900" dirty="0" err="1">
                <a:solidFill>
                  <a:schemeClr val="bg1"/>
                </a:solidFill>
                <a:effectLst/>
                <a:latin typeface="Calibri" panose="020F0502020204030204" pitchFamily="34" charset="0"/>
                <a:ea typeface="Times New Roman" panose="02020603050405020304" pitchFamily="18" charset="0"/>
              </a:rPr>
              <a:t>sdg.iisd.org</a:t>
            </a:r>
            <a:r>
              <a:rPr lang="en-GB" sz="900" dirty="0">
                <a:solidFill>
                  <a:schemeClr val="bg1"/>
                </a:solidFill>
                <a:effectLst/>
                <a:latin typeface="Calibri" panose="020F0502020204030204" pitchFamily="34" charset="0"/>
                <a:ea typeface="Times New Roman" panose="02020603050405020304" pitchFamily="18" charset="0"/>
              </a:rPr>
              <a:t>/commentary/guest-articles/spring-boarding-from-ocean-conservation-to-sustainable-development-the-barcelona-convention/&gt; accessed 6 October 2023.</a:t>
            </a:r>
            <a:endParaRPr lang="en-TR" sz="900" dirty="0">
              <a:solidFill>
                <a:schemeClr val="bg1"/>
              </a:solidFill>
              <a:effectLst/>
              <a:latin typeface="Times New Roman" panose="02020603050405020304" pitchFamily="18" charset="0"/>
              <a:ea typeface="Times New Roman" panose="02020603050405020304" pitchFamily="18" charset="0"/>
            </a:endParaRPr>
          </a:p>
          <a:p>
            <a:pPr algn="just"/>
            <a:r>
              <a:rPr lang="en-GB" sz="900" u="sng"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Communication</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from the Commission – Guidelines on State aid for climate, environmental protection and energy 2022 (OJ C 80, 18.2.2022, pp. 1–89)</a:t>
            </a:r>
            <a:endParaRPr lang="en-TR"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EUR Lex: Summaries of EU Legislation &lt; https://</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eur-lex.europa.eu</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/EN/legal-content/summary/2022-guidelines-on-state-aid-for-climate-environmental-protection-and-energy.html&gt; accessed 4 October 2023. </a:t>
            </a:r>
            <a:endParaRPr lang="en-TR"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European Commission: Energy Taxation &lt; https://</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energy.ec.europa.eu</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/topics/markets-and-consumers/energy-</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taxation_en</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&gt; accessed 7 January2024. </a:t>
            </a:r>
            <a:endParaRPr lang="en-TR"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EIA: Nuclear explained &lt; https://</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www.eia.gov</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energyexplained</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/nuclear/nuclear-power-and-the-</a:t>
            </a:r>
            <a:r>
              <a:rPr lang="en-GB" sz="900" kern="10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environment.php</a:t>
            </a:r>
            <a:r>
              <a:rPr lang="en-GB" sz="900" kern="1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&gt; accessed 9 January 2024. </a:t>
            </a:r>
            <a:endParaRPr lang="en-TR" sz="9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GB" sz="900" dirty="0">
                <a:solidFill>
                  <a:schemeClr val="bg1"/>
                </a:solidFill>
                <a:effectLst/>
                <a:latin typeface="Calibri" panose="020F0502020204030204" pitchFamily="34" charset="0"/>
                <a:ea typeface="Times New Roman" panose="02020603050405020304" pitchFamily="18" charset="0"/>
              </a:rPr>
              <a:t>IIDS: SDG Knowledge Hub &lt; https://</a:t>
            </a:r>
            <a:r>
              <a:rPr lang="en-GB" sz="900" dirty="0" err="1">
                <a:solidFill>
                  <a:schemeClr val="bg1"/>
                </a:solidFill>
                <a:effectLst/>
                <a:latin typeface="Calibri" panose="020F0502020204030204" pitchFamily="34" charset="0"/>
                <a:ea typeface="Times New Roman" panose="02020603050405020304" pitchFamily="18" charset="0"/>
              </a:rPr>
              <a:t>sdg.iisd.org</a:t>
            </a:r>
            <a:r>
              <a:rPr lang="en-GB" sz="900" dirty="0">
                <a:solidFill>
                  <a:schemeClr val="bg1"/>
                </a:solidFill>
                <a:effectLst/>
                <a:latin typeface="Calibri" panose="020F0502020204030204" pitchFamily="34" charset="0"/>
                <a:ea typeface="Times New Roman" panose="02020603050405020304" pitchFamily="18" charset="0"/>
              </a:rPr>
              <a:t>/commentary/guest-articles/spring-boarding-from-ocean-conservation-to-sustainable-development-the-barcelona-convention/&gt; accessed 6 October 2023.</a:t>
            </a:r>
            <a:endParaRPr lang="en-TR" sz="9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en-GB" sz="900" dirty="0">
                <a:solidFill>
                  <a:schemeClr val="bg1"/>
                </a:solidFill>
                <a:effectLst/>
                <a:latin typeface="Calibri" panose="020F0502020204030204" pitchFamily="34" charset="0"/>
                <a:ea typeface="Times New Roman" panose="02020603050405020304" pitchFamily="18" charset="0"/>
              </a:rPr>
              <a:t>European Commission: What is the EU ETS &lt; https://</a:t>
            </a:r>
            <a:r>
              <a:rPr lang="en-GB" sz="900" dirty="0" err="1">
                <a:solidFill>
                  <a:schemeClr val="bg1"/>
                </a:solidFill>
                <a:effectLst/>
                <a:latin typeface="Calibri" panose="020F0502020204030204" pitchFamily="34" charset="0"/>
                <a:ea typeface="Times New Roman" panose="02020603050405020304" pitchFamily="18" charset="0"/>
              </a:rPr>
              <a:t>climate.ec.europa.eu</a:t>
            </a:r>
            <a:r>
              <a:rPr lang="en-GB" sz="900" dirty="0">
                <a:solidFill>
                  <a:schemeClr val="bg1"/>
                </a:solidFill>
                <a:effectLst/>
                <a:latin typeface="Calibri" panose="020F0502020204030204" pitchFamily="34" charset="0"/>
                <a:ea typeface="Times New Roman" panose="02020603050405020304" pitchFamily="18" charset="0"/>
              </a:rPr>
              <a:t>/</a:t>
            </a:r>
            <a:r>
              <a:rPr lang="en-GB" sz="900" dirty="0" err="1">
                <a:solidFill>
                  <a:schemeClr val="bg1"/>
                </a:solidFill>
                <a:effectLst/>
                <a:latin typeface="Calibri" panose="020F0502020204030204" pitchFamily="34" charset="0"/>
                <a:ea typeface="Times New Roman" panose="02020603050405020304" pitchFamily="18" charset="0"/>
              </a:rPr>
              <a:t>eu</a:t>
            </a:r>
            <a:r>
              <a:rPr lang="en-GB" sz="900" dirty="0">
                <a:solidFill>
                  <a:schemeClr val="bg1"/>
                </a:solidFill>
                <a:effectLst/>
                <a:latin typeface="Calibri" panose="020F0502020204030204" pitchFamily="34" charset="0"/>
                <a:ea typeface="Times New Roman" panose="02020603050405020304" pitchFamily="18" charset="0"/>
              </a:rPr>
              <a:t>-action/</a:t>
            </a:r>
            <a:r>
              <a:rPr lang="en-GB" sz="900" dirty="0" err="1">
                <a:solidFill>
                  <a:schemeClr val="bg1"/>
                </a:solidFill>
                <a:effectLst/>
                <a:latin typeface="Calibri" panose="020F0502020204030204" pitchFamily="34" charset="0"/>
                <a:ea typeface="Times New Roman" panose="02020603050405020304" pitchFamily="18" charset="0"/>
              </a:rPr>
              <a:t>eu</a:t>
            </a:r>
            <a:r>
              <a:rPr lang="en-GB" sz="900" dirty="0">
                <a:solidFill>
                  <a:schemeClr val="bg1"/>
                </a:solidFill>
                <a:effectLst/>
                <a:latin typeface="Calibri" panose="020F0502020204030204" pitchFamily="34" charset="0"/>
                <a:ea typeface="Times New Roman" panose="02020603050405020304" pitchFamily="18" charset="0"/>
              </a:rPr>
              <a:t>-emissions-trading-system-</a:t>
            </a:r>
            <a:r>
              <a:rPr lang="en-GB" sz="900" dirty="0" err="1">
                <a:solidFill>
                  <a:schemeClr val="bg1"/>
                </a:solidFill>
                <a:effectLst/>
                <a:latin typeface="Calibri" panose="020F0502020204030204" pitchFamily="34" charset="0"/>
                <a:ea typeface="Times New Roman" panose="02020603050405020304" pitchFamily="18" charset="0"/>
              </a:rPr>
              <a:t>eu</a:t>
            </a:r>
            <a:r>
              <a:rPr lang="en-GB" sz="900" dirty="0">
                <a:solidFill>
                  <a:schemeClr val="bg1"/>
                </a:solidFill>
                <a:effectLst/>
                <a:latin typeface="Calibri" panose="020F0502020204030204" pitchFamily="34" charset="0"/>
                <a:ea typeface="Times New Roman" panose="02020603050405020304" pitchFamily="18" charset="0"/>
              </a:rPr>
              <a:t>-</a:t>
            </a:r>
            <a:r>
              <a:rPr lang="en-GB" sz="900" dirty="0" err="1">
                <a:solidFill>
                  <a:schemeClr val="bg1"/>
                </a:solidFill>
                <a:effectLst/>
                <a:latin typeface="Calibri" panose="020F0502020204030204" pitchFamily="34" charset="0"/>
                <a:ea typeface="Times New Roman" panose="02020603050405020304" pitchFamily="18" charset="0"/>
              </a:rPr>
              <a:t>ets</a:t>
            </a:r>
            <a:r>
              <a:rPr lang="en-GB" sz="900" dirty="0">
                <a:solidFill>
                  <a:schemeClr val="bg1"/>
                </a:solidFill>
                <a:effectLst/>
                <a:latin typeface="Calibri" panose="020F0502020204030204" pitchFamily="34" charset="0"/>
                <a:ea typeface="Times New Roman" panose="02020603050405020304" pitchFamily="18" charset="0"/>
              </a:rPr>
              <a:t>/what-</a:t>
            </a:r>
            <a:r>
              <a:rPr lang="en-GB" sz="900" dirty="0" err="1">
                <a:solidFill>
                  <a:schemeClr val="bg1"/>
                </a:solidFill>
                <a:effectLst/>
                <a:latin typeface="Calibri" panose="020F0502020204030204" pitchFamily="34" charset="0"/>
                <a:ea typeface="Times New Roman" panose="02020603050405020304" pitchFamily="18" charset="0"/>
              </a:rPr>
              <a:t>eu</a:t>
            </a:r>
            <a:r>
              <a:rPr lang="en-GB" sz="900" dirty="0">
                <a:solidFill>
                  <a:schemeClr val="bg1"/>
                </a:solidFill>
                <a:effectLst/>
                <a:latin typeface="Calibri" panose="020F0502020204030204" pitchFamily="34" charset="0"/>
                <a:ea typeface="Times New Roman" panose="02020603050405020304" pitchFamily="18" charset="0"/>
              </a:rPr>
              <a:t>-</a:t>
            </a:r>
            <a:r>
              <a:rPr lang="en-GB" sz="900" dirty="0" err="1">
                <a:solidFill>
                  <a:schemeClr val="bg1"/>
                </a:solidFill>
                <a:effectLst/>
                <a:latin typeface="Calibri" panose="020F0502020204030204" pitchFamily="34" charset="0"/>
                <a:ea typeface="Times New Roman" panose="02020603050405020304" pitchFamily="18" charset="0"/>
              </a:rPr>
              <a:t>ets_en</a:t>
            </a:r>
            <a:r>
              <a:rPr lang="en-GB" sz="900" dirty="0">
                <a:solidFill>
                  <a:schemeClr val="bg1"/>
                </a:solidFill>
                <a:effectLst/>
                <a:latin typeface="Calibri" panose="020F0502020204030204" pitchFamily="34" charset="0"/>
                <a:ea typeface="Times New Roman" panose="02020603050405020304" pitchFamily="18" charset="0"/>
              </a:rPr>
              <a:t>&gt; accessed 30 December 2023.</a:t>
            </a:r>
            <a:endParaRPr lang="en-TR" sz="9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en-GB" sz="900" dirty="0">
                <a:solidFill>
                  <a:schemeClr val="bg1"/>
                </a:solidFill>
                <a:effectLst/>
                <a:latin typeface="Calibri" panose="020F0502020204030204" pitchFamily="34" charset="0"/>
                <a:ea typeface="Times New Roman" panose="02020603050405020304" pitchFamily="18" charset="0"/>
              </a:rPr>
              <a:t>European Commission: A Clean Energy Transition &lt; https://</a:t>
            </a:r>
            <a:r>
              <a:rPr lang="en-GB" sz="900" dirty="0" err="1">
                <a:solidFill>
                  <a:schemeClr val="bg1"/>
                </a:solidFill>
                <a:effectLst/>
                <a:latin typeface="Calibri" panose="020F0502020204030204" pitchFamily="34" charset="0"/>
                <a:ea typeface="Times New Roman" panose="02020603050405020304" pitchFamily="18" charset="0"/>
              </a:rPr>
              <a:t>commission.europa.eu</a:t>
            </a:r>
            <a:r>
              <a:rPr lang="en-GB" sz="900" dirty="0">
                <a:solidFill>
                  <a:schemeClr val="bg1"/>
                </a:solidFill>
                <a:effectLst/>
                <a:latin typeface="Calibri" panose="020F0502020204030204" pitchFamily="34" charset="0"/>
                <a:ea typeface="Times New Roman" panose="02020603050405020304" pitchFamily="18" charset="0"/>
              </a:rPr>
              <a:t>/strategy-and-policy/priorities-2019-2024/</a:t>
            </a:r>
            <a:r>
              <a:rPr lang="en-GB" sz="900" dirty="0" err="1">
                <a:solidFill>
                  <a:schemeClr val="bg1"/>
                </a:solidFill>
                <a:effectLst/>
                <a:latin typeface="Calibri" panose="020F0502020204030204" pitchFamily="34" charset="0"/>
                <a:ea typeface="Times New Roman" panose="02020603050405020304" pitchFamily="18" charset="0"/>
              </a:rPr>
              <a:t>european</a:t>
            </a:r>
            <a:r>
              <a:rPr lang="en-GB" sz="900" dirty="0">
                <a:solidFill>
                  <a:schemeClr val="bg1"/>
                </a:solidFill>
                <a:effectLst/>
                <a:latin typeface="Calibri" panose="020F0502020204030204" pitchFamily="34" charset="0"/>
                <a:ea typeface="Times New Roman" panose="02020603050405020304" pitchFamily="18" charset="0"/>
              </a:rPr>
              <a:t>-green-deal/energy-and-green-</a:t>
            </a:r>
            <a:r>
              <a:rPr lang="en-GB" sz="900" dirty="0" err="1">
                <a:solidFill>
                  <a:schemeClr val="bg1"/>
                </a:solidFill>
                <a:effectLst/>
                <a:latin typeface="Calibri" panose="020F0502020204030204" pitchFamily="34" charset="0"/>
                <a:ea typeface="Times New Roman" panose="02020603050405020304" pitchFamily="18" charset="0"/>
              </a:rPr>
              <a:t>deal_en</a:t>
            </a:r>
            <a:r>
              <a:rPr lang="en-GB" sz="900" dirty="0">
                <a:solidFill>
                  <a:schemeClr val="bg1"/>
                </a:solidFill>
                <a:effectLst/>
                <a:latin typeface="Calibri" panose="020F0502020204030204" pitchFamily="34" charset="0"/>
                <a:ea typeface="Times New Roman" panose="02020603050405020304" pitchFamily="18" charset="0"/>
              </a:rPr>
              <a:t>#:~:text=The%20European%20Green%20Deal%20focuses,and%20digitalised%20EU%20energy%20market&gt; accessed 30 December 2023.</a:t>
            </a:r>
            <a:endParaRPr lang="en-TR" sz="9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en-GB" sz="900" dirty="0">
                <a:solidFill>
                  <a:schemeClr val="bg1"/>
                </a:solidFill>
                <a:effectLst/>
                <a:latin typeface="Calibri" panose="020F0502020204030204" pitchFamily="34" charset="0"/>
                <a:ea typeface="Times New Roman" panose="02020603050405020304" pitchFamily="18" charset="0"/>
              </a:rPr>
              <a:t>EUR-Lex: General Block Exemption Regulation &lt; https://</a:t>
            </a:r>
            <a:r>
              <a:rPr lang="en-GB" sz="900" dirty="0" err="1">
                <a:solidFill>
                  <a:schemeClr val="bg1"/>
                </a:solidFill>
                <a:effectLst/>
                <a:latin typeface="Calibri" panose="020F0502020204030204" pitchFamily="34" charset="0"/>
                <a:ea typeface="Times New Roman" panose="02020603050405020304" pitchFamily="18" charset="0"/>
              </a:rPr>
              <a:t>eur-lex.europa.eu</a:t>
            </a:r>
            <a:r>
              <a:rPr lang="en-GB" sz="900" dirty="0">
                <a:solidFill>
                  <a:schemeClr val="bg1"/>
                </a:solidFill>
                <a:effectLst/>
                <a:latin typeface="Calibri" panose="020F0502020204030204" pitchFamily="34" charset="0"/>
                <a:ea typeface="Times New Roman" panose="02020603050405020304" pitchFamily="18" charset="0"/>
              </a:rPr>
              <a:t>/EN/legal-content/summary/general-block-exemption-</a:t>
            </a:r>
            <a:r>
              <a:rPr lang="en-GB" sz="900" dirty="0" err="1">
                <a:solidFill>
                  <a:schemeClr val="bg1"/>
                </a:solidFill>
                <a:effectLst/>
                <a:latin typeface="Calibri" panose="020F0502020204030204" pitchFamily="34" charset="0"/>
                <a:ea typeface="Times New Roman" panose="02020603050405020304" pitchFamily="18" charset="0"/>
              </a:rPr>
              <a:t>regulation.html</a:t>
            </a:r>
            <a:r>
              <a:rPr lang="en-GB" sz="900" dirty="0">
                <a:solidFill>
                  <a:schemeClr val="bg1"/>
                </a:solidFill>
                <a:effectLst/>
                <a:latin typeface="Calibri" panose="020F0502020204030204" pitchFamily="34" charset="0"/>
                <a:ea typeface="Times New Roman" panose="02020603050405020304" pitchFamily="18" charset="0"/>
              </a:rPr>
              <a:t>&gt; accessed 20 September 2023. </a:t>
            </a:r>
            <a:endParaRPr lang="en-TR" sz="900" dirty="0">
              <a:solidFill>
                <a:schemeClr val="bg1"/>
              </a:solidFill>
              <a:effectLst/>
              <a:latin typeface="Times New Roman" panose="02020603050405020304" pitchFamily="18" charset="0"/>
              <a:ea typeface="Times New Roman" panose="02020603050405020304" pitchFamily="18" charset="0"/>
            </a:endParaRPr>
          </a:p>
          <a:p>
            <a:pPr algn="just">
              <a:lnSpc>
                <a:spcPct val="115000"/>
              </a:lnSpc>
            </a:pPr>
            <a:r>
              <a:rPr lang="en-GB" sz="900" dirty="0">
                <a:solidFill>
                  <a:schemeClr val="bg1"/>
                </a:solidFill>
                <a:effectLst/>
                <a:latin typeface="Calibri" panose="020F0502020204030204" pitchFamily="34" charset="0"/>
                <a:ea typeface="Times New Roman" panose="02020603050405020304" pitchFamily="18" charset="0"/>
              </a:rPr>
              <a:t>EC : State aid: Commission amends General Block Exemption rules to further facilitate and speed up green and digital transition &lt; https://</a:t>
            </a:r>
            <a:r>
              <a:rPr lang="en-GB" sz="900" dirty="0" err="1">
                <a:solidFill>
                  <a:schemeClr val="bg1"/>
                </a:solidFill>
                <a:effectLst/>
                <a:latin typeface="Calibri" panose="020F0502020204030204" pitchFamily="34" charset="0"/>
                <a:ea typeface="Times New Roman" panose="02020603050405020304" pitchFamily="18" charset="0"/>
              </a:rPr>
              <a:t>ec.europa.eu</a:t>
            </a:r>
            <a:r>
              <a:rPr lang="en-GB" sz="900" dirty="0">
                <a:solidFill>
                  <a:schemeClr val="bg1"/>
                </a:solidFill>
                <a:effectLst/>
                <a:latin typeface="Calibri" panose="020F0502020204030204" pitchFamily="34" charset="0"/>
                <a:ea typeface="Times New Roman" panose="02020603050405020304" pitchFamily="18" charset="0"/>
              </a:rPr>
              <a:t>/commission/</a:t>
            </a:r>
            <a:r>
              <a:rPr lang="en-GB" sz="900" dirty="0" err="1">
                <a:solidFill>
                  <a:schemeClr val="bg1"/>
                </a:solidFill>
                <a:effectLst/>
                <a:latin typeface="Calibri" panose="020F0502020204030204" pitchFamily="34" charset="0"/>
                <a:ea typeface="Times New Roman" panose="02020603050405020304" pitchFamily="18" charset="0"/>
              </a:rPr>
              <a:t>presscorner</a:t>
            </a:r>
            <a:r>
              <a:rPr lang="en-GB" sz="900" dirty="0">
                <a:solidFill>
                  <a:schemeClr val="bg1"/>
                </a:solidFill>
                <a:effectLst/>
                <a:latin typeface="Calibri" panose="020F0502020204030204" pitchFamily="34" charset="0"/>
                <a:ea typeface="Times New Roman" panose="02020603050405020304" pitchFamily="18" charset="0"/>
              </a:rPr>
              <a:t>/detail/</a:t>
            </a:r>
            <a:r>
              <a:rPr lang="en-GB" sz="900" dirty="0" err="1">
                <a:solidFill>
                  <a:schemeClr val="bg1"/>
                </a:solidFill>
                <a:effectLst/>
                <a:latin typeface="Calibri" panose="020F0502020204030204" pitchFamily="34" charset="0"/>
                <a:ea typeface="Times New Roman" panose="02020603050405020304" pitchFamily="18" charset="0"/>
              </a:rPr>
              <a:t>en</a:t>
            </a:r>
            <a:r>
              <a:rPr lang="en-GB" sz="900" dirty="0">
                <a:solidFill>
                  <a:schemeClr val="bg1"/>
                </a:solidFill>
                <a:effectLst/>
                <a:latin typeface="Calibri" panose="020F0502020204030204" pitchFamily="34" charset="0"/>
                <a:ea typeface="Times New Roman" panose="02020603050405020304" pitchFamily="18" charset="0"/>
              </a:rPr>
              <a:t>/ip_23_1523&gt; accessed 12 January 2024.</a:t>
            </a:r>
            <a:endParaRPr lang="en-TR" sz="9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313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1" name="Picture 10">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3" name="Rectangle 12">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Rectangle 14">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3C8134F5-D8B2-4E75-AB7D-52504044E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10000"/>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Cloudy oil paint art">
            <a:extLst>
              <a:ext uri="{FF2B5EF4-FFF2-40B4-BE49-F238E27FC236}">
                <a16:creationId xmlns:a16="http://schemas.microsoft.com/office/drawing/2014/main" id="{569097D6-19CD-B166-AEB3-BED804AFCB78}"/>
              </a:ext>
            </a:extLst>
          </p:cNvPr>
          <p:cNvPicPr>
            <a:picLocks noChangeAspect="1"/>
          </p:cNvPicPr>
          <p:nvPr/>
        </p:nvPicPr>
        <p:blipFill rotWithShape="1">
          <a:blip r:embed="rId4">
            <a:alphaModFix amt="60000"/>
          </a:blip>
          <a:srcRect t="15255" r="-1" b="470"/>
          <a:stretch/>
        </p:blipFill>
        <p:spPr>
          <a:xfrm>
            <a:off x="1524" y="688"/>
            <a:ext cx="12188952" cy="6856624"/>
          </a:xfrm>
          <a:prstGeom prst="rect">
            <a:avLst/>
          </a:prstGeom>
        </p:spPr>
      </p:pic>
      <p:sp>
        <p:nvSpPr>
          <p:cNvPr id="2" name="Title 1">
            <a:extLst>
              <a:ext uri="{FF2B5EF4-FFF2-40B4-BE49-F238E27FC236}">
                <a16:creationId xmlns:a16="http://schemas.microsoft.com/office/drawing/2014/main" id="{57B317ED-1E76-F415-531D-F4E907831CC3}"/>
              </a:ext>
            </a:extLst>
          </p:cNvPr>
          <p:cNvSpPr>
            <a:spLocks noGrp="1"/>
          </p:cNvSpPr>
          <p:nvPr>
            <p:ph type="ctrTitle"/>
          </p:nvPr>
        </p:nvSpPr>
        <p:spPr>
          <a:xfrm>
            <a:off x="1018724" y="345990"/>
            <a:ext cx="10510130" cy="3082322"/>
          </a:xfrm>
        </p:spPr>
        <p:txBody>
          <a:bodyPr vert="horz" lIns="91440" tIns="45720" rIns="91440" bIns="45720" rtlCol="0" anchor="b">
            <a:noAutofit/>
          </a:bodyPr>
          <a:lstStyle/>
          <a:p>
            <a:pPr>
              <a:lnSpc>
                <a:spcPct val="90000"/>
              </a:lnSpc>
            </a:pPr>
            <a:r>
              <a:rPr lang="en-US" sz="3600" i="0" u="none" strike="noStrike" dirty="0">
                <a:solidFill>
                  <a:srgbClr val="FFFFFF"/>
                </a:solidFill>
                <a:effectLst/>
              </a:rPr>
              <a:t>Tax Incentives and Energy </a:t>
            </a:r>
            <a:r>
              <a:rPr lang="en-US" sz="3600" dirty="0">
                <a:solidFill>
                  <a:srgbClr val="FFFFFF"/>
                </a:solidFill>
              </a:rPr>
              <a:t>T</a:t>
            </a:r>
            <a:r>
              <a:rPr lang="en-US" sz="3600" i="0" u="none" strike="noStrike" dirty="0">
                <a:solidFill>
                  <a:srgbClr val="FFFFFF"/>
                </a:solidFill>
                <a:effectLst/>
              </a:rPr>
              <a:t>ransition from a Legal Point of View: </a:t>
            </a:r>
            <a:br>
              <a:rPr lang="en-US" sz="4000" i="0" u="none" strike="noStrike" dirty="0">
                <a:solidFill>
                  <a:srgbClr val="FFFFFF"/>
                </a:solidFill>
                <a:effectLst/>
              </a:rPr>
            </a:br>
            <a:r>
              <a:rPr lang="en-US" sz="3600" i="0" u="none" strike="noStrike" dirty="0">
                <a:solidFill>
                  <a:srgbClr val="FFFFFF"/>
                </a:solidFill>
                <a:effectLst/>
              </a:rPr>
              <a:t>Analysis of Best Practices </a:t>
            </a:r>
            <a:r>
              <a:rPr lang="en-US" sz="3600" dirty="0">
                <a:solidFill>
                  <a:srgbClr val="FFFFFF"/>
                </a:solidFill>
              </a:rPr>
              <a:t>A</a:t>
            </a:r>
            <a:r>
              <a:rPr lang="en-US" sz="3600" i="0" u="none" strike="noStrike" dirty="0">
                <a:solidFill>
                  <a:srgbClr val="FFFFFF"/>
                </a:solidFill>
                <a:effectLst/>
              </a:rPr>
              <a:t>dapted to the </a:t>
            </a:r>
            <a:r>
              <a:rPr lang="en-US" sz="3600" dirty="0" err="1">
                <a:solidFill>
                  <a:srgbClr val="FFFFFF"/>
                </a:solidFill>
              </a:rPr>
              <a:t>D</a:t>
            </a:r>
            <a:r>
              <a:rPr lang="en-US" sz="3600" i="0" u="none" strike="noStrike" dirty="0" err="1">
                <a:solidFill>
                  <a:srgbClr val="FFFFFF"/>
                </a:solidFill>
                <a:effectLst/>
              </a:rPr>
              <a:t>ecarbonisation</a:t>
            </a:r>
            <a:r>
              <a:rPr lang="en-US" sz="3600" i="0" u="none" strike="noStrike" dirty="0">
                <a:solidFill>
                  <a:srgbClr val="FFFFFF"/>
                </a:solidFill>
                <a:effectLst/>
              </a:rPr>
              <a:t> of the Mediterranean Region</a:t>
            </a:r>
            <a:endParaRPr lang="en-US" sz="4000" dirty="0">
              <a:solidFill>
                <a:srgbClr val="FFFFFF"/>
              </a:solidFill>
            </a:endParaRPr>
          </a:p>
        </p:txBody>
      </p:sp>
      <p:sp>
        <p:nvSpPr>
          <p:cNvPr id="3" name="Subtitle 2">
            <a:extLst>
              <a:ext uri="{FF2B5EF4-FFF2-40B4-BE49-F238E27FC236}">
                <a16:creationId xmlns:a16="http://schemas.microsoft.com/office/drawing/2014/main" id="{27CFFB10-F125-7156-D173-B99877D478C1}"/>
              </a:ext>
            </a:extLst>
          </p:cNvPr>
          <p:cNvSpPr>
            <a:spLocks noGrp="1"/>
          </p:cNvSpPr>
          <p:nvPr>
            <p:ph type="subTitle" idx="1"/>
          </p:nvPr>
        </p:nvSpPr>
        <p:spPr>
          <a:xfrm>
            <a:off x="1219201" y="3607724"/>
            <a:ext cx="10152609" cy="2335876"/>
          </a:xfrm>
        </p:spPr>
        <p:txBody>
          <a:bodyPr vert="horz" lIns="91440" tIns="45720" rIns="91440" bIns="45720" rtlCol="0" anchor="ctr">
            <a:normAutofit/>
          </a:bodyPr>
          <a:lstStyle/>
          <a:p>
            <a:r>
              <a:rPr lang="en-US" sz="1800" b="1" i="1" dirty="0" err="1">
                <a:solidFill>
                  <a:srgbClr val="FFFFFF"/>
                </a:solidFill>
              </a:rPr>
              <a:t>Merve</a:t>
            </a:r>
            <a:r>
              <a:rPr lang="en-US" sz="1800" b="1" i="1" dirty="0">
                <a:solidFill>
                  <a:srgbClr val="FFFFFF"/>
                </a:solidFill>
              </a:rPr>
              <a:t> Ergun</a:t>
            </a:r>
          </a:p>
          <a:p>
            <a:r>
              <a:rPr lang="en-US" sz="1800" b="1" i="1" dirty="0">
                <a:solidFill>
                  <a:srgbClr val="FFFFFF"/>
                </a:solidFill>
              </a:rPr>
              <a:t>Attorney at Law, Izmir Bar Association, </a:t>
            </a:r>
            <a:r>
              <a:rPr lang="en-US" sz="1800" b="1" i="1" dirty="0" err="1">
                <a:solidFill>
                  <a:srgbClr val="FFFFFF"/>
                </a:solidFill>
              </a:rPr>
              <a:t>Türkiye</a:t>
            </a:r>
            <a:endParaRPr lang="en-US" sz="1800" b="1" i="1" dirty="0">
              <a:solidFill>
                <a:srgbClr val="FFFFFF"/>
              </a:solidFill>
            </a:endParaRPr>
          </a:p>
          <a:p>
            <a:r>
              <a:rPr lang="en-US" sz="1800" b="1" i="1" dirty="0">
                <a:solidFill>
                  <a:srgbClr val="FFFFFF"/>
                </a:solidFill>
              </a:rPr>
              <a:t>PhD Candidate, University of </a:t>
            </a:r>
            <a:r>
              <a:rPr lang="en-US" sz="1800" b="1" i="1" dirty="0" err="1">
                <a:solidFill>
                  <a:srgbClr val="FFFFFF"/>
                </a:solidFill>
              </a:rPr>
              <a:t>Camerino</a:t>
            </a:r>
            <a:r>
              <a:rPr lang="en-US" sz="1800" b="1" i="1" dirty="0">
                <a:solidFill>
                  <a:srgbClr val="FFFFFF"/>
                </a:solidFill>
              </a:rPr>
              <a:t>, Italy</a:t>
            </a:r>
          </a:p>
          <a:p>
            <a:r>
              <a:rPr lang="en-US" sz="1800" b="1" i="1" dirty="0" err="1">
                <a:solidFill>
                  <a:srgbClr val="FFFFFF"/>
                </a:solidFill>
              </a:rPr>
              <a:t>merve.ergun@unicam.it</a:t>
            </a:r>
            <a:r>
              <a:rPr lang="en-US" sz="1800" b="1" i="1" dirty="0">
                <a:solidFill>
                  <a:srgbClr val="FFFFFF"/>
                </a:solidFill>
              </a:rPr>
              <a:t>/</a:t>
            </a:r>
            <a:r>
              <a:rPr lang="en-US" sz="1800" b="1" i="1" dirty="0" err="1">
                <a:solidFill>
                  <a:srgbClr val="FFFFFF"/>
                </a:solidFill>
              </a:rPr>
              <a:t>att.mergun@gmail.com</a:t>
            </a:r>
            <a:endParaRPr lang="en-US" sz="1800" b="1" i="1" dirty="0">
              <a:solidFill>
                <a:srgbClr val="FFFFFF"/>
              </a:solidFill>
            </a:endParaRPr>
          </a:p>
          <a:p>
            <a:pPr indent="-228600">
              <a:buFont typeface="Arial" panose="020B0604020202020204" pitchFamily="34" charset="0"/>
              <a:buChar char="•"/>
            </a:pPr>
            <a:endParaRPr lang="en-US" sz="1800" b="1" i="1" dirty="0">
              <a:solidFill>
                <a:srgbClr val="FFFFFF"/>
              </a:solidFill>
            </a:endParaRPr>
          </a:p>
          <a:p>
            <a:pPr indent="-228600">
              <a:buFont typeface="Arial" panose="020B0604020202020204" pitchFamily="34" charset="0"/>
              <a:buChar char="•"/>
            </a:pPr>
            <a:endParaRPr lang="en-US" sz="1800" dirty="0">
              <a:solidFill>
                <a:srgbClr val="FFFFFF"/>
              </a:solidFill>
            </a:endParaRPr>
          </a:p>
        </p:txBody>
      </p:sp>
    </p:spTree>
    <p:extLst>
      <p:ext uri="{BB962C8B-B14F-4D97-AF65-F5344CB8AC3E}">
        <p14:creationId xmlns:p14="http://schemas.microsoft.com/office/powerpoint/2010/main" val="133794186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5" name="Rectangle 14">
            <a:extLst>
              <a:ext uri="{FF2B5EF4-FFF2-40B4-BE49-F238E27FC236}">
                <a16:creationId xmlns:a16="http://schemas.microsoft.com/office/drawing/2014/main" id="{26B0FCFA-8A2E-4F10-87BD-34565BD7C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32DA72A5-2775-4FE6-9A97-1C8DEE0E0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6" name="Picture 15">
            <a:extLst>
              <a:ext uri="{FF2B5EF4-FFF2-40B4-BE49-F238E27FC236}">
                <a16:creationId xmlns:a16="http://schemas.microsoft.com/office/drawing/2014/main" id="{28966E53-3C41-4F5A-A432-755BFE5D75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9600" y="533400"/>
            <a:ext cx="2438400" cy="2438400"/>
          </a:xfrm>
          <a:prstGeom prst="rect">
            <a:avLst/>
          </a:prstGeom>
        </p:spPr>
      </p:pic>
      <p:pic>
        <p:nvPicPr>
          <p:cNvPr id="18" name="Picture 17">
            <a:extLst>
              <a:ext uri="{FF2B5EF4-FFF2-40B4-BE49-F238E27FC236}">
                <a16:creationId xmlns:a16="http://schemas.microsoft.com/office/drawing/2014/main" id="{D47F75BB-A3CB-4161-B316-A2A9C88F72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a:off x="10820400" y="3144779"/>
            <a:ext cx="1371600" cy="2548349"/>
          </a:xfrm>
          <a:prstGeom prst="rect">
            <a:avLst/>
          </a:prstGeom>
        </p:spPr>
      </p:pic>
      <p:sp>
        <p:nvSpPr>
          <p:cNvPr id="2" name="Title 1">
            <a:extLst>
              <a:ext uri="{FF2B5EF4-FFF2-40B4-BE49-F238E27FC236}">
                <a16:creationId xmlns:a16="http://schemas.microsoft.com/office/drawing/2014/main" id="{838AC69B-6714-3A63-DF42-6C97303CE68E}"/>
              </a:ext>
            </a:extLst>
          </p:cNvPr>
          <p:cNvSpPr>
            <a:spLocks noGrp="1"/>
          </p:cNvSpPr>
          <p:nvPr>
            <p:ph type="title"/>
          </p:nvPr>
        </p:nvSpPr>
        <p:spPr>
          <a:xfrm>
            <a:off x="3429000" y="-5"/>
            <a:ext cx="7391400" cy="1204495"/>
          </a:xfrm>
        </p:spPr>
        <p:txBody>
          <a:bodyPr vert="horz" lIns="91440" tIns="45720" rIns="91440" bIns="45720" rtlCol="0" anchor="b">
            <a:normAutofit/>
          </a:bodyPr>
          <a:lstStyle/>
          <a:p>
            <a:r>
              <a:rPr lang="en-US" sz="3600" dirty="0">
                <a:solidFill>
                  <a:schemeClr val="tx2"/>
                </a:solidFill>
              </a:rPr>
              <a:t>Content: </a:t>
            </a:r>
          </a:p>
        </p:txBody>
      </p:sp>
      <p:sp>
        <p:nvSpPr>
          <p:cNvPr id="4" name="TextBox 3">
            <a:extLst>
              <a:ext uri="{FF2B5EF4-FFF2-40B4-BE49-F238E27FC236}">
                <a16:creationId xmlns:a16="http://schemas.microsoft.com/office/drawing/2014/main" id="{38A06C33-32A1-1458-1672-1D44482781ED}"/>
              </a:ext>
            </a:extLst>
          </p:cNvPr>
          <p:cNvSpPr txBox="1"/>
          <p:nvPr/>
        </p:nvSpPr>
        <p:spPr>
          <a:xfrm>
            <a:off x="3425952" y="1204490"/>
            <a:ext cx="7391399" cy="5632311"/>
          </a:xfrm>
          <a:prstGeom prst="rect">
            <a:avLst/>
          </a:prstGeom>
          <a:noFill/>
        </p:spPr>
        <p:txBody>
          <a:bodyPr wrap="square" rtlCol="0">
            <a:spAutoFit/>
          </a:bodyPr>
          <a:lstStyle/>
          <a:p>
            <a:endParaRPr lang="en-TR" b="1" dirty="0"/>
          </a:p>
          <a:p>
            <a:r>
              <a:rPr lang="en-GB" sz="1800" b="1" dirty="0">
                <a:effectLst/>
                <a:ea typeface="Calibri" panose="020F0502020204030204" pitchFamily="34" charset="0"/>
              </a:rPr>
              <a:t>The best mix of fiscal policies</a:t>
            </a:r>
            <a:r>
              <a:rPr lang="en-GB" sz="1800" dirty="0">
                <a:effectLst/>
                <a:ea typeface="Calibri" panose="020F0502020204030204" pitchFamily="34" charset="0"/>
              </a:rPr>
              <a:t>/ incentive schemes supported for RE</a:t>
            </a:r>
          </a:p>
          <a:p>
            <a:r>
              <a:rPr lang="en-GB" sz="1800" dirty="0">
                <a:effectLst/>
                <a:ea typeface="Calibri" panose="020F0502020204030204" pitchFamily="34" charset="0"/>
              </a:rPr>
              <a:t> </a:t>
            </a:r>
            <a:r>
              <a:rPr lang="en-TR" b="1" dirty="0"/>
              <a:t>Decarbonisation of Energy Industry</a:t>
            </a:r>
            <a:r>
              <a:rPr lang="en-TR" dirty="0">
                <a:sym typeface="Wingdings" pitchFamily="2" charset="2"/>
              </a:rPr>
              <a:t> </a:t>
            </a:r>
            <a:r>
              <a:rPr lang="en-TR" dirty="0"/>
              <a:t>Electricty Supply Industry</a:t>
            </a:r>
          </a:p>
          <a:p>
            <a:endParaRPr lang="en-TR" dirty="0"/>
          </a:p>
          <a:p>
            <a:r>
              <a:rPr lang="en-TR" dirty="0"/>
              <a:t> </a:t>
            </a:r>
            <a:r>
              <a:rPr lang="en-TR" b="1" dirty="0"/>
              <a:t>(ESI) in particular </a:t>
            </a:r>
            <a:r>
              <a:rPr lang="en-TR" dirty="0">
                <a:sym typeface="Wingdings" pitchFamily="2" charset="2"/>
              </a:rPr>
              <a:t></a:t>
            </a:r>
            <a:r>
              <a:rPr lang="en-GB" sz="1800" dirty="0">
                <a:solidFill>
                  <a:srgbClr val="000000"/>
                </a:solidFill>
                <a:effectLst/>
                <a:ea typeface="Times New Roman" panose="02020603050405020304" pitchFamily="18" charset="0"/>
              </a:rPr>
              <a:t>electricity is the main energy used for not only industrial production but also for the heating and transportation sectors. </a:t>
            </a:r>
            <a:endParaRPr lang="en-TR" sz="1800" dirty="0">
              <a:effectLst/>
              <a:ea typeface="Times New Roman" panose="02020603050405020304" pitchFamily="18" charset="0"/>
            </a:endParaRPr>
          </a:p>
          <a:p>
            <a:endParaRPr lang="en-TR" dirty="0"/>
          </a:p>
          <a:p>
            <a:endParaRPr lang="en-TR" b="1" dirty="0"/>
          </a:p>
          <a:p>
            <a:r>
              <a:rPr lang="en-TR" b="1" dirty="0"/>
              <a:t>1-) The EU State Aid Rules</a:t>
            </a:r>
          </a:p>
          <a:p>
            <a:r>
              <a:rPr lang="en-TR" b="1" dirty="0"/>
              <a:t>Legal Basis, The State Aid Concept, Environmental Aid </a:t>
            </a:r>
          </a:p>
          <a:p>
            <a:endParaRPr lang="en-TR" b="1" dirty="0"/>
          </a:p>
          <a:p>
            <a:r>
              <a:rPr lang="en-TR" b="1" dirty="0"/>
              <a:t>2-) Case Studies</a:t>
            </a:r>
          </a:p>
          <a:p>
            <a:r>
              <a:rPr lang="en-TR" b="1" dirty="0"/>
              <a:t>3-) Results</a:t>
            </a:r>
            <a:endParaRPr lang="en-GB" b="1" dirty="0">
              <a:sym typeface="Wingdings" pitchFamily="2" charset="2"/>
            </a:endParaRPr>
          </a:p>
          <a:p>
            <a:r>
              <a:rPr lang="en-GB" b="1" dirty="0">
                <a:sym typeface="Wingdings" pitchFamily="2" charset="2"/>
              </a:rPr>
              <a:t>4-) Recommendations for the Mediterranean Region</a:t>
            </a:r>
          </a:p>
          <a:p>
            <a:endParaRPr lang="en-GB" b="1" dirty="0">
              <a:sym typeface="Wingdings" pitchFamily="2" charset="2"/>
            </a:endParaRPr>
          </a:p>
          <a:p>
            <a:r>
              <a:rPr lang="en-GB" b="1" dirty="0">
                <a:sym typeface="Wingdings" pitchFamily="2" charset="2"/>
              </a:rPr>
              <a:t>Worst Practices</a:t>
            </a:r>
          </a:p>
          <a:p>
            <a:r>
              <a:rPr lang="en-GB" b="1" dirty="0">
                <a:sym typeface="Wingdings" pitchFamily="2" charset="2"/>
              </a:rPr>
              <a:t>Best Practices</a:t>
            </a:r>
            <a:endParaRPr lang="en-TR" b="1" dirty="0"/>
          </a:p>
          <a:p>
            <a:r>
              <a:rPr lang="en-TR" b="1" dirty="0"/>
              <a:t> </a:t>
            </a:r>
          </a:p>
          <a:p>
            <a:endParaRPr lang="en-TR" dirty="0"/>
          </a:p>
        </p:txBody>
      </p:sp>
    </p:spTree>
    <p:extLst>
      <p:ext uri="{BB962C8B-B14F-4D97-AF65-F5344CB8AC3E}">
        <p14:creationId xmlns:p14="http://schemas.microsoft.com/office/powerpoint/2010/main" val="311681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67" name="Rectangle 2066">
            <a:extLst>
              <a:ext uri="{FF2B5EF4-FFF2-40B4-BE49-F238E27FC236}">
                <a16:creationId xmlns:a16="http://schemas.microsoft.com/office/drawing/2014/main" id="{5A8C81AE-8F0D-49F3-9FB4-334B0DCDF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838AC69B-6714-3A63-DF42-6C97303CE68E}"/>
              </a:ext>
            </a:extLst>
          </p:cNvPr>
          <p:cNvSpPr>
            <a:spLocks noGrp="1"/>
          </p:cNvSpPr>
          <p:nvPr>
            <p:ph type="title"/>
          </p:nvPr>
        </p:nvSpPr>
        <p:spPr>
          <a:xfrm>
            <a:off x="838200" y="559813"/>
            <a:ext cx="4633785" cy="2397324"/>
          </a:xfrm>
        </p:spPr>
        <p:txBody>
          <a:bodyPr vert="horz" lIns="91440" tIns="45720" rIns="91440" bIns="45720" rtlCol="0" anchor="ctr">
            <a:normAutofit/>
          </a:bodyPr>
          <a:lstStyle/>
          <a:p>
            <a:r>
              <a:rPr lang="en-US" sz="3600" dirty="0">
                <a:solidFill>
                  <a:schemeClr val="tx2"/>
                </a:solidFill>
              </a:rPr>
              <a:t>1. The EU State Aid Rules</a:t>
            </a:r>
          </a:p>
        </p:txBody>
      </p:sp>
      <p:sp>
        <p:nvSpPr>
          <p:cNvPr id="4" name="TextBox 3">
            <a:extLst>
              <a:ext uri="{FF2B5EF4-FFF2-40B4-BE49-F238E27FC236}">
                <a16:creationId xmlns:a16="http://schemas.microsoft.com/office/drawing/2014/main" id="{38A06C33-32A1-1458-1672-1D44482781ED}"/>
              </a:ext>
            </a:extLst>
          </p:cNvPr>
          <p:cNvSpPr txBox="1"/>
          <p:nvPr/>
        </p:nvSpPr>
        <p:spPr>
          <a:xfrm>
            <a:off x="838199" y="2555630"/>
            <a:ext cx="5178555" cy="3880339"/>
          </a:xfrm>
          <a:prstGeom prst="rect">
            <a:avLst/>
          </a:prstGeom>
        </p:spPr>
        <p:txBody>
          <a:bodyPr vert="horz" lIns="91440" tIns="45720" rIns="91440" bIns="45720" rtlCol="0">
            <a:normAutofit/>
          </a:bodyPr>
          <a:lstStyle/>
          <a:p>
            <a:pPr indent="-228600">
              <a:spcAft>
                <a:spcPts val="600"/>
              </a:spcAft>
              <a:buClr>
                <a:schemeClr val="accent1"/>
              </a:buClr>
              <a:buFont typeface="Arial" panose="020B0604020202020204" pitchFamily="34" charset="0"/>
              <a:buChar char="•"/>
            </a:pPr>
            <a:r>
              <a:rPr lang="en-US" b="1" dirty="0">
                <a:solidFill>
                  <a:schemeClr val="tx2"/>
                </a:solidFill>
              </a:rPr>
              <a:t>Energy &amp; Taxation / </a:t>
            </a:r>
            <a:r>
              <a:rPr lang="en-US" b="1" dirty="0">
                <a:solidFill>
                  <a:schemeClr val="tx2"/>
                </a:solidFill>
                <a:effectLst/>
              </a:rPr>
              <a:t>states’ desire to control and regulate energy taxation </a:t>
            </a:r>
          </a:p>
          <a:p>
            <a:pPr>
              <a:spcAft>
                <a:spcPts val="600"/>
              </a:spcAft>
              <a:buClr>
                <a:schemeClr val="accent1"/>
              </a:buClr>
            </a:pPr>
            <a:r>
              <a:rPr lang="en-US" b="1" dirty="0">
                <a:solidFill>
                  <a:schemeClr val="tx2"/>
                </a:solidFill>
              </a:rPr>
              <a:t>(EU Level problems)</a:t>
            </a:r>
          </a:p>
          <a:p>
            <a:pPr>
              <a:spcAft>
                <a:spcPts val="600"/>
              </a:spcAft>
              <a:buClr>
                <a:schemeClr val="accent1"/>
              </a:buClr>
            </a:pPr>
            <a:endParaRPr lang="en-US" b="1" dirty="0">
              <a:solidFill>
                <a:schemeClr val="tx2"/>
              </a:solidFill>
              <a:effectLst/>
            </a:endParaRPr>
          </a:p>
          <a:p>
            <a:pPr indent="-228600">
              <a:spcAft>
                <a:spcPts val="600"/>
              </a:spcAft>
              <a:buClr>
                <a:schemeClr val="accent1"/>
              </a:buClr>
              <a:buFont typeface="Arial" panose="020B0604020202020204" pitchFamily="34" charset="0"/>
              <a:buChar char="•"/>
            </a:pPr>
            <a:r>
              <a:rPr lang="en-US" b="1" dirty="0">
                <a:solidFill>
                  <a:schemeClr val="tx2"/>
                </a:solidFill>
              </a:rPr>
              <a:t>Negative integration </a:t>
            </a:r>
            <a:r>
              <a:rPr lang="en-US" b="1" dirty="0">
                <a:solidFill>
                  <a:schemeClr val="tx2"/>
                </a:solidFill>
                <a:sym typeface="Wingdings" pitchFamily="2" charset="2"/>
              </a:rPr>
              <a:t>Positive integration</a:t>
            </a:r>
          </a:p>
          <a:p>
            <a:pPr indent="-228600">
              <a:spcAft>
                <a:spcPts val="600"/>
              </a:spcAft>
              <a:buClr>
                <a:schemeClr val="accent1"/>
              </a:buClr>
              <a:buFont typeface="Arial" panose="020B0604020202020204" pitchFamily="34" charset="0"/>
              <a:buChar char="•"/>
            </a:pPr>
            <a:endParaRPr lang="en-US" b="1" dirty="0">
              <a:solidFill>
                <a:schemeClr val="tx2"/>
              </a:solidFill>
              <a:sym typeface="Wingdings" pitchFamily="2" charset="2"/>
            </a:endParaRPr>
          </a:p>
          <a:p>
            <a:pPr indent="-228600">
              <a:spcAft>
                <a:spcPts val="600"/>
              </a:spcAft>
              <a:buClr>
                <a:schemeClr val="accent1"/>
              </a:buClr>
              <a:buFont typeface="Arial" panose="020B0604020202020204" pitchFamily="34" charset="0"/>
              <a:buChar char="•"/>
            </a:pPr>
            <a:r>
              <a:rPr lang="en-US" b="1" dirty="0">
                <a:solidFill>
                  <a:schemeClr val="tx2"/>
                </a:solidFill>
                <a:effectLst/>
              </a:rPr>
              <a:t>State Aid Action Plan (SAAP) </a:t>
            </a:r>
            <a:r>
              <a:rPr lang="en-US" b="1" dirty="0">
                <a:solidFill>
                  <a:schemeClr val="tx2"/>
                </a:solidFill>
                <a:sym typeface="Wingdings" pitchFamily="2" charset="2"/>
              </a:rPr>
              <a:t>: </a:t>
            </a:r>
            <a:r>
              <a:rPr lang="en-US" b="1" dirty="0">
                <a:solidFill>
                  <a:schemeClr val="tx2"/>
                </a:solidFill>
                <a:effectLst/>
                <a:sym typeface="Wingdings" pitchFamily="2" charset="2"/>
              </a:rPr>
              <a:t>  </a:t>
            </a:r>
          </a:p>
          <a:p>
            <a:pPr>
              <a:spcAft>
                <a:spcPts val="600"/>
              </a:spcAft>
              <a:buClr>
                <a:schemeClr val="accent1"/>
              </a:buClr>
            </a:pPr>
            <a:r>
              <a:rPr lang="en-US" b="1" dirty="0">
                <a:solidFill>
                  <a:schemeClr val="tx2"/>
                </a:solidFill>
                <a:effectLst/>
              </a:rPr>
              <a:t>‘</a:t>
            </a:r>
            <a:r>
              <a:rPr lang="en-US" b="1" dirty="0">
                <a:solidFill>
                  <a:schemeClr val="tx2"/>
                </a:solidFill>
              </a:rPr>
              <a:t>R</a:t>
            </a:r>
            <a:r>
              <a:rPr lang="en-US" b="1" dirty="0">
                <a:solidFill>
                  <a:schemeClr val="tx2"/>
                </a:solidFill>
                <a:effectLst/>
              </a:rPr>
              <a:t>efined Economic </a:t>
            </a:r>
            <a:r>
              <a:rPr lang="en-US" b="1" dirty="0">
                <a:solidFill>
                  <a:schemeClr val="tx2"/>
                </a:solidFill>
              </a:rPr>
              <a:t>A</a:t>
            </a:r>
            <a:r>
              <a:rPr lang="en-US" b="1" dirty="0">
                <a:solidFill>
                  <a:schemeClr val="tx2"/>
                </a:solidFill>
                <a:effectLst/>
              </a:rPr>
              <a:t>pproach’ </a:t>
            </a:r>
            <a:endParaRPr lang="en-US" b="1" dirty="0">
              <a:solidFill>
                <a:schemeClr val="tx2"/>
              </a:solidFill>
            </a:endParaRPr>
          </a:p>
          <a:p>
            <a:pPr>
              <a:spcAft>
                <a:spcPts val="600"/>
              </a:spcAft>
              <a:buClr>
                <a:schemeClr val="accent1"/>
              </a:buClr>
            </a:pPr>
            <a:r>
              <a:rPr lang="en-US" b="1" dirty="0">
                <a:solidFill>
                  <a:schemeClr val="tx2"/>
                </a:solidFill>
                <a:effectLst/>
              </a:rPr>
              <a:t> ‘Less and Better Targeted Aid’ </a:t>
            </a:r>
          </a:p>
          <a:p>
            <a:pPr indent="-228600">
              <a:spcAft>
                <a:spcPts val="600"/>
              </a:spcAft>
              <a:buClr>
                <a:schemeClr val="accent1"/>
              </a:buClr>
              <a:buFont typeface="Arial" panose="020B0604020202020204" pitchFamily="34" charset="0"/>
              <a:buChar char="•"/>
            </a:pPr>
            <a:endParaRPr lang="en-US" b="1" dirty="0">
              <a:solidFill>
                <a:schemeClr val="tx2"/>
              </a:solidFill>
              <a:sym typeface="Wingdings" pitchFamily="2" charset="2"/>
            </a:endParaRPr>
          </a:p>
          <a:p>
            <a:pPr indent="-228600">
              <a:spcAft>
                <a:spcPts val="600"/>
              </a:spcAft>
              <a:buClr>
                <a:schemeClr val="accent1"/>
              </a:buClr>
              <a:buFont typeface="Arial" panose="020B0604020202020204" pitchFamily="34" charset="0"/>
              <a:buChar char="•"/>
            </a:pPr>
            <a:r>
              <a:rPr lang="en-US" b="1" dirty="0">
                <a:solidFill>
                  <a:schemeClr val="tx2"/>
                </a:solidFill>
              </a:rPr>
              <a:t>T</a:t>
            </a:r>
            <a:r>
              <a:rPr lang="en-US" b="1" dirty="0">
                <a:solidFill>
                  <a:schemeClr val="tx2"/>
                </a:solidFill>
                <a:effectLst/>
              </a:rPr>
              <a:t>he General Block Exemption Regulations </a:t>
            </a:r>
            <a:endParaRPr lang="en-US" b="1" dirty="0">
              <a:solidFill>
                <a:schemeClr val="tx2"/>
              </a:solidFill>
              <a:sym typeface="Wingdings" pitchFamily="2" charset="2"/>
            </a:endParaRPr>
          </a:p>
          <a:p>
            <a:pPr indent="-228600">
              <a:spcAft>
                <a:spcPts val="600"/>
              </a:spcAft>
              <a:buClr>
                <a:schemeClr val="accent1"/>
              </a:buClr>
              <a:buFont typeface="Arial" panose="020B0604020202020204" pitchFamily="34" charset="0"/>
              <a:buChar char="•"/>
            </a:pPr>
            <a:endParaRPr lang="en-US" sz="1300" dirty="0">
              <a:solidFill>
                <a:schemeClr val="tx2"/>
              </a:solidFill>
            </a:endParaRPr>
          </a:p>
          <a:p>
            <a:pPr indent="-228600">
              <a:spcAft>
                <a:spcPts val="600"/>
              </a:spcAft>
              <a:buClr>
                <a:schemeClr val="accent1"/>
              </a:buClr>
              <a:buFont typeface="Arial" panose="020B0604020202020204" pitchFamily="34" charset="0"/>
              <a:buChar char="•"/>
            </a:pPr>
            <a:endParaRPr lang="en-US" sz="1300" dirty="0">
              <a:solidFill>
                <a:schemeClr val="tx2"/>
              </a:solidFill>
            </a:endParaRPr>
          </a:p>
          <a:p>
            <a:pPr indent="-228600">
              <a:spcAft>
                <a:spcPts val="600"/>
              </a:spcAft>
              <a:buClr>
                <a:schemeClr val="accent1"/>
              </a:buClr>
              <a:buFont typeface="Arial" panose="020B0604020202020204" pitchFamily="34" charset="0"/>
              <a:buChar char="•"/>
            </a:pPr>
            <a:endParaRPr lang="en-US" sz="1300" dirty="0">
              <a:solidFill>
                <a:schemeClr val="tx2"/>
              </a:solidFill>
            </a:endParaRPr>
          </a:p>
          <a:p>
            <a:pPr indent="-228600">
              <a:spcAft>
                <a:spcPts val="600"/>
              </a:spcAft>
              <a:buClr>
                <a:schemeClr val="accent1"/>
              </a:buClr>
              <a:buFont typeface="Arial" panose="020B0604020202020204" pitchFamily="34" charset="0"/>
              <a:buChar char="•"/>
            </a:pPr>
            <a:endParaRPr lang="en-US" sz="1300" dirty="0">
              <a:solidFill>
                <a:schemeClr val="tx2"/>
              </a:solidFill>
            </a:endParaRPr>
          </a:p>
          <a:p>
            <a:pPr indent="-228600">
              <a:spcAft>
                <a:spcPts val="600"/>
              </a:spcAft>
              <a:buClr>
                <a:schemeClr val="accent1"/>
              </a:buClr>
              <a:buFont typeface="Arial" panose="020B0604020202020204" pitchFamily="34" charset="0"/>
              <a:buChar char="•"/>
            </a:pPr>
            <a:endParaRPr lang="en-US" sz="1300" dirty="0">
              <a:solidFill>
                <a:schemeClr val="tx2"/>
              </a:solidFill>
            </a:endParaRPr>
          </a:p>
        </p:txBody>
      </p:sp>
      <p:sp>
        <p:nvSpPr>
          <p:cNvPr id="2068" name="Rectangle 2067">
            <a:extLst>
              <a:ext uri="{FF2B5EF4-FFF2-40B4-BE49-F238E27FC236}">
                <a16:creationId xmlns:a16="http://schemas.microsoft.com/office/drawing/2014/main" id="{7F174AE6-83F4-4EF2-8F3A-E34B1822DB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800" y="0"/>
            <a:ext cx="6172199" cy="68580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065" name="Rectangle 2064">
            <a:extLst>
              <a:ext uri="{FF2B5EF4-FFF2-40B4-BE49-F238E27FC236}">
                <a16:creationId xmlns:a16="http://schemas.microsoft.com/office/drawing/2014/main" id="{4C30E035-0509-409C-B71F-0650ACB14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19800" y="0"/>
            <a:ext cx="6172198" cy="6858000"/>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6" descr="Europese Unie">
            <a:extLst>
              <a:ext uri="{FF2B5EF4-FFF2-40B4-BE49-F238E27FC236}">
                <a16:creationId xmlns:a16="http://schemas.microsoft.com/office/drawing/2014/main" id="{A0A8AB56-557E-50BD-D91C-2ACD366844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8" r="31730" b="-2"/>
          <a:stretch/>
        </p:blipFill>
        <p:spPr bwMode="auto">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6F563E-1058-0F75-DF50-21C45BCD73D7}"/>
              </a:ext>
            </a:extLst>
          </p:cNvPr>
          <p:cNvSpPr txBox="1"/>
          <p:nvPr/>
        </p:nvSpPr>
        <p:spPr>
          <a:xfrm>
            <a:off x="6092952" y="6351205"/>
            <a:ext cx="6096000" cy="415498"/>
          </a:xfrm>
          <a:prstGeom prst="rect">
            <a:avLst/>
          </a:prstGeom>
          <a:noFill/>
        </p:spPr>
        <p:txBody>
          <a:bodyPr wrap="square">
            <a:spAutoFit/>
          </a:bodyPr>
          <a:lstStyle/>
          <a:p>
            <a:r>
              <a:rPr lang="en-TR" sz="1050" dirty="0"/>
              <a:t>Picture: https://www.government.nl/latest/news/2021/11/11/why-strong-eu-competition-and-state-aid-rules-matter</a:t>
            </a:r>
          </a:p>
        </p:txBody>
      </p:sp>
    </p:spTree>
    <p:extLst>
      <p:ext uri="{BB962C8B-B14F-4D97-AF65-F5344CB8AC3E}">
        <p14:creationId xmlns:p14="http://schemas.microsoft.com/office/powerpoint/2010/main" val="4096470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sp>
        <p:nvSpPr>
          <p:cNvPr id="2" name="Title 1">
            <a:extLst>
              <a:ext uri="{FF2B5EF4-FFF2-40B4-BE49-F238E27FC236}">
                <a16:creationId xmlns:a16="http://schemas.microsoft.com/office/drawing/2014/main" id="{15504F8D-DF65-FC45-BD1D-63C54D2A3C72}"/>
              </a:ext>
            </a:extLst>
          </p:cNvPr>
          <p:cNvSpPr>
            <a:spLocks noGrp="1"/>
          </p:cNvSpPr>
          <p:nvPr>
            <p:ph type="title"/>
          </p:nvPr>
        </p:nvSpPr>
        <p:spPr>
          <a:xfrm>
            <a:off x="838201" y="559813"/>
            <a:ext cx="10348146" cy="1675009"/>
          </a:xfrm>
        </p:spPr>
        <p:txBody>
          <a:bodyPr anchor="t">
            <a:normAutofit/>
          </a:bodyPr>
          <a:lstStyle/>
          <a:p>
            <a:r>
              <a:rPr lang="en-GB" sz="3600" dirty="0">
                <a:solidFill>
                  <a:schemeClr val="tx2"/>
                </a:solidFill>
              </a:rPr>
              <a:t>Legal Basis </a:t>
            </a:r>
            <a:endParaRPr lang="en-TR" sz="3600" dirty="0">
              <a:solidFill>
                <a:schemeClr val="tx2"/>
              </a:solidFill>
            </a:endParaRPr>
          </a:p>
        </p:txBody>
      </p:sp>
      <p:pic>
        <p:nvPicPr>
          <p:cNvPr id="14" name="Picture 13">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4" name="TextBox 3">
            <a:extLst>
              <a:ext uri="{FF2B5EF4-FFF2-40B4-BE49-F238E27FC236}">
                <a16:creationId xmlns:a16="http://schemas.microsoft.com/office/drawing/2014/main" id="{A024852C-F6F6-DDC7-9E1A-C998CA77331A}"/>
              </a:ext>
            </a:extLst>
          </p:cNvPr>
          <p:cNvSpPr txBox="1"/>
          <p:nvPr/>
        </p:nvSpPr>
        <p:spPr>
          <a:xfrm>
            <a:off x="1500189" y="1771650"/>
            <a:ext cx="9686158" cy="3970318"/>
          </a:xfrm>
          <a:prstGeom prst="rect">
            <a:avLst/>
          </a:prstGeom>
          <a:noFill/>
        </p:spPr>
        <p:txBody>
          <a:bodyPr wrap="square" rtlCol="0">
            <a:spAutoFit/>
          </a:bodyPr>
          <a:lstStyle/>
          <a:p>
            <a:pPr marL="285750" indent="-285750">
              <a:buFont typeface="Arial" panose="020B0604020202020204" pitchFamily="34" charset="0"/>
              <a:buChar char="•"/>
            </a:pPr>
            <a:r>
              <a:rPr lang="en-TR" b="1" dirty="0"/>
              <a:t>TFEU Articles 107-108 </a:t>
            </a:r>
          </a:p>
          <a:p>
            <a:pPr marL="285750" indent="-285750">
              <a:buFont typeface="Arial" panose="020B0604020202020204" pitchFamily="34" charset="0"/>
              <a:buChar char="•"/>
            </a:pPr>
            <a:endParaRPr lang="en-TR" dirty="0"/>
          </a:p>
          <a:p>
            <a:pPr marL="285750" indent="-285750">
              <a:buFont typeface="Arial" panose="020B0604020202020204" pitchFamily="34" charset="0"/>
              <a:buChar char="•"/>
            </a:pPr>
            <a:r>
              <a:rPr lang="en-TR" b="1" dirty="0"/>
              <a:t>TFEU Article 4(1): </a:t>
            </a:r>
            <a:r>
              <a:rPr lang="en-TR" dirty="0"/>
              <a:t>’</a:t>
            </a:r>
            <a:r>
              <a:rPr lang="en-GB" b="0" i="0" u="none" strike="noStrike" dirty="0">
                <a:solidFill>
                  <a:srgbClr val="000000"/>
                </a:solidFill>
                <a:effectLst/>
              </a:rPr>
              <a:t> The Union shall share competence with the Member States where the Treaties confer on it a competence which does not relate to the areas referred to in Articles 3 and 6.’</a:t>
            </a:r>
          </a:p>
          <a:p>
            <a:pPr marL="285750" indent="-285750">
              <a:buFont typeface="Arial" panose="020B0604020202020204" pitchFamily="34" charset="0"/>
              <a:buChar char="•"/>
            </a:pPr>
            <a:endParaRPr lang="en-TR" dirty="0"/>
          </a:p>
          <a:p>
            <a:pPr marL="285750" indent="-285750">
              <a:buFont typeface="Arial" panose="020B0604020202020204" pitchFamily="34" charset="0"/>
              <a:buChar char="•"/>
            </a:pPr>
            <a:r>
              <a:rPr lang="en-TR" b="1" dirty="0"/>
              <a:t>TFEU Article 3(1)b </a:t>
            </a:r>
            <a:r>
              <a:rPr lang="en-TR" dirty="0"/>
              <a:t>: ‘</a:t>
            </a:r>
            <a:r>
              <a:rPr lang="en-GB" b="0" i="0" u="none" strike="noStrike" dirty="0">
                <a:solidFill>
                  <a:srgbClr val="000000"/>
                </a:solidFill>
                <a:effectLst/>
              </a:rPr>
              <a:t>The Union shall have exclusive competence in the following areas:… </a:t>
            </a:r>
          </a:p>
          <a:p>
            <a:r>
              <a:rPr lang="en-GB" dirty="0">
                <a:solidFill>
                  <a:srgbClr val="000000"/>
                </a:solidFill>
              </a:rPr>
              <a:t>(b) </a:t>
            </a:r>
            <a:r>
              <a:rPr lang="en-GB" b="0" i="0" u="none" strike="noStrike" dirty="0">
                <a:solidFill>
                  <a:srgbClr val="000000"/>
                </a:solidFill>
                <a:effectLst/>
              </a:rPr>
              <a:t>the establishing of the competition rules necessary for the functioning of the internal market’</a:t>
            </a:r>
          </a:p>
          <a:p>
            <a:endParaRPr lang="en-TR" dirty="0"/>
          </a:p>
          <a:p>
            <a:pPr marL="285750" indent="-285750">
              <a:buFont typeface="Arial" panose="020B0604020202020204" pitchFamily="34" charset="0"/>
              <a:buChar char="•"/>
            </a:pPr>
            <a:r>
              <a:rPr lang="en-TR" b="1" dirty="0"/>
              <a:t>TFEU Article 5(1): </a:t>
            </a:r>
            <a:r>
              <a:rPr lang="en-TR" dirty="0"/>
              <a:t>‘</a:t>
            </a:r>
            <a:r>
              <a:rPr lang="en-GB" b="0" i="0" u="none" strike="noStrike" dirty="0">
                <a:solidFill>
                  <a:srgbClr val="000000"/>
                </a:solidFill>
                <a:effectLst/>
              </a:rPr>
              <a:t>The limits of Union competences are governed by the principle of conferral. The use of Union competences is governed by the principles of subsidiarity and proportionality.’</a:t>
            </a:r>
            <a:endParaRPr lang="en-TR" dirty="0"/>
          </a:p>
        </p:txBody>
      </p:sp>
      <p:pic>
        <p:nvPicPr>
          <p:cNvPr id="3074" name="Picture 2">
            <a:extLst>
              <a:ext uri="{FF2B5EF4-FFF2-40B4-BE49-F238E27FC236}">
                <a16:creationId xmlns:a16="http://schemas.microsoft.com/office/drawing/2014/main" id="{29F793D3-EA34-0C7B-CFF5-08FBDE049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0836" y="0"/>
            <a:ext cx="4461164" cy="22305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DB2E36-B402-A604-FDCF-0CA831C35922}"/>
              </a:ext>
            </a:extLst>
          </p:cNvPr>
          <p:cNvSpPr txBox="1"/>
          <p:nvPr/>
        </p:nvSpPr>
        <p:spPr>
          <a:xfrm>
            <a:off x="4654061" y="6552479"/>
            <a:ext cx="7713527" cy="253916"/>
          </a:xfrm>
          <a:prstGeom prst="rect">
            <a:avLst/>
          </a:prstGeom>
          <a:noFill/>
        </p:spPr>
        <p:txBody>
          <a:bodyPr wrap="square">
            <a:spAutoFit/>
          </a:bodyPr>
          <a:lstStyle/>
          <a:p>
            <a:r>
              <a:rPr lang="en-TR" sz="1050" dirty="0"/>
              <a:t>Picture: https://www.pubaffairsbruxelles.eu/eu-institution-news/european-commission-reaffirms-the-primacy-of-eu-law/</a:t>
            </a:r>
          </a:p>
        </p:txBody>
      </p:sp>
    </p:spTree>
    <p:extLst>
      <p:ext uri="{BB962C8B-B14F-4D97-AF65-F5344CB8AC3E}">
        <p14:creationId xmlns:p14="http://schemas.microsoft.com/office/powerpoint/2010/main" val="2061781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0" name="Rectangle 9">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2" name="Picture 11">
            <a:extLst>
              <a:ext uri="{FF2B5EF4-FFF2-40B4-BE49-F238E27FC236}">
                <a16:creationId xmlns:a16="http://schemas.microsoft.com/office/drawing/2014/main" id="{A72D06A1-BA08-4820-BBC8-B24DDB32A3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37018" r="40625"/>
          <a:stretch/>
        </p:blipFill>
        <p:spPr>
          <a:xfrm>
            <a:off x="10744200" y="0"/>
            <a:ext cx="1447800" cy="1535750"/>
          </a:xfrm>
          <a:prstGeom prst="rect">
            <a:avLst/>
          </a:prstGeom>
        </p:spPr>
      </p:pic>
      <p:pic>
        <p:nvPicPr>
          <p:cNvPr id="14" name="Picture 13">
            <a:extLst>
              <a:ext uri="{FF2B5EF4-FFF2-40B4-BE49-F238E27FC236}">
                <a16:creationId xmlns:a16="http://schemas.microsoft.com/office/drawing/2014/main" id="{1295E665-0408-4072-94B3-49BA5ACBCB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rot="10800000">
            <a:off x="0" y="2719662"/>
            <a:ext cx="1371600" cy="2548349"/>
          </a:xfrm>
          <a:prstGeom prst="rect">
            <a:avLst/>
          </a:prstGeom>
        </p:spPr>
      </p:pic>
      <p:sp>
        <p:nvSpPr>
          <p:cNvPr id="4" name="TextBox 3">
            <a:extLst>
              <a:ext uri="{FF2B5EF4-FFF2-40B4-BE49-F238E27FC236}">
                <a16:creationId xmlns:a16="http://schemas.microsoft.com/office/drawing/2014/main" id="{A024852C-F6F6-DDC7-9E1A-C998CA77331A}"/>
              </a:ext>
            </a:extLst>
          </p:cNvPr>
          <p:cNvSpPr txBox="1"/>
          <p:nvPr/>
        </p:nvSpPr>
        <p:spPr>
          <a:xfrm>
            <a:off x="1348074" y="80623"/>
            <a:ext cx="9492803" cy="6740307"/>
          </a:xfrm>
          <a:prstGeom prst="rect">
            <a:avLst/>
          </a:prstGeom>
          <a:noFill/>
        </p:spPr>
        <p:txBody>
          <a:bodyPr wrap="square" rtlCol="0">
            <a:spAutoFit/>
          </a:bodyPr>
          <a:lstStyle/>
          <a:p>
            <a:pPr algn="just"/>
            <a:r>
              <a:rPr lang="en-GB" sz="1600" b="1" i="0" u="none" strike="noStrike" dirty="0">
                <a:effectLst/>
              </a:rPr>
              <a:t>TFEU Article 107 (ex Article 87 TEC)</a:t>
            </a:r>
          </a:p>
          <a:p>
            <a:pPr algn="just"/>
            <a:r>
              <a:rPr lang="en-GB" sz="1600" b="1" i="0" u="none" strike="noStrike" dirty="0">
                <a:effectLst/>
              </a:rPr>
              <a:t>1. </a:t>
            </a:r>
            <a:r>
              <a:rPr lang="en-GB" sz="1600" b="0" i="0" u="none" strike="noStrike" dirty="0">
                <a:effectLst/>
              </a:rPr>
              <a:t>Save as otherwise provided in the Treaties, </a:t>
            </a:r>
            <a:r>
              <a:rPr lang="en-GB" sz="1600" b="1" i="0" u="none" strike="noStrike" dirty="0">
                <a:effectLst/>
              </a:rPr>
              <a:t>any aid granted by a Member State or through State resources in any form whatsoever which distorts or threatens to distort competition by favouring certain undertakings or the production of certain goods shall, in so far as it affects trade between Member States, be incompatible with the internal market.</a:t>
            </a:r>
          </a:p>
          <a:p>
            <a:pPr algn="just"/>
            <a:r>
              <a:rPr lang="en-GB" sz="1600" b="1" i="0" u="none" strike="noStrike" dirty="0">
                <a:effectLst/>
              </a:rPr>
              <a:t>2. </a:t>
            </a:r>
            <a:r>
              <a:rPr lang="en-GB" sz="1600" b="0" i="0" u="none" strike="noStrike" dirty="0">
                <a:effectLst/>
              </a:rPr>
              <a:t>The following shall be compatible with the internal market:</a:t>
            </a:r>
          </a:p>
          <a:p>
            <a:pPr algn="just"/>
            <a:r>
              <a:rPr lang="en-GB" sz="1600" b="0" i="0" u="none" strike="noStrike" dirty="0">
                <a:effectLst/>
              </a:rPr>
              <a:t>(a) aid having a social character, granted to individual consumers, provided that such aid is granted without discrimination related to the origin of the products concerned;</a:t>
            </a:r>
          </a:p>
          <a:p>
            <a:pPr algn="just"/>
            <a:r>
              <a:rPr lang="en-GB" sz="1600" b="0" i="0" u="none" strike="noStrike" dirty="0">
                <a:effectLst/>
              </a:rPr>
              <a:t>(b) aid to make good the damage caused by natural disasters or exceptional occurrences;</a:t>
            </a:r>
          </a:p>
          <a:p>
            <a:pPr algn="just"/>
            <a:r>
              <a:rPr lang="en-GB" sz="1600" b="0" i="0" u="none" strike="noStrike" dirty="0">
                <a:effectLst/>
              </a:rPr>
              <a:t>(c) aid granted to the economy of certain areas of the Federal Republic of Germany affected by the division of Germany, in so far as such aid is required in order to compensate for the economic disadvantages caused by that division. Five years after the entry into force of the Treaty of Lisbon, the Council, acting on a proposal from the Commission, may adopt a decision repealing this point.</a:t>
            </a:r>
          </a:p>
          <a:p>
            <a:pPr algn="just"/>
            <a:r>
              <a:rPr lang="en-GB" sz="1600" b="1" i="0" u="none" strike="noStrike" dirty="0">
                <a:effectLst/>
              </a:rPr>
              <a:t>3. The following may be considered to be compatible with the internal market:</a:t>
            </a:r>
          </a:p>
          <a:p>
            <a:pPr algn="just"/>
            <a:r>
              <a:rPr lang="en-GB" sz="1600" b="0" i="0" u="none" strike="noStrike" dirty="0">
                <a:effectLst/>
              </a:rPr>
              <a:t>(a) aid to promote the economic development of areas where the standard of living is abnormally low or where there is serious underemployment, and of the regions referred to in Article 349, in view of their structural, economic and social situation;</a:t>
            </a:r>
          </a:p>
          <a:p>
            <a:pPr algn="just"/>
            <a:r>
              <a:rPr lang="en-GB" sz="1600" b="0" i="0" u="none" strike="noStrike" dirty="0">
                <a:effectLst/>
              </a:rPr>
              <a:t>(b) aid to promote the execution of an important project of common European interest or to remedy a serious disturbance in the economy of a Member State;</a:t>
            </a:r>
          </a:p>
          <a:p>
            <a:pPr algn="just"/>
            <a:r>
              <a:rPr lang="en-GB" sz="1600" b="1" i="0" u="none" strike="noStrike" dirty="0">
                <a:effectLst/>
              </a:rPr>
              <a:t>(c) aid to facilitate the development of certain economic activities or of certain economic areas, where such aid does not adversely affect trading conditions to an extent contrary to the common interest;</a:t>
            </a:r>
          </a:p>
          <a:p>
            <a:pPr algn="just"/>
            <a:r>
              <a:rPr lang="en-GB" sz="1600" b="0" i="0" u="none" strike="noStrike" dirty="0">
                <a:effectLst/>
              </a:rPr>
              <a:t>(d) aid to promote culture and heritage conservation where such aid does not affect trading conditions and competition in the Union to an extent that is contrary to the common interest;</a:t>
            </a:r>
          </a:p>
          <a:p>
            <a:pPr algn="just"/>
            <a:r>
              <a:rPr lang="en-GB" sz="1600" b="0" i="0" u="none" strike="noStrike" dirty="0">
                <a:effectLst/>
              </a:rPr>
              <a:t>(e) such other categories of aid as may be specified by decision of the Council on a proposal from the Commission.</a:t>
            </a:r>
          </a:p>
          <a:p>
            <a:pPr marL="285750" indent="-285750">
              <a:buFont typeface="Arial" panose="020B0604020202020204" pitchFamily="34" charset="0"/>
              <a:buChar char="•"/>
            </a:pPr>
            <a:endParaRPr lang="en-TR" sz="1600" dirty="0"/>
          </a:p>
        </p:txBody>
      </p:sp>
    </p:spTree>
    <p:extLst>
      <p:ext uri="{BB962C8B-B14F-4D97-AF65-F5344CB8AC3E}">
        <p14:creationId xmlns:p14="http://schemas.microsoft.com/office/powerpoint/2010/main" val="1637878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4AB8125F-0FD8-48CD-9F43-73E5494EA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107" name="Rectangle 4106">
            <a:extLst>
              <a:ext uri="{FF2B5EF4-FFF2-40B4-BE49-F238E27FC236}">
                <a16:creationId xmlns:a16="http://schemas.microsoft.com/office/drawing/2014/main" id="{0019DD6C-5899-4C07-864B-EB0A7D104A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4109" name="Rectangle 4108">
            <a:extLst>
              <a:ext uri="{FF2B5EF4-FFF2-40B4-BE49-F238E27FC236}">
                <a16:creationId xmlns:a16="http://schemas.microsoft.com/office/drawing/2014/main" id="{EBDFFBC1-15BD-428E-B8AF-ECF5D1B76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1"/>
            <a:ext cx="12192000" cy="221768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111" name="Rectangle 4110">
            <a:extLst>
              <a:ext uri="{FF2B5EF4-FFF2-40B4-BE49-F238E27FC236}">
                <a16:creationId xmlns:a16="http://schemas.microsoft.com/office/drawing/2014/main" id="{EBFB3075-0323-4EB0-B1A5-776A0E709C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1"/>
            <a:ext cx="12191999" cy="2224386"/>
          </a:xfrm>
          <a:prstGeom prst="rect">
            <a:avLst/>
          </a:prstGeom>
          <a:blipFill dpi="0" rotWithShape="1">
            <a:blip r:embed="rId2">
              <a:alphaModFix amt="20000"/>
              <a:duotone>
                <a:schemeClr val="accent1">
                  <a:shade val="45000"/>
                  <a:satMod val="135000"/>
                </a:schemeClr>
                <a:prstClr val="white"/>
              </a:duotone>
            </a:blip>
            <a:srcRect/>
            <a:tile tx="88900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504F8D-DF65-FC45-BD1D-63C54D2A3C72}"/>
              </a:ext>
            </a:extLst>
          </p:cNvPr>
          <p:cNvSpPr>
            <a:spLocks noGrp="1"/>
          </p:cNvSpPr>
          <p:nvPr>
            <p:ph type="title"/>
          </p:nvPr>
        </p:nvSpPr>
        <p:spPr>
          <a:xfrm>
            <a:off x="838200" y="381000"/>
            <a:ext cx="10003218" cy="1600124"/>
          </a:xfrm>
        </p:spPr>
        <p:txBody>
          <a:bodyPr vert="horz" lIns="91440" tIns="45720" rIns="91440" bIns="45720" rtlCol="0" anchor="ctr">
            <a:normAutofit/>
          </a:bodyPr>
          <a:lstStyle/>
          <a:p>
            <a:r>
              <a:rPr lang="en-US" sz="3600" dirty="0"/>
              <a:t>The State Aid Concept </a:t>
            </a:r>
          </a:p>
        </p:txBody>
      </p:sp>
      <p:sp>
        <p:nvSpPr>
          <p:cNvPr id="4" name="TextBox 3">
            <a:extLst>
              <a:ext uri="{FF2B5EF4-FFF2-40B4-BE49-F238E27FC236}">
                <a16:creationId xmlns:a16="http://schemas.microsoft.com/office/drawing/2014/main" id="{A024852C-F6F6-DDC7-9E1A-C998CA77331A}"/>
              </a:ext>
            </a:extLst>
          </p:cNvPr>
          <p:cNvSpPr txBox="1"/>
          <p:nvPr/>
        </p:nvSpPr>
        <p:spPr>
          <a:xfrm>
            <a:off x="386862" y="2605386"/>
            <a:ext cx="5251938" cy="3692800"/>
          </a:xfrm>
          <a:prstGeom prst="rect">
            <a:avLst/>
          </a:prstGeom>
        </p:spPr>
        <p:txBody>
          <a:bodyPr vert="horz" lIns="91440" tIns="45720" rIns="91440" bIns="45720" rtlCol="0" anchor="ctr">
            <a:normAutofit lnSpcReduction="10000"/>
          </a:bodyPr>
          <a:lstStyle/>
          <a:p>
            <a:pPr marL="285750" indent="-228600">
              <a:spcAft>
                <a:spcPts val="600"/>
              </a:spcAft>
              <a:buClr>
                <a:schemeClr val="accent1"/>
              </a:buClr>
              <a:buFont typeface="Arial" panose="020B0604020202020204" pitchFamily="34" charset="0"/>
              <a:buChar char="•"/>
            </a:pPr>
            <a:r>
              <a:rPr lang="en-US" b="1" dirty="0"/>
              <a:t>TFEU Article 107</a:t>
            </a:r>
            <a:endParaRPr lang="en-US" dirty="0"/>
          </a:p>
          <a:p>
            <a:pPr>
              <a:spcAft>
                <a:spcPts val="600"/>
              </a:spcAft>
              <a:buClr>
                <a:schemeClr val="accent1"/>
              </a:buClr>
            </a:pPr>
            <a:r>
              <a:rPr lang="en-US" b="1" dirty="0">
                <a:effectLst/>
              </a:rPr>
              <a:t>the four requirements/ criteria : </a:t>
            </a:r>
            <a:endParaRPr lang="en-US" b="1" dirty="0"/>
          </a:p>
          <a:p>
            <a:pPr>
              <a:spcAft>
                <a:spcPts val="600"/>
              </a:spcAft>
              <a:buClr>
                <a:schemeClr val="accent1"/>
              </a:buClr>
            </a:pPr>
            <a:r>
              <a:rPr lang="en-US" dirty="0">
                <a:effectLst/>
              </a:rPr>
              <a:t>-transfer of state sources</a:t>
            </a:r>
          </a:p>
          <a:p>
            <a:pPr>
              <a:spcAft>
                <a:spcPts val="600"/>
              </a:spcAft>
              <a:buClr>
                <a:schemeClr val="accent1"/>
              </a:buClr>
            </a:pPr>
            <a:r>
              <a:rPr lang="en-US" dirty="0">
                <a:effectLst/>
              </a:rPr>
              <a:t>-advantage for the undertaking</a:t>
            </a:r>
          </a:p>
          <a:p>
            <a:pPr>
              <a:spcAft>
                <a:spcPts val="600"/>
              </a:spcAft>
              <a:buClr>
                <a:schemeClr val="accent1"/>
              </a:buClr>
            </a:pPr>
            <a:r>
              <a:rPr lang="en-US" dirty="0">
                <a:effectLst/>
              </a:rPr>
              <a:t>-selectivity</a:t>
            </a:r>
          </a:p>
          <a:p>
            <a:pPr>
              <a:spcAft>
                <a:spcPts val="600"/>
              </a:spcAft>
              <a:buClr>
                <a:schemeClr val="accent1"/>
              </a:buClr>
            </a:pPr>
            <a:r>
              <a:rPr lang="en-US" dirty="0">
                <a:effectLst/>
              </a:rPr>
              <a:t>-distortion to competition and effect on the trade between Member States</a:t>
            </a:r>
          </a:p>
          <a:p>
            <a:pPr indent="-228600">
              <a:spcAft>
                <a:spcPts val="600"/>
              </a:spcAft>
              <a:buClr>
                <a:schemeClr val="accent1"/>
              </a:buClr>
              <a:buFont typeface="Arial" panose="020B0604020202020204" pitchFamily="34" charset="0"/>
              <a:buChar char="•"/>
            </a:pPr>
            <a:endParaRPr lang="en-US" dirty="0"/>
          </a:p>
          <a:p>
            <a:pPr marL="285750" indent="-228600">
              <a:spcAft>
                <a:spcPts val="600"/>
              </a:spcAft>
              <a:buClr>
                <a:schemeClr val="accent1"/>
              </a:buClr>
              <a:buFont typeface="Arial" panose="020B0604020202020204" pitchFamily="34" charset="0"/>
              <a:buChar char="•"/>
            </a:pPr>
            <a:r>
              <a:rPr lang="en-US" b="1" dirty="0">
                <a:effectLst/>
              </a:rPr>
              <a:t>The CJEU’s jurisprudence </a:t>
            </a:r>
            <a:r>
              <a:rPr lang="en-US" dirty="0">
                <a:effectLst/>
              </a:rPr>
              <a:t>regarding state aid involves the cross-examination of some key notions, such as: </a:t>
            </a:r>
            <a:r>
              <a:rPr lang="en-US" b="1" dirty="0">
                <a:effectLst/>
              </a:rPr>
              <a:t>advantage, selectivity, and discrimination.</a:t>
            </a:r>
          </a:p>
          <a:p>
            <a:pPr indent="-228600">
              <a:spcAft>
                <a:spcPts val="600"/>
              </a:spcAft>
              <a:buClr>
                <a:schemeClr val="accent1"/>
              </a:buClr>
              <a:buFont typeface="Arial" panose="020B0604020202020204" pitchFamily="34" charset="0"/>
              <a:buChar char="•"/>
            </a:pPr>
            <a:endParaRPr lang="en-US" b="1" dirty="0">
              <a:effectLst/>
            </a:endParaRPr>
          </a:p>
          <a:p>
            <a:pPr marL="285750" indent="-228600">
              <a:spcAft>
                <a:spcPts val="600"/>
              </a:spcAft>
              <a:buClr>
                <a:schemeClr val="accent1"/>
              </a:buClr>
              <a:buFont typeface="Arial" panose="020B0604020202020204" pitchFamily="34" charset="0"/>
              <a:buChar char="•"/>
            </a:pPr>
            <a:endParaRPr lang="en-US" sz="1500" dirty="0"/>
          </a:p>
        </p:txBody>
      </p:sp>
      <p:pic>
        <p:nvPicPr>
          <p:cNvPr id="4100" name="Picture 4" descr="UPC: the role of the CJEU">
            <a:extLst>
              <a:ext uri="{FF2B5EF4-FFF2-40B4-BE49-F238E27FC236}">
                <a16:creationId xmlns:a16="http://schemas.microsoft.com/office/drawing/2014/main" id="{4A9640BF-1BC5-1FCE-C0AB-CAFFD956FE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35387" y="2745362"/>
            <a:ext cx="5508254" cy="35528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7BB22A-566A-B676-9F0E-7E148337A442}"/>
              </a:ext>
            </a:extLst>
          </p:cNvPr>
          <p:cNvSpPr txBox="1"/>
          <p:nvPr/>
        </p:nvSpPr>
        <p:spPr>
          <a:xfrm>
            <a:off x="6000217" y="6489198"/>
            <a:ext cx="6101542" cy="253916"/>
          </a:xfrm>
          <a:prstGeom prst="rect">
            <a:avLst/>
          </a:prstGeom>
          <a:noFill/>
        </p:spPr>
        <p:txBody>
          <a:bodyPr wrap="square">
            <a:spAutoFit/>
          </a:bodyPr>
          <a:lstStyle/>
          <a:p>
            <a:r>
              <a:rPr lang="en-GB" sz="1050" dirty="0"/>
              <a:t>P</a:t>
            </a:r>
            <a:r>
              <a:rPr lang="en-TR" sz="1050" dirty="0"/>
              <a:t>icture: https://www.worldipreview.com/contributed-article/upc-the-role-of-the-cjeu</a:t>
            </a:r>
          </a:p>
        </p:txBody>
      </p:sp>
    </p:spTree>
    <p:extLst>
      <p:ext uri="{BB962C8B-B14F-4D97-AF65-F5344CB8AC3E}">
        <p14:creationId xmlns:p14="http://schemas.microsoft.com/office/powerpoint/2010/main" val="1535887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129" name="Rectangle 5128">
            <a:extLst>
              <a:ext uri="{FF2B5EF4-FFF2-40B4-BE49-F238E27FC236}">
                <a16:creationId xmlns:a16="http://schemas.microsoft.com/office/drawing/2014/main" id="{E8B2F707-EF35-4955-8439-F76145F3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131" name="Rectangle 5130">
            <a:extLst>
              <a:ext uri="{FF2B5EF4-FFF2-40B4-BE49-F238E27FC236}">
                <a16:creationId xmlns:a16="http://schemas.microsoft.com/office/drawing/2014/main" id="{BB317211-3292-43D8-8824-C090DBADA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5" y="0"/>
            <a:ext cx="12188951" cy="6858000"/>
          </a:xfrm>
          <a:prstGeom prst="rect">
            <a:avLst/>
          </a:prstGeom>
          <a:blipFill dpi="0" rotWithShape="1">
            <a:blip r:embed="rId2">
              <a:alphaModFix amt="15000"/>
              <a:lum bright="70000" contrast="-70000"/>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a:extLst>
              <a:ext uri="{FF2B5EF4-FFF2-40B4-BE49-F238E27FC236}">
                <a16:creationId xmlns:a16="http://schemas.microsoft.com/office/drawing/2014/main" id="{30ACB16C-CF49-7113-011F-C69675CBAD4D}"/>
              </a:ext>
            </a:extLst>
          </p:cNvPr>
          <p:cNvPicPr>
            <a:picLocks noChangeAspect="1" noChangeArrowheads="1"/>
          </p:cNvPicPr>
          <p:nvPr/>
        </p:nvPicPr>
        <p:blipFill rotWithShape="1">
          <a:blip r:embed="rId3">
            <a:alphaModFix amt="60000"/>
            <a:extLst>
              <a:ext uri="{28A0092B-C50C-407E-A947-70E740481C1C}">
                <a14:useLocalDpi xmlns:a14="http://schemas.microsoft.com/office/drawing/2010/main" val="0"/>
              </a:ext>
            </a:extLst>
          </a:blip>
          <a:srcRect l="3718" r="13174" b="-1"/>
          <a:stretch/>
        </p:blipFill>
        <p:spPr bwMode="auto">
          <a:xfrm>
            <a:off x="1524" y="688"/>
            <a:ext cx="12188952" cy="68566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5504F8D-DF65-FC45-BD1D-63C54D2A3C72}"/>
              </a:ext>
            </a:extLst>
          </p:cNvPr>
          <p:cNvSpPr>
            <a:spLocks noGrp="1"/>
          </p:cNvSpPr>
          <p:nvPr>
            <p:ph type="title"/>
          </p:nvPr>
        </p:nvSpPr>
        <p:spPr>
          <a:xfrm>
            <a:off x="1098810" y="374375"/>
            <a:ext cx="4897819" cy="903442"/>
          </a:xfrm>
        </p:spPr>
        <p:txBody>
          <a:bodyPr vert="horz" lIns="91440" tIns="45720" rIns="91440" bIns="45720" rtlCol="0" anchor="ctr">
            <a:normAutofit/>
          </a:bodyPr>
          <a:lstStyle/>
          <a:p>
            <a:r>
              <a:rPr lang="en-US" sz="3600" dirty="0">
                <a:solidFill>
                  <a:srgbClr val="FFFFFF"/>
                </a:solidFill>
                <a:highlight>
                  <a:srgbClr val="000000"/>
                </a:highlight>
              </a:rPr>
              <a:t>Environmental Aid</a:t>
            </a:r>
          </a:p>
        </p:txBody>
      </p:sp>
      <p:sp>
        <p:nvSpPr>
          <p:cNvPr id="4" name="TextBox 3">
            <a:extLst>
              <a:ext uri="{FF2B5EF4-FFF2-40B4-BE49-F238E27FC236}">
                <a16:creationId xmlns:a16="http://schemas.microsoft.com/office/drawing/2014/main" id="{A024852C-F6F6-DDC7-9E1A-C998CA77331A}"/>
              </a:ext>
            </a:extLst>
          </p:cNvPr>
          <p:cNvSpPr txBox="1"/>
          <p:nvPr/>
        </p:nvSpPr>
        <p:spPr>
          <a:xfrm>
            <a:off x="1184031" y="1277817"/>
            <a:ext cx="9519138" cy="5298285"/>
          </a:xfrm>
          <a:prstGeom prst="rect">
            <a:avLst/>
          </a:prstGeom>
        </p:spPr>
        <p:txBody>
          <a:bodyPr vert="horz" lIns="91440" tIns="45720" rIns="91440" bIns="45720" rtlCol="0" anchor="ctr">
            <a:normAutofit lnSpcReduction="10000"/>
          </a:bodyPr>
          <a:lstStyle/>
          <a:p>
            <a:pPr indent="-228600" algn="just">
              <a:spcAft>
                <a:spcPts val="600"/>
              </a:spcAft>
              <a:buClr>
                <a:schemeClr val="accent1"/>
              </a:buClr>
              <a:buFont typeface="Arial" panose="020B0604020202020204" pitchFamily="34" charset="0"/>
              <a:buChar char="•"/>
            </a:pPr>
            <a:endParaRPr lang="en-US" sz="1900" dirty="0">
              <a:solidFill>
                <a:srgbClr val="FFFFFF"/>
              </a:solidFill>
              <a:highlight>
                <a:srgbClr val="000000"/>
              </a:highlight>
              <a:sym typeface="Wingdings" pitchFamily="2" charset="2"/>
            </a:endParaRPr>
          </a:p>
          <a:p>
            <a:pPr algn="just">
              <a:spcAft>
                <a:spcPts val="600"/>
              </a:spcAft>
              <a:buClr>
                <a:schemeClr val="accent1"/>
              </a:buClr>
            </a:pPr>
            <a:r>
              <a:rPr lang="en-US" sz="1900" b="1" dirty="0">
                <a:solidFill>
                  <a:srgbClr val="FFFFFF"/>
                </a:solidFill>
                <a:highlight>
                  <a:srgbClr val="000000"/>
                </a:highlight>
              </a:rPr>
              <a:t>T</a:t>
            </a:r>
            <a:r>
              <a:rPr lang="en-US" sz="1900" b="1" dirty="0">
                <a:solidFill>
                  <a:srgbClr val="FFFFFF"/>
                </a:solidFill>
                <a:effectLst/>
                <a:highlight>
                  <a:srgbClr val="000000"/>
                </a:highlight>
              </a:rPr>
              <a:t>he Article 191(2) of the TFEU</a:t>
            </a:r>
            <a:r>
              <a:rPr lang="en-US" sz="1900" b="1" baseline="30000" dirty="0">
                <a:solidFill>
                  <a:srgbClr val="FFFFFF"/>
                </a:solidFill>
                <a:highlight>
                  <a:srgbClr val="000000"/>
                </a:highlight>
              </a:rPr>
              <a:t>: </a:t>
            </a:r>
          </a:p>
          <a:p>
            <a:pPr algn="just">
              <a:spcAft>
                <a:spcPts val="600"/>
              </a:spcAft>
              <a:buClr>
                <a:schemeClr val="accent1"/>
              </a:buClr>
            </a:pPr>
            <a:r>
              <a:rPr lang="en-US" sz="1900" dirty="0">
                <a:solidFill>
                  <a:srgbClr val="FFFFFF"/>
                </a:solidFill>
                <a:highlight>
                  <a:srgbClr val="000000"/>
                </a:highlight>
              </a:rPr>
              <a:t>‘</a:t>
            </a:r>
            <a:r>
              <a:rPr lang="en-US" sz="1900" b="0" u="none" strike="noStrike" dirty="0">
                <a:solidFill>
                  <a:srgbClr val="FFFFFF"/>
                </a:solidFill>
                <a:effectLst/>
                <a:highlight>
                  <a:srgbClr val="000000"/>
                </a:highlight>
              </a:rPr>
              <a:t>Union policy on the environment shall aim at </a:t>
            </a:r>
            <a:r>
              <a:rPr lang="en-US" sz="1900" b="0" u="none" strike="noStrike" dirty="0">
                <a:solidFill>
                  <a:srgbClr val="FF0000"/>
                </a:solidFill>
                <a:effectLst/>
                <a:highlight>
                  <a:srgbClr val="000000"/>
                </a:highlight>
              </a:rPr>
              <a:t>a high level of protection </a:t>
            </a:r>
            <a:r>
              <a:rPr lang="en-US" sz="1900" b="0" u="none" strike="noStrike" dirty="0">
                <a:solidFill>
                  <a:srgbClr val="FFFFFF"/>
                </a:solidFill>
                <a:effectLst/>
                <a:highlight>
                  <a:srgbClr val="000000"/>
                </a:highlight>
              </a:rPr>
              <a:t>taking into account the diversity of situations in the various regions of the Union. It shall be based on </a:t>
            </a:r>
            <a:r>
              <a:rPr lang="en-US" sz="1900" b="0" u="none" strike="noStrike" dirty="0">
                <a:solidFill>
                  <a:srgbClr val="FF0000"/>
                </a:solidFill>
                <a:effectLst/>
                <a:highlight>
                  <a:srgbClr val="000000"/>
                </a:highlight>
              </a:rPr>
              <a:t>the precautionary principle </a:t>
            </a:r>
            <a:r>
              <a:rPr lang="en-US" sz="1900" b="0" u="none" strike="noStrike" dirty="0">
                <a:solidFill>
                  <a:srgbClr val="FFFFFF"/>
                </a:solidFill>
                <a:effectLst/>
                <a:highlight>
                  <a:srgbClr val="000000"/>
                </a:highlight>
              </a:rPr>
              <a:t>and on the principles that preventive action should be taken, that environmental damage should as a priority be rectified at source and that the </a:t>
            </a:r>
            <a:r>
              <a:rPr lang="en-US" sz="1900" b="0" u="none" strike="noStrike" dirty="0">
                <a:solidFill>
                  <a:srgbClr val="FF0000"/>
                </a:solidFill>
                <a:effectLst/>
                <a:highlight>
                  <a:srgbClr val="000000"/>
                </a:highlight>
              </a:rPr>
              <a:t>polluter should pay</a:t>
            </a:r>
            <a:r>
              <a:rPr lang="en-US" sz="1900" b="0" u="none" strike="noStrike" dirty="0">
                <a:solidFill>
                  <a:srgbClr val="FFFFFF"/>
                </a:solidFill>
                <a:effectLst/>
                <a:highlight>
                  <a:srgbClr val="000000"/>
                </a:highlight>
              </a:rPr>
              <a:t>. In this context, </a:t>
            </a:r>
            <a:r>
              <a:rPr lang="en-US" sz="1900" b="0" u="none" strike="noStrike" dirty="0" err="1">
                <a:solidFill>
                  <a:srgbClr val="FFFFFF"/>
                </a:solidFill>
                <a:effectLst/>
                <a:highlight>
                  <a:srgbClr val="000000"/>
                </a:highlight>
              </a:rPr>
              <a:t>harmonisation</a:t>
            </a:r>
            <a:r>
              <a:rPr lang="en-US" sz="1900" b="0" u="none" strike="noStrike" dirty="0">
                <a:solidFill>
                  <a:srgbClr val="FFFFFF"/>
                </a:solidFill>
                <a:effectLst/>
                <a:highlight>
                  <a:srgbClr val="000000"/>
                </a:highlight>
              </a:rPr>
              <a:t> measures answering environmental protection requirements shall include, where appropriate, a safeguard clause allowing Member States to take provisional measures, for non-economic environmental reasons, subject to a procedure of inspection by the Union.’</a:t>
            </a:r>
            <a:endParaRPr lang="en-US" sz="1900" baseline="30000" dirty="0">
              <a:solidFill>
                <a:srgbClr val="FFFFFF"/>
              </a:solidFill>
              <a:highlight>
                <a:srgbClr val="000000"/>
              </a:highlight>
            </a:endParaRPr>
          </a:p>
          <a:p>
            <a:pPr indent="-228600" algn="just">
              <a:spcAft>
                <a:spcPts val="600"/>
              </a:spcAft>
              <a:buClr>
                <a:schemeClr val="accent1"/>
              </a:buClr>
              <a:buFont typeface="Arial" panose="020B0604020202020204" pitchFamily="34" charset="0"/>
              <a:buChar char="•"/>
            </a:pPr>
            <a:endParaRPr lang="en-US" sz="1900" baseline="30000" dirty="0">
              <a:solidFill>
                <a:srgbClr val="FFFFFF"/>
              </a:solidFill>
              <a:effectLst/>
              <a:highlight>
                <a:srgbClr val="000000"/>
              </a:highlight>
            </a:endParaRPr>
          </a:p>
          <a:p>
            <a:pPr indent="-228600" algn="just">
              <a:spcAft>
                <a:spcPts val="600"/>
              </a:spcAft>
              <a:buClr>
                <a:schemeClr val="accent1"/>
              </a:buClr>
              <a:buFont typeface="Arial" panose="020B0604020202020204" pitchFamily="34" charset="0"/>
              <a:buChar char="•"/>
            </a:pPr>
            <a:endParaRPr lang="en-US" sz="1900" dirty="0">
              <a:solidFill>
                <a:srgbClr val="FFFFFF"/>
              </a:solidFill>
              <a:effectLst/>
              <a:highlight>
                <a:srgbClr val="000000"/>
              </a:highlight>
            </a:endParaRPr>
          </a:p>
          <a:p>
            <a:pPr indent="-228600" algn="just">
              <a:spcAft>
                <a:spcPts val="600"/>
              </a:spcAft>
              <a:buClr>
                <a:schemeClr val="accent1"/>
              </a:buClr>
              <a:buFont typeface="Arial" panose="020B0604020202020204" pitchFamily="34" charset="0"/>
              <a:buChar char="•"/>
            </a:pPr>
            <a:r>
              <a:rPr lang="en-US" sz="1900" b="1" dirty="0">
                <a:solidFill>
                  <a:srgbClr val="FFFFFF"/>
                </a:solidFill>
                <a:effectLst/>
                <a:highlight>
                  <a:srgbClr val="000000"/>
                </a:highlight>
              </a:rPr>
              <a:t>The legal basis of the environmental taxes </a:t>
            </a:r>
            <a:r>
              <a:rPr lang="en-US" sz="1900" b="1" dirty="0">
                <a:solidFill>
                  <a:srgbClr val="FFFFFF"/>
                </a:solidFill>
                <a:effectLst/>
                <a:highlight>
                  <a:srgbClr val="000000"/>
                </a:highlight>
                <a:sym typeface="Wingdings" pitchFamily="2" charset="2"/>
              </a:rPr>
              <a:t></a:t>
            </a:r>
            <a:r>
              <a:rPr lang="en-US" sz="1900" b="1" dirty="0">
                <a:solidFill>
                  <a:srgbClr val="FFFFFF"/>
                </a:solidFill>
                <a:effectLst/>
                <a:highlight>
                  <a:srgbClr val="000000"/>
                </a:highlight>
              </a:rPr>
              <a:t> the Polluter Pays Principle</a:t>
            </a:r>
          </a:p>
          <a:p>
            <a:pPr indent="-228600" algn="just">
              <a:spcAft>
                <a:spcPts val="600"/>
              </a:spcAft>
              <a:buClr>
                <a:schemeClr val="accent1"/>
              </a:buClr>
              <a:buFont typeface="Arial" panose="020B0604020202020204" pitchFamily="34" charset="0"/>
              <a:buChar char="•"/>
            </a:pPr>
            <a:endParaRPr lang="en-US" sz="1900" b="1" dirty="0">
              <a:solidFill>
                <a:srgbClr val="FFFFFF"/>
              </a:solidFill>
              <a:highlight>
                <a:srgbClr val="000000"/>
              </a:highlight>
            </a:endParaRPr>
          </a:p>
          <a:p>
            <a:pPr indent="-228600" algn="just">
              <a:spcAft>
                <a:spcPts val="600"/>
              </a:spcAft>
              <a:buClr>
                <a:schemeClr val="accent1"/>
              </a:buClr>
              <a:buFont typeface="Arial" panose="020B0604020202020204" pitchFamily="34" charset="0"/>
              <a:buChar char="•"/>
            </a:pPr>
            <a:r>
              <a:rPr lang="en-US" sz="1900" b="1" dirty="0">
                <a:solidFill>
                  <a:srgbClr val="FFFFFF"/>
                </a:solidFill>
                <a:highlight>
                  <a:srgbClr val="000000"/>
                </a:highlight>
              </a:rPr>
              <a:t>T</a:t>
            </a:r>
            <a:r>
              <a:rPr lang="en-US" sz="1900" b="1" dirty="0">
                <a:solidFill>
                  <a:srgbClr val="FFFFFF"/>
                </a:solidFill>
                <a:effectLst/>
                <a:highlight>
                  <a:srgbClr val="000000"/>
                </a:highlight>
              </a:rPr>
              <a:t>he Community Guidelines on state aid for environmental protection ( not applied nuclear power reactors )</a:t>
            </a:r>
            <a:endParaRPr lang="en-US" sz="1900" b="1" dirty="0">
              <a:solidFill>
                <a:srgbClr val="FFFFFF"/>
              </a:solidFill>
              <a:highlight>
                <a:srgbClr val="000000"/>
              </a:highlight>
            </a:endParaRPr>
          </a:p>
          <a:p>
            <a:pPr indent="-228600" algn="just">
              <a:spcAft>
                <a:spcPts val="600"/>
              </a:spcAft>
              <a:buClr>
                <a:schemeClr val="accent1"/>
              </a:buClr>
              <a:buFont typeface="Arial" panose="020B0604020202020204" pitchFamily="34" charset="0"/>
              <a:buChar char="•"/>
            </a:pPr>
            <a:r>
              <a:rPr lang="en-US" sz="1100" dirty="0">
                <a:solidFill>
                  <a:srgbClr val="FFFFFF"/>
                </a:solidFill>
                <a:effectLst/>
              </a:rPr>
              <a:t> </a:t>
            </a:r>
            <a:endParaRPr lang="en-US" sz="1100" dirty="0">
              <a:solidFill>
                <a:srgbClr val="FFFFFF"/>
              </a:solidFill>
            </a:endParaRPr>
          </a:p>
        </p:txBody>
      </p:sp>
      <p:sp>
        <p:nvSpPr>
          <p:cNvPr id="6" name="TextBox 5">
            <a:extLst>
              <a:ext uri="{FF2B5EF4-FFF2-40B4-BE49-F238E27FC236}">
                <a16:creationId xmlns:a16="http://schemas.microsoft.com/office/drawing/2014/main" id="{1E8D3C87-D6DB-6D42-0D21-6FF63BEB2EC5}"/>
              </a:ext>
            </a:extLst>
          </p:cNvPr>
          <p:cNvSpPr txBox="1"/>
          <p:nvPr/>
        </p:nvSpPr>
        <p:spPr>
          <a:xfrm>
            <a:off x="6084389" y="6301209"/>
            <a:ext cx="6189784" cy="415498"/>
          </a:xfrm>
          <a:prstGeom prst="rect">
            <a:avLst/>
          </a:prstGeom>
          <a:noFill/>
        </p:spPr>
        <p:txBody>
          <a:bodyPr wrap="square">
            <a:spAutoFit/>
          </a:bodyPr>
          <a:lstStyle/>
          <a:p>
            <a:r>
              <a:rPr lang="en-TR" sz="1050" dirty="0"/>
              <a:t>Picture: https://www.interregeurope.eu/policy-learning-platform/news/new-environmental-state-aid-guidelines</a:t>
            </a:r>
          </a:p>
        </p:txBody>
      </p:sp>
    </p:spTree>
    <p:extLst>
      <p:ext uri="{BB962C8B-B14F-4D97-AF65-F5344CB8AC3E}">
        <p14:creationId xmlns:p14="http://schemas.microsoft.com/office/powerpoint/2010/main" val="1323123675"/>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13" name="Picture 12">
            <a:extLst>
              <a:ext uri="{FF2B5EF4-FFF2-40B4-BE49-F238E27FC236}">
                <a16:creationId xmlns:a16="http://schemas.microsoft.com/office/drawing/2014/main" id="{1CB7E8AE-A3AC-4BB7-A5C6-F00EC697B2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useBgFill="1">
        <p:nvSpPr>
          <p:cNvPr id="15" name="Rectangle 14">
            <a:extLst>
              <a:ext uri="{FF2B5EF4-FFF2-40B4-BE49-F238E27FC236}">
                <a16:creationId xmlns:a16="http://schemas.microsoft.com/office/drawing/2014/main" id="{26B0FCFA-8A2E-4F10-87BD-34565BD7C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7" name="Rectangle 16">
            <a:extLst>
              <a:ext uri="{FF2B5EF4-FFF2-40B4-BE49-F238E27FC236}">
                <a16:creationId xmlns:a16="http://schemas.microsoft.com/office/drawing/2014/main" id="{32DA72A5-2775-4FE6-9A97-1C8DEE0E0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16" name="Picture 15">
            <a:extLst>
              <a:ext uri="{FF2B5EF4-FFF2-40B4-BE49-F238E27FC236}">
                <a16:creationId xmlns:a16="http://schemas.microsoft.com/office/drawing/2014/main" id="{28966E53-3C41-4F5A-A432-755BFE5D75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9600" y="533400"/>
            <a:ext cx="2438400" cy="2438400"/>
          </a:xfrm>
          <a:prstGeom prst="rect">
            <a:avLst/>
          </a:prstGeom>
        </p:spPr>
      </p:pic>
      <p:pic>
        <p:nvPicPr>
          <p:cNvPr id="18" name="Picture 17">
            <a:extLst>
              <a:ext uri="{FF2B5EF4-FFF2-40B4-BE49-F238E27FC236}">
                <a16:creationId xmlns:a16="http://schemas.microsoft.com/office/drawing/2014/main" id="{D47F75BB-A3CB-4161-B316-A2A9C88F72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46048"/>
          <a:stretch/>
        </p:blipFill>
        <p:spPr>
          <a:xfrm>
            <a:off x="10820400" y="3144779"/>
            <a:ext cx="1371600" cy="2548349"/>
          </a:xfrm>
          <a:prstGeom prst="rect">
            <a:avLst/>
          </a:prstGeom>
        </p:spPr>
      </p:pic>
      <p:sp>
        <p:nvSpPr>
          <p:cNvPr id="2" name="Title 1">
            <a:extLst>
              <a:ext uri="{FF2B5EF4-FFF2-40B4-BE49-F238E27FC236}">
                <a16:creationId xmlns:a16="http://schemas.microsoft.com/office/drawing/2014/main" id="{838AC69B-6714-3A63-DF42-6C97303CE68E}"/>
              </a:ext>
            </a:extLst>
          </p:cNvPr>
          <p:cNvSpPr>
            <a:spLocks noGrp="1"/>
          </p:cNvSpPr>
          <p:nvPr>
            <p:ph type="title"/>
          </p:nvPr>
        </p:nvSpPr>
        <p:spPr>
          <a:xfrm>
            <a:off x="3048000" y="0"/>
            <a:ext cx="7391400" cy="973015"/>
          </a:xfrm>
        </p:spPr>
        <p:txBody>
          <a:bodyPr vert="horz" lIns="91440" tIns="45720" rIns="91440" bIns="45720" rtlCol="0" anchor="b">
            <a:normAutofit/>
          </a:bodyPr>
          <a:lstStyle/>
          <a:p>
            <a:r>
              <a:rPr lang="en-US" sz="3600" dirty="0">
                <a:solidFill>
                  <a:schemeClr val="tx2"/>
                </a:solidFill>
              </a:rPr>
              <a:t>2. Case Studies</a:t>
            </a:r>
          </a:p>
        </p:txBody>
      </p:sp>
      <p:sp>
        <p:nvSpPr>
          <p:cNvPr id="4" name="TextBox 3">
            <a:extLst>
              <a:ext uri="{FF2B5EF4-FFF2-40B4-BE49-F238E27FC236}">
                <a16:creationId xmlns:a16="http://schemas.microsoft.com/office/drawing/2014/main" id="{38A06C33-32A1-1458-1672-1D44482781ED}"/>
              </a:ext>
            </a:extLst>
          </p:cNvPr>
          <p:cNvSpPr txBox="1"/>
          <p:nvPr/>
        </p:nvSpPr>
        <p:spPr>
          <a:xfrm>
            <a:off x="3048000" y="1164872"/>
            <a:ext cx="8053754" cy="5632311"/>
          </a:xfrm>
          <a:prstGeom prst="rect">
            <a:avLst/>
          </a:prstGeom>
          <a:noFill/>
        </p:spPr>
        <p:txBody>
          <a:bodyPr wrap="square" rtlCol="0">
            <a:spAutoFit/>
          </a:bodyPr>
          <a:lstStyle/>
          <a:p>
            <a:pPr algn="just"/>
            <a:r>
              <a:rPr lang="en-GB" b="1" dirty="0">
                <a:effectLst/>
                <a:ea typeface="Calibri" panose="020F0502020204030204" pitchFamily="34" charset="0"/>
              </a:rPr>
              <a:t>RE Support policies</a:t>
            </a:r>
          </a:p>
          <a:p>
            <a:pPr algn="just"/>
            <a:endParaRPr lang="en-TR" dirty="0"/>
          </a:p>
          <a:p>
            <a:pPr algn="just"/>
            <a:r>
              <a:rPr lang="en-GB" dirty="0">
                <a:effectLst/>
                <a:ea typeface="Calibri" panose="020F0502020204030204" pitchFamily="34" charset="0"/>
              </a:rPr>
              <a:t>Feed-in tariff (FIT) schemes, Renewable Portfolio Standards (RPS) Schemes and Tradable Green Certificate (TGC) Schemes</a:t>
            </a:r>
            <a:r>
              <a:rPr lang="en-TR" dirty="0">
                <a:effectLst/>
              </a:rPr>
              <a:t> </a:t>
            </a:r>
          </a:p>
          <a:p>
            <a:pPr algn="just"/>
            <a:endParaRPr lang="en-TR" dirty="0"/>
          </a:p>
          <a:p>
            <a:pPr algn="just"/>
            <a:r>
              <a:rPr lang="en-GB" b="1" dirty="0">
                <a:ea typeface="Calibri" panose="020F0502020204030204" pitchFamily="34" charset="0"/>
              </a:rPr>
              <a:t>When and what kind of </a:t>
            </a:r>
            <a:r>
              <a:rPr lang="en-GB" b="1" dirty="0">
                <a:effectLst/>
                <a:ea typeface="Calibri" panose="020F0502020204030204" pitchFamily="34" charset="0"/>
              </a:rPr>
              <a:t>environmental measures can be regarded as state aid under Article 107(1) of  the TFEU</a:t>
            </a:r>
            <a:r>
              <a:rPr lang="en-TR" b="1" dirty="0">
                <a:effectLst/>
              </a:rPr>
              <a:t> ? </a:t>
            </a:r>
          </a:p>
          <a:p>
            <a:pPr algn="just"/>
            <a:endParaRPr lang="en-TR" dirty="0"/>
          </a:p>
          <a:p>
            <a:pPr algn="just"/>
            <a:r>
              <a:rPr lang="en-TR" b="1" dirty="0"/>
              <a:t>According to the CJEU:</a:t>
            </a:r>
          </a:p>
          <a:p>
            <a:pPr marL="285750" indent="-285750" algn="just">
              <a:buFont typeface="Arial" panose="020B0604020202020204" pitchFamily="34" charset="0"/>
              <a:buChar char="•"/>
            </a:pPr>
            <a:r>
              <a:rPr lang="en-GB" dirty="0">
                <a:effectLst/>
                <a:ea typeface="Calibri" panose="020F0502020204030204" pitchFamily="34" charset="0"/>
              </a:rPr>
              <a:t>compulsory contributions imposed upon electricity consumers</a:t>
            </a:r>
            <a:r>
              <a:rPr lang="en-TR" dirty="0">
                <a:effectLst/>
              </a:rPr>
              <a:t> / e.g. </a:t>
            </a:r>
            <a:r>
              <a:rPr lang="en-GB" dirty="0">
                <a:effectLst/>
                <a:ea typeface="Calibri" panose="020F0502020204030204" pitchFamily="34" charset="0"/>
              </a:rPr>
              <a:t>the MEP introduced by the Netherlands</a:t>
            </a:r>
            <a:r>
              <a:rPr lang="en-TR" dirty="0">
                <a:effectLst/>
              </a:rPr>
              <a:t> </a:t>
            </a:r>
          </a:p>
          <a:p>
            <a:pPr algn="just"/>
            <a:endParaRPr lang="en-TR" dirty="0"/>
          </a:p>
          <a:p>
            <a:pPr marL="285750" indent="-285750" algn="just">
              <a:buFont typeface="Arial" panose="020B0604020202020204" pitchFamily="34" charset="0"/>
              <a:buChar char="•"/>
            </a:pPr>
            <a:r>
              <a:rPr lang="en-GB" dirty="0">
                <a:effectLst/>
                <a:ea typeface="Calibri" panose="020F0502020204030204" pitchFamily="34" charset="0"/>
              </a:rPr>
              <a:t>Social, economic, environmental and health objectives, own their own, are not sufficient to escape from the application of Article 87 EC. </a:t>
            </a:r>
            <a:endParaRPr lang="en-TR" dirty="0"/>
          </a:p>
          <a:p>
            <a:pPr algn="just"/>
            <a:r>
              <a:rPr lang="en-GB" dirty="0">
                <a:effectLst/>
                <a:ea typeface="Calibri" panose="020F0502020204030204" pitchFamily="34" charset="0"/>
              </a:rPr>
              <a:t>Justification for an aid : 107/3 TFEU </a:t>
            </a:r>
          </a:p>
          <a:p>
            <a:pPr algn="just"/>
            <a:endParaRPr lang="en-GB" dirty="0"/>
          </a:p>
          <a:p>
            <a:pPr algn="just"/>
            <a:r>
              <a:rPr lang="en-GB" dirty="0"/>
              <a:t>New Guidelines &amp; Commission </a:t>
            </a:r>
            <a:r>
              <a:rPr lang="en-GB" dirty="0">
                <a:sym typeface="Wingdings" pitchFamily="2" charset="2"/>
              </a:rPr>
              <a:t> </a:t>
            </a:r>
            <a:r>
              <a:rPr lang="en-GB" dirty="0">
                <a:solidFill>
                  <a:srgbClr val="000000"/>
                </a:solidFill>
                <a:effectLst/>
                <a:ea typeface="Calibri" panose="020F0502020204030204" pitchFamily="34" charset="0"/>
              </a:rPr>
              <a:t>the balancing test  (positive- negative effects of the environmental aid)</a:t>
            </a:r>
          </a:p>
          <a:p>
            <a:pPr algn="just"/>
            <a:endParaRPr lang="en-GB" dirty="0">
              <a:solidFill>
                <a:srgbClr val="000000"/>
              </a:solidFill>
              <a:effectLst/>
              <a:ea typeface="Calibri" panose="020F0502020204030204" pitchFamily="34" charset="0"/>
            </a:endParaRPr>
          </a:p>
          <a:p>
            <a:pPr marL="285750" indent="-285750" algn="just">
              <a:buFont typeface="Arial" panose="020B0604020202020204" pitchFamily="34" charset="0"/>
              <a:buChar char="•"/>
            </a:pPr>
            <a:r>
              <a:rPr lang="en-GB" dirty="0">
                <a:solidFill>
                  <a:srgbClr val="000000"/>
                </a:solidFill>
              </a:rPr>
              <a:t>The projects-partial environmental objective</a:t>
            </a:r>
            <a:endParaRPr lang="en-TR" dirty="0"/>
          </a:p>
        </p:txBody>
      </p:sp>
      <p:pic>
        <p:nvPicPr>
          <p:cNvPr id="7" name="Picture 6" descr="Young plant in the morning light">
            <a:extLst>
              <a:ext uri="{FF2B5EF4-FFF2-40B4-BE49-F238E27FC236}">
                <a16:creationId xmlns:a16="http://schemas.microsoft.com/office/drawing/2014/main" id="{6E25FD50-59FC-D085-4ACF-E5AF02BC5259}"/>
              </a:ext>
            </a:extLst>
          </p:cNvPr>
          <p:cNvPicPr>
            <a:picLocks noChangeAspect="1"/>
          </p:cNvPicPr>
          <p:nvPr/>
        </p:nvPicPr>
        <p:blipFill>
          <a:blip r:embed="rId5"/>
          <a:stretch>
            <a:fillRect/>
          </a:stretch>
        </p:blipFill>
        <p:spPr>
          <a:xfrm>
            <a:off x="12489" y="4838009"/>
            <a:ext cx="3026070" cy="2019992"/>
          </a:xfrm>
          <a:prstGeom prst="rect">
            <a:avLst/>
          </a:prstGeom>
        </p:spPr>
      </p:pic>
      <p:sp>
        <p:nvSpPr>
          <p:cNvPr id="5" name="TextBox 4">
            <a:extLst>
              <a:ext uri="{FF2B5EF4-FFF2-40B4-BE49-F238E27FC236}">
                <a16:creationId xmlns:a16="http://schemas.microsoft.com/office/drawing/2014/main" id="{A71B4D8A-69F0-C9E3-A51E-8380679D5875}"/>
              </a:ext>
            </a:extLst>
          </p:cNvPr>
          <p:cNvSpPr txBox="1"/>
          <p:nvPr/>
        </p:nvSpPr>
        <p:spPr>
          <a:xfrm>
            <a:off x="6635262" y="100115"/>
            <a:ext cx="9154199" cy="1015663"/>
          </a:xfrm>
          <a:prstGeom prst="rect">
            <a:avLst/>
          </a:prstGeom>
          <a:noFill/>
        </p:spPr>
        <p:txBody>
          <a:bodyPr wrap="square">
            <a:spAutoFit/>
          </a:bodyPr>
          <a:lstStyle/>
          <a:p>
            <a:pPr algn="just"/>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1-)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State</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Aid</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N 707/2002,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The</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Netherlands</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MEP (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Stimulating</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renewable</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energy</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(2003) O.J. C148/11</a:t>
            </a:r>
            <a:endParaRPr lang="en-TR" sz="1050" kern="100" dirty="0">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p>
            <a:pPr algn="just"/>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State</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Aid</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N 708/2002,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The</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Netherlands</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MEP (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Stimulating</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combined</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heat</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and</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power</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production</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 </a:t>
            </a:r>
          </a:p>
          <a:p>
            <a:pPr algn="just"/>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Calibri" panose="020F0502020204030204" pitchFamily="34" charset="0"/>
              </a:rPr>
              <a:t>(CHP)) (2003), O.J. C148/11. </a:t>
            </a:r>
          </a:p>
          <a:p>
            <a:pPr algn="just"/>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rPr>
              <a:t>2-) Case T-109/01,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rPr>
              <a:t>Fleuren</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rPr>
              <a:t>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rPr>
              <a:t>Compost</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rPr>
              <a:t>/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rPr>
              <a:t>Commission</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rPr>
              <a:t>,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rPr>
              <a:t>Judgement</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rPr>
              <a:t> of 14 </a:t>
            </a:r>
            <a:r>
              <a:rPr lang="tr-TR" sz="1050" kern="100" dirty="0" err="1">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rPr>
              <a:t>January</a:t>
            </a:r>
            <a:r>
              <a:rPr lang="tr-TR" sz="1050" kern="100" dirty="0">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rPr>
              <a:t> 2004, ECR II-127, 54. </a:t>
            </a:r>
            <a:endParaRPr lang="en-TR" sz="1050" kern="100" dirty="0">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a:p>
            <a:pPr algn="just"/>
            <a:r>
              <a:rPr lang="en-TR" sz="1050" kern="100" dirty="0">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rPr>
              <a:t>3-)</a:t>
            </a:r>
            <a:r>
              <a:rPr lang="tr-TR" sz="1800" dirty="0">
                <a:solidFill>
                  <a:schemeClr val="bg1"/>
                </a:solidFill>
                <a:effectLst/>
                <a:highlight>
                  <a:srgbClr val="000000"/>
                </a:highlight>
                <a:latin typeface="Calibri" panose="020F0502020204030204" pitchFamily="34" charset="0"/>
                <a:ea typeface="Calibri" panose="020F0502020204030204" pitchFamily="34" charset="0"/>
              </a:rPr>
              <a:t> </a:t>
            </a:r>
            <a:r>
              <a:rPr lang="tr-TR" sz="1050" dirty="0">
                <a:solidFill>
                  <a:schemeClr val="bg1"/>
                </a:solidFill>
                <a:effectLst/>
                <a:highlight>
                  <a:srgbClr val="000000"/>
                </a:highlight>
                <a:latin typeface="Calibri" panose="020F0502020204030204" pitchFamily="34" charset="0"/>
                <a:ea typeface="Calibri" panose="020F0502020204030204" pitchFamily="34" charset="0"/>
              </a:rPr>
              <a:t>Case t-176/01, </a:t>
            </a:r>
            <a:r>
              <a:rPr lang="tr-TR" sz="1050" dirty="0" err="1">
                <a:solidFill>
                  <a:schemeClr val="bg1"/>
                </a:solidFill>
                <a:effectLst/>
                <a:highlight>
                  <a:srgbClr val="000000"/>
                </a:highlight>
                <a:latin typeface="Calibri" panose="020F0502020204030204" pitchFamily="34" charset="0"/>
                <a:ea typeface="Calibri" panose="020F0502020204030204" pitchFamily="34" charset="0"/>
              </a:rPr>
              <a:t>Ferriere</a:t>
            </a:r>
            <a:r>
              <a:rPr lang="tr-TR" sz="1050" dirty="0">
                <a:solidFill>
                  <a:schemeClr val="bg1"/>
                </a:solidFill>
                <a:effectLst/>
                <a:highlight>
                  <a:srgbClr val="000000"/>
                </a:highlight>
                <a:latin typeface="Calibri" panose="020F0502020204030204" pitchFamily="34" charset="0"/>
                <a:ea typeface="Calibri" panose="020F0502020204030204" pitchFamily="34" charset="0"/>
              </a:rPr>
              <a:t> </a:t>
            </a:r>
            <a:r>
              <a:rPr lang="tr-TR" sz="1050" dirty="0" err="1">
                <a:solidFill>
                  <a:schemeClr val="bg1"/>
                </a:solidFill>
                <a:effectLst/>
                <a:highlight>
                  <a:srgbClr val="000000"/>
                </a:highlight>
                <a:latin typeface="Calibri" panose="020F0502020204030204" pitchFamily="34" charset="0"/>
                <a:ea typeface="Calibri" panose="020F0502020204030204" pitchFamily="34" charset="0"/>
              </a:rPr>
              <a:t>Nord</a:t>
            </a:r>
            <a:r>
              <a:rPr lang="tr-TR" sz="1050" dirty="0">
                <a:solidFill>
                  <a:schemeClr val="bg1"/>
                </a:solidFill>
                <a:effectLst/>
                <a:highlight>
                  <a:srgbClr val="000000"/>
                </a:highlight>
                <a:latin typeface="Calibri" panose="020F0502020204030204" pitchFamily="34" charset="0"/>
                <a:ea typeface="Calibri" panose="020F0502020204030204" pitchFamily="34" charset="0"/>
              </a:rPr>
              <a:t>/</a:t>
            </a:r>
            <a:r>
              <a:rPr lang="tr-TR" sz="1050" dirty="0" err="1">
                <a:solidFill>
                  <a:schemeClr val="bg1"/>
                </a:solidFill>
                <a:effectLst/>
                <a:highlight>
                  <a:srgbClr val="000000"/>
                </a:highlight>
                <a:latin typeface="Calibri" panose="020F0502020204030204" pitchFamily="34" charset="0"/>
                <a:ea typeface="Calibri" panose="020F0502020204030204" pitchFamily="34" charset="0"/>
              </a:rPr>
              <a:t>Commission</a:t>
            </a:r>
            <a:r>
              <a:rPr lang="tr-TR" sz="1050" dirty="0">
                <a:solidFill>
                  <a:schemeClr val="bg1"/>
                </a:solidFill>
                <a:effectLst/>
                <a:highlight>
                  <a:srgbClr val="000000"/>
                </a:highlight>
                <a:latin typeface="Calibri" panose="020F0502020204030204" pitchFamily="34" charset="0"/>
                <a:ea typeface="Calibri" panose="020F0502020204030204" pitchFamily="34" charset="0"/>
              </a:rPr>
              <a:t>, </a:t>
            </a:r>
            <a:r>
              <a:rPr lang="tr-TR" sz="1050" dirty="0" err="1">
                <a:solidFill>
                  <a:schemeClr val="bg1"/>
                </a:solidFill>
                <a:effectLst/>
                <a:highlight>
                  <a:srgbClr val="000000"/>
                </a:highlight>
                <a:latin typeface="Calibri" panose="020F0502020204030204" pitchFamily="34" charset="0"/>
                <a:ea typeface="Calibri" panose="020F0502020204030204" pitchFamily="34" charset="0"/>
              </a:rPr>
              <a:t>Judgement</a:t>
            </a:r>
            <a:r>
              <a:rPr lang="tr-TR" sz="1050" dirty="0">
                <a:solidFill>
                  <a:schemeClr val="bg1"/>
                </a:solidFill>
                <a:effectLst/>
                <a:highlight>
                  <a:srgbClr val="000000"/>
                </a:highlight>
                <a:latin typeface="Calibri" panose="020F0502020204030204" pitchFamily="34" charset="0"/>
                <a:ea typeface="Calibri" panose="020F0502020204030204" pitchFamily="34" charset="0"/>
              </a:rPr>
              <a:t> of 18 </a:t>
            </a:r>
            <a:r>
              <a:rPr lang="tr-TR" sz="1050" dirty="0" err="1">
                <a:solidFill>
                  <a:schemeClr val="bg1"/>
                </a:solidFill>
                <a:effectLst/>
                <a:highlight>
                  <a:srgbClr val="000000"/>
                </a:highlight>
                <a:latin typeface="Calibri" panose="020F0502020204030204" pitchFamily="34" charset="0"/>
                <a:ea typeface="Calibri" panose="020F0502020204030204" pitchFamily="34" charset="0"/>
              </a:rPr>
              <a:t>November</a:t>
            </a:r>
            <a:r>
              <a:rPr lang="tr-TR" sz="1050" dirty="0">
                <a:solidFill>
                  <a:schemeClr val="bg1"/>
                </a:solidFill>
                <a:effectLst/>
                <a:highlight>
                  <a:srgbClr val="000000"/>
                </a:highlight>
                <a:latin typeface="Calibri" panose="020F0502020204030204" pitchFamily="34" charset="0"/>
                <a:ea typeface="Calibri" panose="020F0502020204030204" pitchFamily="34" charset="0"/>
              </a:rPr>
              <a:t> 2004, ECR II-3931, 151. </a:t>
            </a:r>
            <a:endParaRPr lang="en-TR" sz="1050" kern="100" dirty="0">
              <a:solidFill>
                <a:schemeClr val="bg1"/>
              </a:solidFill>
              <a:effectLst/>
              <a:highlight>
                <a:srgbClr val="000000"/>
              </a:highligh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10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BlockprintVTI">
  <a:themeElements>
    <a:clrScheme name="AnalogousFromDarkSeedLeftStep">
      <a:dk1>
        <a:srgbClr val="000000"/>
      </a:dk1>
      <a:lt1>
        <a:srgbClr val="FFFFFF"/>
      </a:lt1>
      <a:dk2>
        <a:srgbClr val="1C2432"/>
      </a:dk2>
      <a:lt2>
        <a:srgbClr val="F2F3F0"/>
      </a:lt2>
      <a:accent1>
        <a:srgbClr val="844BC5"/>
      </a:accent1>
      <a:accent2>
        <a:srgbClr val="4842B7"/>
      </a:accent2>
      <a:accent3>
        <a:srgbClr val="4B78C5"/>
      </a:accent3>
      <a:accent4>
        <a:srgbClr val="3999B3"/>
      </a:accent4>
      <a:accent5>
        <a:srgbClr val="49C0A8"/>
      </a:accent5>
      <a:accent6>
        <a:srgbClr val="39B368"/>
      </a:accent6>
      <a:hlink>
        <a:srgbClr val="339A97"/>
      </a:hlink>
      <a:folHlink>
        <a:srgbClr val="7F7F7F"/>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docProps/app.xml><?xml version="1.0" encoding="utf-8"?>
<Properties xmlns="http://schemas.openxmlformats.org/officeDocument/2006/extended-properties" xmlns:vt="http://schemas.openxmlformats.org/officeDocument/2006/docPropsVTypes">
  <Template>Madison</Template>
  <TotalTime>6939</TotalTime>
  <Words>2288</Words>
  <Application>Microsoft Macintosh PowerPoint</Application>
  <PresentationFormat>Widescreen</PresentationFormat>
  <Paragraphs>190</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Avenir Next LT Pro</vt:lpstr>
      <vt:lpstr>AvenirNext LT Pro Medium</vt:lpstr>
      <vt:lpstr>Calibri</vt:lpstr>
      <vt:lpstr>Times New Roman</vt:lpstr>
      <vt:lpstr>Wingdings</vt:lpstr>
      <vt:lpstr>BlockprintVTI</vt:lpstr>
      <vt:lpstr>PowerPoint Presentation</vt:lpstr>
      <vt:lpstr>Tax Incentives and Energy Transition from a Legal Point of View:  Analysis of Best Practices Adapted to the Decarbonisation of the Mediterranean Region</vt:lpstr>
      <vt:lpstr>Content: </vt:lpstr>
      <vt:lpstr>1. The EU State Aid Rules</vt:lpstr>
      <vt:lpstr>Legal Basis </vt:lpstr>
      <vt:lpstr>PowerPoint Presentation</vt:lpstr>
      <vt:lpstr>The State Aid Concept </vt:lpstr>
      <vt:lpstr>Environmental Aid</vt:lpstr>
      <vt:lpstr>2. Case Studies</vt:lpstr>
      <vt:lpstr>3.Results</vt:lpstr>
      <vt:lpstr>4. Recommendations </vt:lpstr>
      <vt:lpstr>Best Practices for the Mediterranean Region </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‘Tax incentives and energy transition from a legal point of view: analysis of best practices adapted to the decarbonisation of the Mediterranean Region’</dc:title>
  <dc:creator>Merve Ergun21</dc:creator>
  <cp:lastModifiedBy>Merve Ergun21</cp:lastModifiedBy>
  <cp:revision>27</cp:revision>
  <dcterms:created xsi:type="dcterms:W3CDTF">2023-12-20T16:29:11Z</dcterms:created>
  <dcterms:modified xsi:type="dcterms:W3CDTF">2024-01-27T15:05:20Z</dcterms:modified>
</cp:coreProperties>
</file>