
<file path=[Content_Types].xml><?xml version="1.0" encoding="utf-8"?>
<Types xmlns="http://schemas.openxmlformats.org/package/2006/content-types">
  <Default ContentType="application/vnd.openxmlformats-officedocument.vmlDrawing" Extension="vml"/>
  <Default ContentType="application/x-fontdata" Extension="fntdata"/>
  <Default ContentType="application/vnd.openxmlformats-officedocument.oleObject" Extension="bin"/>
  <Default ContentType="application/xml" Extension="xml"/>
  <Default ContentType="image/png" Extension="png"/>
  <Default ContentType="application/vnd.openxmlformats-officedocument.wordprocessingml.document" Extension="docx"/>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wordprocessingml.document" PartName="/ppt/embeddings/Microsoft_Office_Word_Document1.docx"/>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binary" PartName="/ppt/metadata"/>
  <Override ContentType="application/vnd.openxmlformats-officedocument.presentationml.notesMaster+xml" PartName="/ppt/notesMasters/notesMaster1.xml"/>
  <Override ContentType="application/vnd.ms-office.chartstyle+xml" PartName="/ppt/charts/style3.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embeddedFontLst>
    <p:embeddedFont>
      <p:font typeface="Century Gothic"/>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9" roundtripDataSignature="AMtx7mi/PbpWv69g++dHA+xuGrAZFfBm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enturyGothic-regular.fntdata"/><Relationship Id="rId14" Type="http://schemas.openxmlformats.org/officeDocument/2006/relationships/slide" Target="slides/slide9.xml"/><Relationship Id="rId17" Type="http://schemas.openxmlformats.org/officeDocument/2006/relationships/font" Target="fonts/CenturyGothic-italic.fntdata"/><Relationship Id="rId16" Type="http://schemas.openxmlformats.org/officeDocument/2006/relationships/font" Target="fonts/CenturyGothic-bold.fntdata"/><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CenturyGothic-boldItalic.fntdata"/><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8058544683304"/>
          <c:y val="2.9235477465662289E-2"/>
          <c:w val="0.83421558640353355"/>
          <c:h val="0.78335754824511494"/>
        </c:manualLayout>
      </c:layout>
      <c:barChart>
        <c:barDir val="col"/>
        <c:grouping val="clustered"/>
        <c:varyColors val="0"/>
        <c:ser>
          <c:idx val="0"/>
          <c:order val="0"/>
          <c:spPr>
            <a:solidFill>
              <a:schemeClr val="accent1"/>
            </a:solidFill>
            <a:ln>
              <a:noFill/>
            </a:ln>
            <a:effectLst/>
          </c:spPr>
          <c:invertIfNegative val="0"/>
          <c:cat>
            <c:strRef>
              <c:f>[Book1]Sheet3!$B$104:$B$108</c:f>
              <c:strCache>
                <c:ptCount val="5"/>
                <c:pt idx="0">
                  <c:v>Strongly Disagree </c:v>
                </c:pt>
                <c:pt idx="1">
                  <c:v>Disagree </c:v>
                </c:pt>
                <c:pt idx="2">
                  <c:v>Neither Agree nor Disagree </c:v>
                </c:pt>
                <c:pt idx="3">
                  <c:v>Agree</c:v>
                </c:pt>
                <c:pt idx="4">
                  <c:v>Strongly Agree </c:v>
                </c:pt>
              </c:strCache>
            </c:strRef>
          </c:cat>
          <c:val>
            <c:numRef>
              <c:f>[Book1]Sheet3!$C$104:$C$108</c:f>
              <c:numCache>
                <c:formatCode>0%</c:formatCode>
                <c:ptCount val="5"/>
                <c:pt idx="0">
                  <c:v>5.8823529411764705E-2</c:v>
                </c:pt>
                <c:pt idx="1">
                  <c:v>0.21568627450980393</c:v>
                </c:pt>
                <c:pt idx="2">
                  <c:v>5.8823529411764705E-2</c:v>
                </c:pt>
                <c:pt idx="3">
                  <c:v>0.25490196078431371</c:v>
                </c:pt>
                <c:pt idx="4">
                  <c:v>0.41176470588235292</c:v>
                </c:pt>
              </c:numCache>
            </c:numRef>
          </c:val>
          <c:extLst>
            <c:ext xmlns:c16="http://schemas.microsoft.com/office/drawing/2014/chart" uri="{C3380CC4-5D6E-409C-BE32-E72D297353CC}">
              <c16:uniqueId val="{00000000-8139-4BB7-8D04-60C0015322BA}"/>
            </c:ext>
          </c:extLst>
        </c:ser>
        <c:dLbls>
          <c:showLegendKey val="0"/>
          <c:showVal val="0"/>
          <c:showCatName val="0"/>
          <c:showSerName val="0"/>
          <c:showPercent val="0"/>
          <c:showBubbleSize val="0"/>
        </c:dLbls>
        <c:gapWidth val="58"/>
        <c:overlap val="-27"/>
        <c:axId val="551908960"/>
        <c:axId val="1167444912"/>
      </c:barChart>
      <c:catAx>
        <c:axId val="55190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l-GR"/>
          </a:p>
        </c:txPr>
        <c:crossAx val="1167444912"/>
        <c:crosses val="autoZero"/>
        <c:auto val="1"/>
        <c:lblAlgn val="ctr"/>
        <c:lblOffset val="100"/>
        <c:noMultiLvlLbl val="0"/>
      </c:catAx>
      <c:valAx>
        <c:axId val="1167444912"/>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l-GR"/>
          </a:p>
        </c:txPr>
        <c:crossAx val="551908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60950858865414"/>
          <c:y val="7.662835249042145E-2"/>
          <c:w val="0.84013636599880459"/>
          <c:h val="0.70480435635200778"/>
        </c:manualLayout>
      </c:layout>
      <c:barChart>
        <c:barDir val="col"/>
        <c:grouping val="clustered"/>
        <c:varyColors val="0"/>
        <c:ser>
          <c:idx val="0"/>
          <c:order val="0"/>
          <c:spPr>
            <a:solidFill>
              <a:schemeClr val="accent1"/>
            </a:solidFill>
            <a:ln>
              <a:noFill/>
            </a:ln>
            <a:effectLst/>
          </c:spPr>
          <c:invertIfNegative val="0"/>
          <c:cat>
            <c:strRef>
              <c:f>[Book1]Sheet3!$B$141:$B$146</c:f>
              <c:strCache>
                <c:ptCount val="6"/>
                <c:pt idx="0">
                  <c:v>Strongly Disagree </c:v>
                </c:pt>
                <c:pt idx="1">
                  <c:v>Disagree </c:v>
                </c:pt>
                <c:pt idx="2">
                  <c:v>Neither Agree nor Disagree </c:v>
                </c:pt>
                <c:pt idx="3">
                  <c:v>Agree</c:v>
                </c:pt>
                <c:pt idx="4">
                  <c:v>Strongly Agree </c:v>
                </c:pt>
                <c:pt idx="5">
                  <c:v>Don't Know / Don't Answer</c:v>
                </c:pt>
              </c:strCache>
            </c:strRef>
          </c:cat>
          <c:val>
            <c:numRef>
              <c:f>[Book1]Sheet3!$C$141:$C$146</c:f>
              <c:numCache>
                <c:formatCode>0%</c:formatCode>
                <c:ptCount val="6"/>
                <c:pt idx="0">
                  <c:v>9.8039215686274508E-2</c:v>
                </c:pt>
                <c:pt idx="1">
                  <c:v>0.23529411764705882</c:v>
                </c:pt>
                <c:pt idx="2">
                  <c:v>0.15686274509803921</c:v>
                </c:pt>
                <c:pt idx="3">
                  <c:v>0.37254901960784315</c:v>
                </c:pt>
                <c:pt idx="4">
                  <c:v>7.8431372549019607E-2</c:v>
                </c:pt>
                <c:pt idx="5">
                  <c:v>5.8823529411764705E-2</c:v>
                </c:pt>
              </c:numCache>
            </c:numRef>
          </c:val>
          <c:extLst>
            <c:ext xmlns:c16="http://schemas.microsoft.com/office/drawing/2014/chart" uri="{C3380CC4-5D6E-409C-BE32-E72D297353CC}">
              <c16:uniqueId val="{00000000-39D4-4123-859D-28DF0E43682B}"/>
            </c:ext>
          </c:extLst>
        </c:ser>
        <c:dLbls>
          <c:showLegendKey val="0"/>
          <c:showVal val="0"/>
          <c:showCatName val="0"/>
          <c:showSerName val="0"/>
          <c:showPercent val="0"/>
          <c:showBubbleSize val="0"/>
        </c:dLbls>
        <c:gapWidth val="58"/>
        <c:overlap val="-27"/>
        <c:axId val="557208800"/>
        <c:axId val="971005616"/>
      </c:barChart>
      <c:catAx>
        <c:axId val="557208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l-GR"/>
          </a:p>
        </c:txPr>
        <c:crossAx val="971005616"/>
        <c:crosses val="autoZero"/>
        <c:auto val="1"/>
        <c:lblAlgn val="ctr"/>
        <c:lblOffset val="100"/>
        <c:noMultiLvlLbl val="0"/>
      </c:catAx>
      <c:valAx>
        <c:axId val="971005616"/>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l-GR"/>
          </a:p>
        </c:txPr>
        <c:crossAx val="557208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14961891782758E-2"/>
          <c:y val="7.9365079365079361E-2"/>
          <c:w val="0.84474781697960832"/>
          <c:h val="0.69426165479315083"/>
        </c:manualLayout>
      </c:layout>
      <c:barChart>
        <c:barDir val="col"/>
        <c:grouping val="clustered"/>
        <c:varyColors val="0"/>
        <c:ser>
          <c:idx val="0"/>
          <c:order val="0"/>
          <c:spPr>
            <a:solidFill>
              <a:schemeClr val="accent1"/>
            </a:solidFill>
            <a:ln>
              <a:noFill/>
            </a:ln>
            <a:effectLst/>
          </c:spPr>
          <c:invertIfNegative val="0"/>
          <c:cat>
            <c:strRef>
              <c:f>[Book1]Sheet3!$B$175:$B$180</c:f>
              <c:strCache>
                <c:ptCount val="6"/>
                <c:pt idx="0">
                  <c:v>Strongly Disagree </c:v>
                </c:pt>
                <c:pt idx="1">
                  <c:v>Disagree </c:v>
                </c:pt>
                <c:pt idx="2">
                  <c:v>Neither Agree nor Disagree </c:v>
                </c:pt>
                <c:pt idx="3">
                  <c:v>Agree</c:v>
                </c:pt>
                <c:pt idx="4">
                  <c:v>Strongly Agree </c:v>
                </c:pt>
                <c:pt idx="5">
                  <c:v>Don't Know / Don't Answer</c:v>
                </c:pt>
              </c:strCache>
            </c:strRef>
          </c:cat>
          <c:val>
            <c:numRef>
              <c:f>[Book1]Sheet3!$C$175:$C$180</c:f>
              <c:numCache>
                <c:formatCode>0%</c:formatCode>
                <c:ptCount val="6"/>
                <c:pt idx="0">
                  <c:v>3.9215686274509803E-2</c:v>
                </c:pt>
                <c:pt idx="1">
                  <c:v>0.21568627450980393</c:v>
                </c:pt>
                <c:pt idx="2">
                  <c:v>0.21568627450980393</c:v>
                </c:pt>
                <c:pt idx="3">
                  <c:v>0.25490196078431371</c:v>
                </c:pt>
                <c:pt idx="4">
                  <c:v>0.19607843137254902</c:v>
                </c:pt>
                <c:pt idx="5">
                  <c:v>7.8431372549019607E-2</c:v>
                </c:pt>
              </c:numCache>
            </c:numRef>
          </c:val>
          <c:extLst>
            <c:ext xmlns:c16="http://schemas.microsoft.com/office/drawing/2014/chart" uri="{C3380CC4-5D6E-409C-BE32-E72D297353CC}">
              <c16:uniqueId val="{00000000-28E0-45E0-AF67-31EA7A5EA860}"/>
            </c:ext>
          </c:extLst>
        </c:ser>
        <c:dLbls>
          <c:showLegendKey val="0"/>
          <c:showVal val="0"/>
          <c:showCatName val="0"/>
          <c:showSerName val="0"/>
          <c:showPercent val="0"/>
          <c:showBubbleSize val="0"/>
        </c:dLbls>
        <c:gapWidth val="58"/>
        <c:overlap val="-27"/>
        <c:axId val="557215040"/>
        <c:axId val="971008096"/>
      </c:barChart>
      <c:catAx>
        <c:axId val="557215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l-GR"/>
          </a:p>
        </c:txPr>
        <c:crossAx val="971008096"/>
        <c:crosses val="autoZero"/>
        <c:auto val="1"/>
        <c:lblAlgn val="ctr"/>
        <c:lblOffset val="100"/>
        <c:noMultiLvlLbl val="0"/>
      </c:catAx>
      <c:valAx>
        <c:axId val="971008096"/>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l-GR"/>
          </a:p>
        </c:txPr>
        <c:crossAx val="557215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15" name="Shape 15"/>
        <p:cNvGrpSpPr/>
        <p:nvPr/>
      </p:nvGrpSpPr>
      <p:grpSpPr>
        <a:xfrm>
          <a:off x="0" y="0"/>
          <a:ext cx="0" cy="0"/>
          <a:chOff x="0" y="0"/>
          <a:chExt cx="0" cy="0"/>
        </a:xfrm>
      </p:grpSpPr>
      <p:sp>
        <p:nvSpPr>
          <p:cNvPr id="16" name="Google Shape;1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72" name="Shape 72"/>
        <p:cNvGrpSpPr/>
        <p:nvPr/>
      </p:nvGrpSpPr>
      <p:grpSpPr>
        <a:xfrm>
          <a:off x="0" y="0"/>
          <a:ext cx="0" cy="0"/>
          <a:chOff x="0" y="0"/>
          <a:chExt cx="0" cy="0"/>
        </a:xfrm>
      </p:grpSpPr>
      <p:sp>
        <p:nvSpPr>
          <p:cNvPr id="73" name="Google Shape;73;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8" name="Shape 78"/>
        <p:cNvGrpSpPr/>
        <p:nvPr/>
      </p:nvGrpSpPr>
      <p:grpSpPr>
        <a:xfrm>
          <a:off x="0" y="0"/>
          <a:ext cx="0" cy="0"/>
          <a:chOff x="0" y="0"/>
          <a:chExt cx="0" cy="0"/>
        </a:xfrm>
      </p:grpSpPr>
      <p:sp>
        <p:nvSpPr>
          <p:cNvPr id="79" name="Google Shape;79;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9" name="Shape 19"/>
        <p:cNvGrpSpPr/>
        <p:nvPr/>
      </p:nvGrpSpPr>
      <p:grpSpPr>
        <a:xfrm>
          <a:off x="0" y="0"/>
          <a:ext cx="0" cy="0"/>
          <a:chOff x="0" y="0"/>
          <a:chExt cx="0" cy="0"/>
        </a:xfrm>
      </p:grpSpPr>
      <p:sp>
        <p:nvSpPr>
          <p:cNvPr id="20" name="Google Shape;20;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25" name="Shape 25"/>
        <p:cNvGrpSpPr/>
        <p:nvPr/>
      </p:nvGrpSpPr>
      <p:grpSpPr>
        <a:xfrm>
          <a:off x="0" y="0"/>
          <a:ext cx="0" cy="0"/>
          <a:chOff x="0" y="0"/>
          <a:chExt cx="0" cy="0"/>
        </a:xfrm>
      </p:grpSpPr>
      <p:sp>
        <p:nvSpPr>
          <p:cNvPr id="26" name="Google Shape;2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31" name="Shape 31"/>
        <p:cNvGrpSpPr/>
        <p:nvPr/>
      </p:nvGrpSpPr>
      <p:grpSpPr>
        <a:xfrm>
          <a:off x="0" y="0"/>
          <a:ext cx="0" cy="0"/>
          <a:chOff x="0" y="0"/>
          <a:chExt cx="0" cy="0"/>
        </a:xfrm>
      </p:grpSpPr>
      <p:sp>
        <p:nvSpPr>
          <p:cNvPr id="32" name="Google Shape;32;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7" name="Shape 37"/>
        <p:cNvGrpSpPr/>
        <p:nvPr/>
      </p:nvGrpSpPr>
      <p:grpSpPr>
        <a:xfrm>
          <a:off x="0" y="0"/>
          <a:ext cx="0" cy="0"/>
          <a:chOff x="0" y="0"/>
          <a:chExt cx="0" cy="0"/>
        </a:xfrm>
      </p:grpSpPr>
      <p:sp>
        <p:nvSpPr>
          <p:cNvPr id="38" name="Google Shape;38;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4" name="Shape 44"/>
        <p:cNvGrpSpPr/>
        <p:nvPr/>
      </p:nvGrpSpPr>
      <p:grpSpPr>
        <a:xfrm>
          <a:off x="0" y="0"/>
          <a:ext cx="0" cy="0"/>
          <a:chOff x="0" y="0"/>
          <a:chExt cx="0" cy="0"/>
        </a:xfrm>
      </p:grpSpPr>
      <p:sp>
        <p:nvSpPr>
          <p:cNvPr id="45" name="Google Shape;45;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53" name="Shape 53"/>
        <p:cNvGrpSpPr/>
        <p:nvPr/>
      </p:nvGrpSpPr>
      <p:grpSpPr>
        <a:xfrm>
          <a:off x="0" y="0"/>
          <a:ext cx="0" cy="0"/>
          <a:chOff x="0" y="0"/>
          <a:chExt cx="0" cy="0"/>
        </a:xfrm>
      </p:grpSpPr>
      <p:sp>
        <p:nvSpPr>
          <p:cNvPr id="54" name="Google Shape;54;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8" name="Shape 58"/>
        <p:cNvGrpSpPr/>
        <p:nvPr/>
      </p:nvGrpSpPr>
      <p:grpSpPr>
        <a:xfrm>
          <a:off x="0" y="0"/>
          <a:ext cx="0" cy="0"/>
          <a:chOff x="0" y="0"/>
          <a:chExt cx="0" cy="0"/>
        </a:xfrm>
      </p:grpSpPr>
      <p:sp>
        <p:nvSpPr>
          <p:cNvPr id="59" name="Google Shape;59;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5" name="Shape 65"/>
        <p:cNvGrpSpPr/>
        <p:nvPr/>
      </p:nvGrpSpPr>
      <p:grpSpPr>
        <a:xfrm>
          <a:off x="0" y="0"/>
          <a:ext cx="0" cy="0"/>
          <a:chOff x="0" y="0"/>
          <a:chExt cx="0" cy="0"/>
        </a:xfrm>
      </p:grpSpPr>
      <p:sp>
        <p:nvSpPr>
          <p:cNvPr id="66" name="Google Shape;66;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9"/>
          <p:cNvSpPr/>
          <p:nvPr>
            <p:ph idx="2" type="pic"/>
          </p:nvPr>
        </p:nvSpPr>
        <p:spPr>
          <a:xfrm>
            <a:off x="5183188" y="987425"/>
            <a:ext cx="6172200" cy="4873625"/>
          </a:xfrm>
          <a:prstGeom prst="rect">
            <a:avLst/>
          </a:prstGeom>
          <a:noFill/>
          <a:ln>
            <a:noFill/>
          </a:ln>
        </p:spPr>
      </p:sp>
      <p:sp>
        <p:nvSpPr>
          <p:cNvPr id="68" name="Google Shape;68;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vmlDrawing" Target="../drawings/vmlDrawing1.vml"/><Relationship Id="rId4" Type="http://schemas.openxmlformats.org/officeDocument/2006/relationships/image" Target="../media/image1.png"/><Relationship Id="rId9"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package" Target="../embeddings/Microsoft_Office_Word_Document1.docx"/><Relationship Id="rId7" Type="http://schemas.openxmlformats.org/officeDocument/2006/relationships/package" Target="../embeddings/Microsoft_Office_Word_Document1.docx"/><Relationship Id="rId8"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6.png"/><Relationship Id="rId5" Type="http://schemas.openxmlformats.org/officeDocument/2006/relationships/image" Target="../media/image4.png"/><Relationship Id="rId6" Type="http://schemas.openxmlformats.org/officeDocument/2006/relationships/image" Target="../media/image8.png"/><Relationship Id="rId7" Type="http://schemas.openxmlformats.org/officeDocument/2006/relationships/image" Target="../media/image1.png"/><Relationship Id="rId8"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image" Target="../media/image1.png"/><Relationship Id="rId6" Type="http://schemas.openxmlformats.org/officeDocument/2006/relationships/chart" Target="../charts/chart3.xml"/><Relationship Id="rId7"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5.png"/><Relationship Id="rId4" Type="http://schemas.openxmlformats.org/officeDocument/2006/relationships/image" Target="../media/image14.png"/><Relationship Id="rId5" Type="http://schemas.openxmlformats.org/officeDocument/2006/relationships/hyperlink" Target="mailto:stsani@uoi.gr" TargetMode="Externa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sp>
        <p:nvSpPr>
          <p:cNvPr id="89" name="Google Shape;89;p1"/>
          <p:cNvSpPr/>
          <p:nvPr/>
        </p:nvSpPr>
        <p:spPr>
          <a:xfrm>
            <a:off x="1172396" y="548873"/>
            <a:ext cx="9910269" cy="684745"/>
          </a:xfrm>
          <a:prstGeom prst="rect">
            <a:avLst/>
          </a:prstGeom>
          <a:solidFill>
            <a:schemeClr val="accent1"/>
          </a:solidFill>
          <a:ln cap="flat" cmpd="sng" w="12700">
            <a:solidFill>
              <a:srgbClr val="0070C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800" u="none" cap="none" strike="noStrike">
              <a:solidFill>
                <a:schemeClr val="lt1"/>
              </a:solidFill>
              <a:latin typeface="Calibri"/>
              <a:ea typeface="Calibri"/>
              <a:cs typeface="Calibri"/>
              <a:sym typeface="Calibri"/>
            </a:endParaRPr>
          </a:p>
        </p:txBody>
      </p:sp>
      <p:pic>
        <p:nvPicPr>
          <p:cNvPr id="90" name="Google Shape;90;p1"/>
          <p:cNvPicPr preferRelativeResize="0"/>
          <p:nvPr/>
        </p:nvPicPr>
        <p:blipFill rotWithShape="1">
          <a:blip r:embed="rId3">
            <a:alphaModFix/>
          </a:blip>
          <a:srcRect b="36145" l="24634" r="24464" t="24440"/>
          <a:stretch/>
        </p:blipFill>
        <p:spPr>
          <a:xfrm>
            <a:off x="10101722" y="5907304"/>
            <a:ext cx="1501700" cy="702303"/>
          </a:xfrm>
          <a:prstGeom prst="rect">
            <a:avLst/>
          </a:prstGeom>
          <a:noFill/>
          <a:ln>
            <a:noFill/>
          </a:ln>
        </p:spPr>
      </p:pic>
      <p:sp>
        <p:nvSpPr>
          <p:cNvPr id="91" name="Google Shape;91;p1"/>
          <p:cNvSpPr/>
          <p:nvPr/>
        </p:nvSpPr>
        <p:spPr>
          <a:xfrm flipH="1" rot="10800000">
            <a:off x="1172396" y="5391301"/>
            <a:ext cx="9910269" cy="26336"/>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800" u="none" cap="none" strike="noStrike">
              <a:solidFill>
                <a:schemeClr val="lt1"/>
              </a:solidFill>
              <a:latin typeface="Calibri"/>
              <a:ea typeface="Calibri"/>
              <a:cs typeface="Calibri"/>
              <a:sym typeface="Calibri"/>
            </a:endParaRPr>
          </a:p>
        </p:txBody>
      </p:sp>
      <p:sp>
        <p:nvSpPr>
          <p:cNvPr id="92" name="Google Shape;92;p1"/>
          <p:cNvSpPr txBox="1"/>
          <p:nvPr/>
        </p:nvSpPr>
        <p:spPr>
          <a:xfrm>
            <a:off x="1172397" y="1440363"/>
            <a:ext cx="9910268" cy="1522917"/>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None/>
            </a:pPr>
            <a:r>
              <a:rPr b="1" i="0" lang="en-US" sz="2800" u="none" cap="none" strike="noStrike">
                <a:solidFill>
                  <a:schemeClr val="dk1"/>
                </a:solidFill>
                <a:latin typeface="Arial"/>
                <a:ea typeface="Arial"/>
                <a:cs typeface="Arial"/>
                <a:sym typeface="Arial"/>
              </a:rPr>
              <a:t>Female labour inclusion and energy policies in the Mediterranean countries: </a:t>
            </a:r>
            <a:endParaRPr/>
          </a:p>
          <a:p>
            <a:pPr indent="0" lvl="0" marL="0" marR="0" rtl="0" algn="ctr">
              <a:lnSpc>
                <a:spcPct val="107000"/>
              </a:lnSpc>
              <a:spcBef>
                <a:spcPts val="648"/>
              </a:spcBef>
              <a:spcAft>
                <a:spcPts val="0"/>
              </a:spcAft>
              <a:buNone/>
            </a:pPr>
            <a:r>
              <a:rPr b="1" i="0" lang="en-US" sz="2800" u="none" cap="none" strike="noStrike">
                <a:solidFill>
                  <a:schemeClr val="dk1"/>
                </a:solidFill>
                <a:latin typeface="Arial"/>
                <a:ea typeface="Arial"/>
                <a:cs typeface="Arial"/>
                <a:sym typeface="Arial"/>
              </a:rPr>
              <a:t>Evidence from a mixed methodology approach</a:t>
            </a:r>
            <a:endParaRPr b="0" i="0" sz="2800" u="none" cap="none" strike="noStrike">
              <a:solidFill>
                <a:schemeClr val="dk1"/>
              </a:solidFill>
              <a:latin typeface="Arial"/>
              <a:ea typeface="Arial"/>
              <a:cs typeface="Arial"/>
              <a:sym typeface="Arial"/>
            </a:endParaRPr>
          </a:p>
        </p:txBody>
      </p:sp>
      <p:sp>
        <p:nvSpPr>
          <p:cNvPr id="93" name="Google Shape;93;p1"/>
          <p:cNvSpPr txBox="1"/>
          <p:nvPr/>
        </p:nvSpPr>
        <p:spPr>
          <a:xfrm>
            <a:off x="546537" y="3248973"/>
            <a:ext cx="11161986" cy="522259"/>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None/>
            </a:pPr>
            <a:r>
              <a:rPr b="0" i="0" lang="en-US" sz="2800" u="none" cap="none" strike="noStrike">
                <a:solidFill>
                  <a:schemeClr val="dk1"/>
                </a:solidFill>
                <a:latin typeface="Times New Roman"/>
                <a:ea typeface="Times New Roman"/>
                <a:cs typeface="Times New Roman"/>
                <a:sym typeface="Times New Roman"/>
              </a:rPr>
              <a:t>Stella Tsani</a:t>
            </a:r>
            <a:r>
              <a:rPr b="0" baseline="30000" i="0" lang="en-US" sz="2800" u="none" cap="none" strike="noStrike">
                <a:solidFill>
                  <a:schemeClr val="dk1"/>
                </a:solidFill>
                <a:latin typeface="Times New Roman"/>
                <a:ea typeface="Times New Roman"/>
                <a:cs typeface="Times New Roman"/>
                <a:sym typeface="Times New Roman"/>
              </a:rPr>
              <a:t>1 </a:t>
            </a:r>
            <a:r>
              <a:rPr b="0" i="0" lang="en-US" sz="2800" u="none" cap="none" strike="noStrike">
                <a:solidFill>
                  <a:schemeClr val="dk1"/>
                </a:solidFill>
                <a:latin typeface="Times New Roman"/>
                <a:ea typeface="Times New Roman"/>
                <a:cs typeface="Times New Roman"/>
                <a:sym typeface="Times New Roman"/>
              </a:rPr>
              <a:t> Chrysoula Chitou</a:t>
            </a:r>
            <a:r>
              <a:rPr b="0" baseline="30000" i="0" lang="en-US" sz="2800" u="none" cap="none" strike="noStrike">
                <a:solidFill>
                  <a:schemeClr val="dk1"/>
                </a:solidFill>
                <a:latin typeface="Times New Roman"/>
                <a:ea typeface="Times New Roman"/>
                <a:cs typeface="Times New Roman"/>
                <a:sym typeface="Times New Roman"/>
              </a:rPr>
              <a:t>2</a:t>
            </a:r>
            <a:r>
              <a:rPr b="0" i="0" lang="en-US" sz="2800" u="none" cap="none" strike="noStrike">
                <a:solidFill>
                  <a:schemeClr val="dk1"/>
                </a:solidFill>
                <a:latin typeface="Times New Roman"/>
                <a:ea typeface="Times New Roman"/>
                <a:cs typeface="Times New Roman"/>
                <a:sym typeface="Times New Roman"/>
              </a:rPr>
              <a:t>  Karine Moukaddem</a:t>
            </a:r>
            <a:r>
              <a:rPr b="0" baseline="30000" i="0" lang="en-US" sz="2800" u="none" cap="none" strike="noStrike">
                <a:solidFill>
                  <a:schemeClr val="dk1"/>
                </a:solidFill>
                <a:latin typeface="Times New Roman"/>
                <a:ea typeface="Times New Roman"/>
                <a:cs typeface="Times New Roman"/>
                <a:sym typeface="Times New Roman"/>
              </a:rPr>
              <a:t>3</a:t>
            </a:r>
            <a:r>
              <a:rPr b="0" i="0" lang="en-US" sz="2800" u="none" cap="none" strike="noStrike">
                <a:solidFill>
                  <a:schemeClr val="dk1"/>
                </a:solidFill>
                <a:latin typeface="Times New Roman"/>
                <a:ea typeface="Times New Roman"/>
                <a:cs typeface="Times New Roman"/>
                <a:sym typeface="Times New Roman"/>
              </a:rPr>
              <a:t>  Valentina Dedi</a:t>
            </a:r>
            <a:r>
              <a:rPr b="0" baseline="30000" i="0" lang="en-US" sz="2800" u="none" cap="none" strike="noStrike">
                <a:solidFill>
                  <a:schemeClr val="dk1"/>
                </a:solidFill>
                <a:latin typeface="Times New Roman"/>
                <a:ea typeface="Times New Roman"/>
                <a:cs typeface="Times New Roman"/>
                <a:sym typeface="Times New Roman"/>
              </a:rPr>
              <a:t>4</a:t>
            </a:r>
            <a:endParaRPr b="0" i="0" sz="2800" u="none" cap="none" strike="noStrike">
              <a:solidFill>
                <a:schemeClr val="dk1"/>
              </a:solidFill>
              <a:latin typeface="Times New Roman"/>
              <a:ea typeface="Times New Roman"/>
              <a:cs typeface="Times New Roman"/>
              <a:sym typeface="Times New Roman"/>
            </a:endParaRPr>
          </a:p>
        </p:txBody>
      </p:sp>
      <p:sp>
        <p:nvSpPr>
          <p:cNvPr id="94" name="Google Shape;94;p1"/>
          <p:cNvSpPr txBox="1"/>
          <p:nvPr/>
        </p:nvSpPr>
        <p:spPr>
          <a:xfrm>
            <a:off x="2043417" y="4265270"/>
            <a:ext cx="8058300" cy="1077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baseline="30000" i="0" lang="en-US" sz="1100" u="none" cap="none" strike="noStrike">
                <a:solidFill>
                  <a:schemeClr val="dk1"/>
                </a:solidFill>
                <a:latin typeface="Times New Roman"/>
                <a:ea typeface="Times New Roman"/>
                <a:cs typeface="Times New Roman"/>
                <a:sym typeface="Times New Roman"/>
              </a:rPr>
              <a:t>1</a:t>
            </a:r>
            <a:r>
              <a:rPr b="0" i="0" lang="en-US" sz="1100" u="none" cap="none" strike="noStrike">
                <a:solidFill>
                  <a:schemeClr val="dk1"/>
                </a:solidFill>
                <a:latin typeface="Times New Roman"/>
                <a:ea typeface="Times New Roman"/>
                <a:cs typeface="Times New Roman"/>
                <a:sym typeface="Times New Roman"/>
              </a:rPr>
              <a:t> </a:t>
            </a:r>
            <a:r>
              <a:rPr b="0" i="0" lang="en-US" sz="1600" u="none" cap="none" strike="noStrike">
                <a:solidFill>
                  <a:schemeClr val="dk1"/>
                </a:solidFill>
                <a:latin typeface="Times New Roman"/>
                <a:ea typeface="Times New Roman"/>
                <a:cs typeface="Times New Roman"/>
                <a:sym typeface="Times New Roman"/>
              </a:rPr>
              <a:t>Department of Economics, National and Kapodistrian University of Athens</a:t>
            </a:r>
            <a:endParaRPr/>
          </a:p>
          <a:p>
            <a:pPr indent="0" lvl="0" marL="0" marR="0" rtl="0" algn="ctr">
              <a:spcBef>
                <a:spcPts val="0"/>
              </a:spcBef>
              <a:spcAft>
                <a:spcPts val="0"/>
              </a:spcAft>
              <a:buNone/>
            </a:pPr>
            <a:r>
              <a:rPr b="0" baseline="30000" i="0" lang="en-US" sz="1600" u="none" cap="none" strike="noStrike">
                <a:solidFill>
                  <a:schemeClr val="dk1"/>
                </a:solidFill>
                <a:latin typeface="Times New Roman"/>
                <a:ea typeface="Times New Roman"/>
                <a:cs typeface="Times New Roman"/>
                <a:sym typeface="Times New Roman"/>
              </a:rPr>
              <a:t>2 </a:t>
            </a:r>
            <a:r>
              <a:rPr b="0" i="0" lang="en-US" sz="1600" u="none" cap="none" strike="noStrike">
                <a:solidFill>
                  <a:schemeClr val="dk1"/>
                </a:solidFill>
                <a:latin typeface="Times New Roman"/>
                <a:ea typeface="Times New Roman"/>
                <a:cs typeface="Times New Roman"/>
                <a:sym typeface="Times New Roman"/>
              </a:rPr>
              <a:t>Department of Economics, University of Ioannina</a:t>
            </a:r>
            <a:endParaRPr/>
          </a:p>
          <a:p>
            <a:pPr indent="0" lvl="0" marL="0" marR="0" rtl="0" algn="ctr">
              <a:spcBef>
                <a:spcPts val="0"/>
              </a:spcBef>
              <a:spcAft>
                <a:spcPts val="0"/>
              </a:spcAft>
              <a:buNone/>
            </a:pPr>
            <a:r>
              <a:rPr b="0" baseline="30000" i="0" lang="en-US" sz="1600" u="none" cap="none" strike="noStrike">
                <a:solidFill>
                  <a:schemeClr val="dk1"/>
                </a:solidFill>
                <a:latin typeface="Times New Roman"/>
                <a:ea typeface="Times New Roman"/>
                <a:cs typeface="Times New Roman"/>
                <a:sym typeface="Times New Roman"/>
              </a:rPr>
              <a:t>3 </a:t>
            </a:r>
            <a:r>
              <a:rPr b="0" i="0" lang="en-US" sz="1600" u="none" cap="none" strike="noStrike">
                <a:solidFill>
                  <a:schemeClr val="dk1"/>
                </a:solidFill>
                <a:latin typeface="Times New Roman"/>
                <a:ea typeface="Times New Roman"/>
                <a:cs typeface="Times New Roman"/>
                <a:sym typeface="Times New Roman"/>
              </a:rPr>
              <a:t>Aix-Marseille School of Economics, Aix-Marseille University</a:t>
            </a:r>
            <a:endParaRPr/>
          </a:p>
          <a:p>
            <a:pPr indent="0" lvl="0" marL="0" marR="0" rtl="0" algn="ctr">
              <a:spcBef>
                <a:spcPts val="0"/>
              </a:spcBef>
              <a:spcAft>
                <a:spcPts val="0"/>
              </a:spcAft>
              <a:buNone/>
            </a:pPr>
            <a:r>
              <a:rPr b="0" baseline="30000" i="0" lang="en-US" sz="1600" u="none" cap="none" strike="noStrike">
                <a:solidFill>
                  <a:schemeClr val="dk1"/>
                </a:solidFill>
                <a:latin typeface="Times New Roman"/>
                <a:ea typeface="Times New Roman"/>
                <a:cs typeface="Times New Roman"/>
                <a:sym typeface="Times New Roman"/>
              </a:rPr>
              <a:t>4</a:t>
            </a:r>
            <a:r>
              <a:rPr b="0" i="0" lang="en-US" sz="1600" u="none" cap="none" strike="noStrike">
                <a:solidFill>
                  <a:schemeClr val="dk1"/>
                </a:solidFill>
                <a:latin typeface="Times New Roman"/>
                <a:ea typeface="Times New Roman"/>
                <a:cs typeface="Times New Roman"/>
                <a:sym typeface="Times New Roman"/>
              </a:rPr>
              <a:t> Greek Energy Forum</a:t>
            </a:r>
            <a:endParaRPr b="0" i="0" sz="1600" u="none" cap="none" strike="noStrike">
              <a:solidFill>
                <a:schemeClr val="dk1"/>
              </a:solidFill>
              <a:latin typeface="Times New Roman"/>
              <a:ea typeface="Times New Roman"/>
              <a:cs typeface="Times New Roman"/>
              <a:sym typeface="Times New Roman"/>
            </a:endParaRPr>
          </a:p>
        </p:txBody>
      </p:sp>
      <p:sp>
        <p:nvSpPr>
          <p:cNvPr id="95" name="Google Shape;95;p1"/>
          <p:cNvSpPr txBox="1"/>
          <p:nvPr/>
        </p:nvSpPr>
        <p:spPr>
          <a:xfrm>
            <a:off x="1489043" y="5985961"/>
            <a:ext cx="8627198"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rgbClr val="3C4043"/>
                </a:solidFill>
                <a:latin typeface="Times New Roman"/>
                <a:ea typeface="Times New Roman"/>
                <a:cs typeface="Times New Roman"/>
                <a:sym typeface="Times New Roman"/>
              </a:rPr>
              <a:t> Regional workshop on “Environmentally Harmful Subsidies in the Mediterranean” </a:t>
            </a:r>
            <a:endParaRPr/>
          </a:p>
          <a:p>
            <a:pPr indent="0" lvl="0" marL="0" marR="0" rtl="0" algn="ctr">
              <a:spcBef>
                <a:spcPts val="0"/>
              </a:spcBef>
              <a:spcAft>
                <a:spcPts val="0"/>
              </a:spcAft>
              <a:buNone/>
            </a:pPr>
            <a:r>
              <a:rPr b="0" i="0" lang="en-US" sz="1800" u="none" cap="none" strike="noStrike">
                <a:solidFill>
                  <a:srgbClr val="3C4043"/>
                </a:solidFill>
                <a:latin typeface="Times New Roman"/>
                <a:ea typeface="Times New Roman"/>
                <a:cs typeface="Times New Roman"/>
                <a:sym typeface="Times New Roman"/>
              </a:rPr>
              <a:t>January 30th, 2024, Marseille, France </a:t>
            </a:r>
            <a:endParaRPr b="0" i="0" sz="18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0" name="Shape 100"/>
        <p:cNvGrpSpPr/>
        <p:nvPr/>
      </p:nvGrpSpPr>
      <p:grpSpPr>
        <a:xfrm>
          <a:off x="0" y="0"/>
          <a:ext cx="0" cy="0"/>
          <a:chOff x="0" y="0"/>
          <a:chExt cx="0" cy="0"/>
        </a:xfrm>
      </p:grpSpPr>
      <p:sp>
        <p:nvSpPr>
          <p:cNvPr id="101" name="Google Shape;101;p2"/>
          <p:cNvSpPr/>
          <p:nvPr/>
        </p:nvSpPr>
        <p:spPr>
          <a:xfrm flipH="1" rot="10800000">
            <a:off x="0" y="5970272"/>
            <a:ext cx="12192000" cy="3240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102" name="Google Shape;102;p2"/>
          <p:cNvPicPr preferRelativeResize="0"/>
          <p:nvPr/>
        </p:nvPicPr>
        <p:blipFill rotWithShape="1">
          <a:blip r:embed="rId3">
            <a:alphaModFix/>
          </a:blip>
          <a:srcRect b="36145" l="24634" r="24464" t="24440"/>
          <a:stretch/>
        </p:blipFill>
        <p:spPr>
          <a:xfrm>
            <a:off x="10600139" y="6002672"/>
            <a:ext cx="1501700" cy="702303"/>
          </a:xfrm>
          <a:prstGeom prst="rect">
            <a:avLst/>
          </a:prstGeom>
          <a:noFill/>
          <a:ln>
            <a:noFill/>
          </a:ln>
        </p:spPr>
      </p:pic>
      <p:sp>
        <p:nvSpPr>
          <p:cNvPr id="103" name="Google Shape;103;p2"/>
          <p:cNvSpPr txBox="1"/>
          <p:nvPr/>
        </p:nvSpPr>
        <p:spPr>
          <a:xfrm>
            <a:off x="719959" y="1188400"/>
            <a:ext cx="10752082" cy="452431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Energy sector important in the production and employment landscape of the Mediterranean region</a:t>
            </a:r>
            <a:endParaRPr/>
          </a:p>
          <a:p>
            <a:pPr indent="-342900" lvl="0" marL="3429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Policies, like subsidies and local employment support, have direct socio-economic implications that are important for a timely and just energy transition in the region</a:t>
            </a:r>
            <a:endParaRPr/>
          </a:p>
          <a:p>
            <a:pPr indent="-190500" lvl="0" marL="342900" marR="0" rtl="0" algn="l">
              <a:spcBef>
                <a:spcPts val="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We investigate the links between energy policies and female employment in the Mediterranean region. Focus: subsidies and efforts to boost local employment</a:t>
            </a:r>
            <a:endParaRPr/>
          </a:p>
          <a:p>
            <a:pPr indent="-342900" lvl="1" marL="8001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Empirical results confirm the negative links between hydrocarbon subsidies and female labor force participation </a:t>
            </a:r>
            <a:endParaRPr/>
          </a:p>
          <a:p>
            <a:pPr indent="-342900" lvl="1" marL="8001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Need for balanced gender-focused policies</a:t>
            </a:r>
            <a:endParaRPr/>
          </a:p>
          <a:p>
            <a:pPr indent="-342900" lvl="1" marL="8001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Interventions addressing information asymmetries and skills shortages</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104" name="Google Shape;104;p2"/>
          <p:cNvSpPr txBox="1"/>
          <p:nvPr/>
        </p:nvSpPr>
        <p:spPr>
          <a:xfrm>
            <a:off x="870270" y="268660"/>
            <a:ext cx="10281206" cy="857479"/>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None/>
            </a:pPr>
            <a:r>
              <a:rPr b="1" lang="en-US" sz="2400">
                <a:solidFill>
                  <a:schemeClr val="dk1"/>
                </a:solidFill>
                <a:latin typeface="Arial"/>
                <a:ea typeface="Arial"/>
                <a:cs typeface="Arial"/>
                <a:sym typeface="Arial"/>
              </a:rPr>
              <a:t>Female labour inclusion and energy policies in the Mediterranean countries: Evidence from a mixed methodology approach</a:t>
            </a:r>
            <a:endParaRPr sz="24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
          <p:cNvSpPr/>
          <p:nvPr/>
        </p:nvSpPr>
        <p:spPr>
          <a:xfrm>
            <a:off x="0" y="12928"/>
            <a:ext cx="12192000" cy="842400"/>
          </a:xfrm>
          <a:prstGeom prst="rect">
            <a:avLst/>
          </a:prstGeom>
          <a:solidFill>
            <a:schemeClr val="accent1"/>
          </a:solidFill>
          <a:ln cap="flat" cmpd="sng" w="12700">
            <a:solidFill>
              <a:srgbClr val="0070C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000">
                <a:solidFill>
                  <a:schemeClr val="lt1"/>
                </a:solidFill>
                <a:latin typeface="Calibri"/>
                <a:ea typeface="Calibri"/>
                <a:cs typeface="Calibri"/>
                <a:sym typeface="Calibri"/>
              </a:rPr>
              <a:t>Methodology</a:t>
            </a:r>
            <a:endParaRPr sz="3000">
              <a:solidFill>
                <a:schemeClr val="lt1"/>
              </a:solidFill>
              <a:latin typeface="Calibri"/>
              <a:ea typeface="Calibri"/>
              <a:cs typeface="Calibri"/>
              <a:sym typeface="Calibri"/>
            </a:endParaRPr>
          </a:p>
        </p:txBody>
      </p:sp>
      <p:sp>
        <p:nvSpPr>
          <p:cNvPr id="111" name="Google Shape;111;p3"/>
          <p:cNvSpPr/>
          <p:nvPr/>
        </p:nvSpPr>
        <p:spPr>
          <a:xfrm flipH="1" rot="10800000">
            <a:off x="0" y="5970272"/>
            <a:ext cx="12192000" cy="3240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12" name="Google Shape;112;p3"/>
          <p:cNvPicPr preferRelativeResize="0"/>
          <p:nvPr/>
        </p:nvPicPr>
        <p:blipFill rotWithShape="1">
          <a:blip r:embed="rId3">
            <a:alphaModFix/>
          </a:blip>
          <a:srcRect b="36145" l="24634" r="24464" t="24440"/>
          <a:stretch/>
        </p:blipFill>
        <p:spPr>
          <a:xfrm>
            <a:off x="10589253" y="6002672"/>
            <a:ext cx="1501700" cy="702303"/>
          </a:xfrm>
          <a:prstGeom prst="rect">
            <a:avLst/>
          </a:prstGeom>
          <a:noFill/>
          <a:ln>
            <a:noFill/>
          </a:ln>
        </p:spPr>
      </p:pic>
      <p:grpSp>
        <p:nvGrpSpPr>
          <p:cNvPr id="113" name="Google Shape;113;p3"/>
          <p:cNvGrpSpPr/>
          <p:nvPr/>
        </p:nvGrpSpPr>
        <p:grpSpPr>
          <a:xfrm>
            <a:off x="753567" y="887728"/>
            <a:ext cx="10686642" cy="4936386"/>
            <a:chOff x="367125" y="0"/>
            <a:chExt cx="10686642" cy="4936386"/>
          </a:xfrm>
        </p:grpSpPr>
        <p:sp>
          <p:nvSpPr>
            <p:cNvPr id="114" name="Google Shape;114;p3"/>
            <p:cNvSpPr/>
            <p:nvPr/>
          </p:nvSpPr>
          <p:spPr>
            <a:xfrm rot="4396374">
              <a:off x="2061181" y="982302"/>
              <a:ext cx="4261381" cy="2971781"/>
            </a:xfrm>
            <a:custGeom>
              <a:rect b="b" l="l" r="r" t="t"/>
              <a:pathLst>
                <a:path extrusionOk="0" h="120000" w="120000">
                  <a:moveTo>
                    <a:pt x="0" y="120000"/>
                  </a:moveTo>
                  <a:quadBezTo>
                    <a:pt x="20000" y="40000"/>
                    <a:pt x="93748" y="15000"/>
                  </a:quadBezTo>
                  <a:lnTo>
                    <a:pt x="92569" y="0"/>
                  </a:lnTo>
                  <a:lnTo>
                    <a:pt x="120000" y="18786"/>
                  </a:lnTo>
                  <a:lnTo>
                    <a:pt x="96465" y="49572"/>
                  </a:lnTo>
                  <a:lnTo>
                    <a:pt x="95286" y="34572"/>
                  </a:lnTo>
                  <a:quadBezTo>
                    <a:pt x="30000" y="44572"/>
                    <a:pt x="0" y="120000"/>
                  </a:quad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3"/>
            <p:cNvSpPr/>
            <p:nvPr/>
          </p:nvSpPr>
          <p:spPr>
            <a:xfrm>
              <a:off x="3513612" y="1275562"/>
              <a:ext cx="107613" cy="107613"/>
            </a:xfrm>
            <a:prstGeom prst="ellipse">
              <a:avLst/>
            </a:prstGeom>
            <a:solidFill>
              <a:srgbClr val="ABBAD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3"/>
            <p:cNvSpPr/>
            <p:nvPr/>
          </p:nvSpPr>
          <p:spPr>
            <a:xfrm>
              <a:off x="4121232" y="1742050"/>
              <a:ext cx="107613" cy="107613"/>
            </a:xfrm>
            <a:prstGeom prst="ellipse">
              <a:avLst/>
            </a:prstGeom>
            <a:solidFill>
              <a:srgbClr val="ABBAD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3"/>
            <p:cNvSpPr/>
            <p:nvPr/>
          </p:nvSpPr>
          <p:spPr>
            <a:xfrm rot="3728443">
              <a:off x="4667492" y="2288014"/>
              <a:ext cx="107613" cy="107613"/>
            </a:xfrm>
            <a:prstGeom prst="ellipse">
              <a:avLst/>
            </a:prstGeom>
            <a:solidFill>
              <a:srgbClr val="ABBAD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3"/>
            <p:cNvSpPr/>
            <p:nvPr/>
          </p:nvSpPr>
          <p:spPr>
            <a:xfrm>
              <a:off x="367125" y="336329"/>
              <a:ext cx="2009109" cy="78982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3"/>
            <p:cNvSpPr txBox="1"/>
            <p:nvPr/>
          </p:nvSpPr>
          <p:spPr>
            <a:xfrm>
              <a:off x="367125" y="336329"/>
              <a:ext cx="2009109" cy="789821"/>
            </a:xfrm>
            <a:prstGeom prst="rect">
              <a:avLst/>
            </a:prstGeom>
            <a:noFill/>
            <a:ln>
              <a:noFill/>
            </a:ln>
          </p:spPr>
          <p:txBody>
            <a:bodyPr anchorCtr="0" anchor="b" bIns="20300" lIns="20300" spcFirstLastPara="1" rIns="20300" wrap="square" tIns="20300">
              <a:noAutofit/>
            </a:bodyPr>
            <a:lstStyle/>
            <a:p>
              <a:pPr indent="0" lvl="0" marL="0" marR="0" rtl="0" algn="ctr">
                <a:lnSpc>
                  <a:spcPct val="90000"/>
                </a:lnSpc>
                <a:spcBef>
                  <a:spcPts val="0"/>
                </a:spcBef>
                <a:spcAft>
                  <a:spcPts val="0"/>
                </a:spcAft>
                <a:buClr>
                  <a:schemeClr val="dk1"/>
                </a:buClr>
                <a:buSzPts val="1600"/>
                <a:buFont typeface="Calibri"/>
                <a:buNone/>
              </a:pPr>
              <a:r>
                <a:rPr b="1" i="0" lang="en-US" sz="1600">
                  <a:solidFill>
                    <a:schemeClr val="dk1"/>
                  </a:solidFill>
                  <a:latin typeface="Calibri"/>
                  <a:ea typeface="Calibri"/>
                  <a:cs typeface="Calibri"/>
                  <a:sym typeface="Calibri"/>
                </a:rPr>
                <a:t>Systematic Literature Review</a:t>
              </a:r>
              <a:endParaRPr sz="1600">
                <a:solidFill>
                  <a:schemeClr val="dk1"/>
                </a:solidFill>
                <a:latin typeface="Calibri"/>
                <a:ea typeface="Calibri"/>
                <a:cs typeface="Calibri"/>
                <a:sym typeface="Calibri"/>
              </a:endParaRPr>
            </a:p>
          </p:txBody>
        </p:sp>
        <p:sp>
          <p:nvSpPr>
            <p:cNvPr id="120" name="Google Shape;120;p3"/>
            <p:cNvSpPr/>
            <p:nvPr/>
          </p:nvSpPr>
          <p:spPr>
            <a:xfrm>
              <a:off x="2838073" y="230260"/>
              <a:ext cx="7955564" cy="78982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3"/>
            <p:cNvSpPr txBox="1"/>
            <p:nvPr/>
          </p:nvSpPr>
          <p:spPr>
            <a:xfrm>
              <a:off x="2838073" y="230260"/>
              <a:ext cx="7955564" cy="789821"/>
            </a:xfrm>
            <a:prstGeom prst="rect">
              <a:avLst/>
            </a:prstGeom>
            <a:noFill/>
            <a:ln>
              <a:noFill/>
            </a:ln>
          </p:spPr>
          <p:txBody>
            <a:bodyPr anchorCtr="0" anchor="ctr" bIns="20300" lIns="20300" spcFirstLastPara="1" rIns="20300" wrap="square" tIns="20300">
              <a:noAutofit/>
            </a:bodyPr>
            <a:lstStyle/>
            <a:p>
              <a:pPr indent="0" lvl="0" marL="0" marR="0" rtl="0" algn="l">
                <a:lnSpc>
                  <a:spcPct val="90000"/>
                </a:lnSpc>
                <a:spcBef>
                  <a:spcPts val="0"/>
                </a:spcBef>
                <a:spcAft>
                  <a:spcPts val="0"/>
                </a:spcAft>
                <a:buClr>
                  <a:schemeClr val="dk1"/>
                </a:buClr>
                <a:buSzPts val="1600"/>
                <a:buFont typeface="Calibri"/>
                <a:buNone/>
              </a:pPr>
              <a:r>
                <a:rPr b="0" i="0" lang="en-US" sz="1600">
                  <a:solidFill>
                    <a:schemeClr val="dk1"/>
                  </a:solidFill>
                  <a:latin typeface="Calibri"/>
                  <a:ea typeface="Calibri"/>
                  <a:cs typeface="Calibri"/>
                  <a:sym typeface="Calibri"/>
                </a:rPr>
                <a:t>Identify and assess existing knowledge on the links between energy subsidies and female employment in the Mediterranean</a:t>
              </a:r>
              <a:endParaRPr sz="1600">
                <a:solidFill>
                  <a:schemeClr val="dk1"/>
                </a:solidFill>
                <a:latin typeface="Calibri"/>
                <a:ea typeface="Calibri"/>
                <a:cs typeface="Calibri"/>
                <a:sym typeface="Calibri"/>
              </a:endParaRPr>
            </a:p>
          </p:txBody>
        </p:sp>
        <p:sp>
          <p:nvSpPr>
            <p:cNvPr id="122" name="Google Shape;122;p3"/>
            <p:cNvSpPr/>
            <p:nvPr/>
          </p:nvSpPr>
          <p:spPr>
            <a:xfrm>
              <a:off x="1775511" y="1400946"/>
              <a:ext cx="2009109" cy="78982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3"/>
            <p:cNvSpPr txBox="1"/>
            <p:nvPr/>
          </p:nvSpPr>
          <p:spPr>
            <a:xfrm>
              <a:off x="1775511" y="1400946"/>
              <a:ext cx="2009109" cy="789821"/>
            </a:xfrm>
            <a:prstGeom prst="rect">
              <a:avLst/>
            </a:prstGeom>
            <a:noFill/>
            <a:ln>
              <a:noFill/>
            </a:ln>
          </p:spPr>
          <p:txBody>
            <a:bodyPr anchorCtr="0" anchor="ctr" bIns="20300" lIns="20300" spcFirstLastPara="1" rIns="20300" wrap="square" tIns="20300">
              <a:noAutofit/>
            </a:bodyPr>
            <a:lstStyle/>
            <a:p>
              <a:pPr indent="0" lvl="0" marL="0" marR="0" rtl="0" algn="r">
                <a:lnSpc>
                  <a:spcPct val="90000"/>
                </a:lnSpc>
                <a:spcBef>
                  <a:spcPts val="0"/>
                </a:spcBef>
                <a:spcAft>
                  <a:spcPts val="0"/>
                </a:spcAft>
                <a:buClr>
                  <a:schemeClr val="dk1"/>
                </a:buClr>
                <a:buSzPts val="1600"/>
                <a:buFont typeface="Calibri"/>
                <a:buNone/>
              </a:pPr>
              <a:r>
                <a:rPr b="1" i="0" lang="en-US" sz="1600">
                  <a:solidFill>
                    <a:schemeClr val="dk1"/>
                  </a:solidFill>
                  <a:latin typeface="Calibri"/>
                  <a:ea typeface="Calibri"/>
                  <a:cs typeface="Calibri"/>
                  <a:sym typeface="Calibri"/>
                </a:rPr>
                <a:t>Empirical Assessment</a:t>
              </a:r>
              <a:endParaRPr sz="1600">
                <a:solidFill>
                  <a:schemeClr val="dk1"/>
                </a:solidFill>
                <a:latin typeface="Calibri"/>
                <a:ea typeface="Calibri"/>
                <a:cs typeface="Calibri"/>
                <a:sym typeface="Calibri"/>
              </a:endParaRPr>
            </a:p>
          </p:txBody>
        </p:sp>
        <p:sp>
          <p:nvSpPr>
            <p:cNvPr id="124" name="Google Shape;124;p3"/>
            <p:cNvSpPr/>
            <p:nvPr/>
          </p:nvSpPr>
          <p:spPr>
            <a:xfrm>
              <a:off x="5062798" y="2888773"/>
              <a:ext cx="107613" cy="107613"/>
            </a:xfrm>
            <a:prstGeom prst="ellipse">
              <a:avLst/>
            </a:prstGeom>
            <a:solidFill>
              <a:srgbClr val="ABBAD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3"/>
            <p:cNvSpPr/>
            <p:nvPr/>
          </p:nvSpPr>
          <p:spPr>
            <a:xfrm>
              <a:off x="4871362" y="1340343"/>
              <a:ext cx="5160738" cy="78982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3"/>
            <p:cNvSpPr txBox="1"/>
            <p:nvPr/>
          </p:nvSpPr>
          <p:spPr>
            <a:xfrm>
              <a:off x="4871362" y="1340343"/>
              <a:ext cx="5160738" cy="789821"/>
            </a:xfrm>
            <a:prstGeom prst="rect">
              <a:avLst/>
            </a:prstGeom>
            <a:noFill/>
            <a:ln>
              <a:noFill/>
            </a:ln>
          </p:spPr>
          <p:txBody>
            <a:bodyPr anchorCtr="0" anchor="ctr" bIns="20300" lIns="20300" spcFirstLastPara="1" rIns="20300" wrap="square" tIns="20300">
              <a:noAutofit/>
            </a:bodyPr>
            <a:lstStyle/>
            <a:p>
              <a:pPr indent="0" lvl="0" marL="0" marR="0" rtl="0" algn="l">
                <a:lnSpc>
                  <a:spcPct val="90000"/>
                </a:lnSpc>
                <a:spcBef>
                  <a:spcPts val="0"/>
                </a:spcBef>
                <a:spcAft>
                  <a:spcPts val="0"/>
                </a:spcAft>
                <a:buClr>
                  <a:schemeClr val="dk1"/>
                </a:buClr>
                <a:buSzPts val="1600"/>
                <a:buFont typeface="Calibri"/>
                <a:buNone/>
              </a:pPr>
              <a:r>
                <a:rPr b="0" i="0" lang="en-US" sz="1600">
                  <a:solidFill>
                    <a:schemeClr val="dk1"/>
                  </a:solidFill>
                  <a:latin typeface="Calibri"/>
                  <a:ea typeface="Calibri"/>
                  <a:cs typeface="Calibri"/>
                  <a:sym typeface="Calibri"/>
                </a:rPr>
                <a:t>Econometric analysis using latest datasets to examine the impact of subsidies on female employment </a:t>
              </a:r>
              <a:endParaRPr sz="1600">
                <a:solidFill>
                  <a:schemeClr val="dk1"/>
                </a:solidFill>
                <a:latin typeface="Calibri"/>
                <a:ea typeface="Calibri"/>
                <a:cs typeface="Calibri"/>
                <a:sym typeface="Calibri"/>
              </a:endParaRPr>
            </a:p>
          </p:txBody>
        </p:sp>
        <p:sp>
          <p:nvSpPr>
            <p:cNvPr id="127" name="Google Shape;127;p3"/>
            <p:cNvSpPr/>
            <p:nvPr/>
          </p:nvSpPr>
          <p:spPr>
            <a:xfrm>
              <a:off x="1775511" y="2547668"/>
              <a:ext cx="2986513" cy="78982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3"/>
            <p:cNvSpPr txBox="1"/>
            <p:nvPr/>
          </p:nvSpPr>
          <p:spPr>
            <a:xfrm>
              <a:off x="1775511" y="2547668"/>
              <a:ext cx="2986513" cy="789821"/>
            </a:xfrm>
            <a:prstGeom prst="rect">
              <a:avLst/>
            </a:prstGeom>
            <a:noFill/>
            <a:ln>
              <a:noFill/>
            </a:ln>
          </p:spPr>
          <p:txBody>
            <a:bodyPr anchorCtr="0" anchor="ctr" bIns="20300" lIns="20300" spcFirstLastPara="1" rIns="20300" wrap="square" tIns="20300">
              <a:noAutofit/>
            </a:bodyPr>
            <a:lstStyle/>
            <a:p>
              <a:pPr indent="0" lvl="0" marL="0" marR="0" rtl="0" algn="r">
                <a:lnSpc>
                  <a:spcPct val="90000"/>
                </a:lnSpc>
                <a:spcBef>
                  <a:spcPts val="0"/>
                </a:spcBef>
                <a:spcAft>
                  <a:spcPts val="0"/>
                </a:spcAft>
                <a:buClr>
                  <a:schemeClr val="dk1"/>
                </a:buClr>
                <a:buSzPts val="1600"/>
                <a:buFont typeface="Calibri"/>
                <a:buNone/>
              </a:pPr>
              <a:r>
                <a:rPr b="1" i="0" lang="en-US" sz="1600">
                  <a:solidFill>
                    <a:schemeClr val="dk1"/>
                  </a:solidFill>
                  <a:latin typeface="Calibri"/>
                  <a:ea typeface="Calibri"/>
                  <a:cs typeface="Calibri"/>
                  <a:sym typeface="Calibri"/>
                </a:rPr>
                <a:t>Survey Analysis in Greece</a:t>
              </a:r>
              <a:endParaRPr sz="1600">
                <a:solidFill>
                  <a:schemeClr val="dk1"/>
                </a:solidFill>
                <a:latin typeface="Calibri"/>
                <a:ea typeface="Calibri"/>
                <a:cs typeface="Calibri"/>
                <a:sym typeface="Calibri"/>
              </a:endParaRPr>
            </a:p>
          </p:txBody>
        </p:sp>
        <p:sp>
          <p:nvSpPr>
            <p:cNvPr id="129" name="Google Shape;129;p3"/>
            <p:cNvSpPr/>
            <p:nvPr/>
          </p:nvSpPr>
          <p:spPr>
            <a:xfrm>
              <a:off x="5373907" y="2466625"/>
              <a:ext cx="5679860" cy="56600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3"/>
            <p:cNvSpPr txBox="1"/>
            <p:nvPr/>
          </p:nvSpPr>
          <p:spPr>
            <a:xfrm>
              <a:off x="5373907" y="2466625"/>
              <a:ext cx="5679860" cy="566009"/>
            </a:xfrm>
            <a:prstGeom prst="rect">
              <a:avLst/>
            </a:prstGeom>
            <a:noFill/>
            <a:ln>
              <a:noFill/>
            </a:ln>
          </p:spPr>
          <p:txBody>
            <a:bodyPr anchorCtr="0" anchor="t" bIns="20300" lIns="20300" spcFirstLastPara="1" rIns="20300" wrap="square" tIns="20300">
              <a:noAutofit/>
            </a:bodyPr>
            <a:lstStyle/>
            <a:p>
              <a:pPr indent="0" lvl="0" marL="0" marR="0" rtl="0" algn="ctr">
                <a:lnSpc>
                  <a:spcPct val="90000"/>
                </a:lnSpc>
                <a:spcBef>
                  <a:spcPts val="0"/>
                </a:spcBef>
                <a:spcAft>
                  <a:spcPts val="0"/>
                </a:spcAft>
                <a:buClr>
                  <a:schemeClr val="dk1"/>
                </a:buClr>
                <a:buSzPts val="1600"/>
                <a:buFont typeface="Calibri"/>
                <a:buNone/>
              </a:pPr>
              <a:r>
                <a:rPr b="0" i="0" lang="en-US" sz="1600">
                  <a:solidFill>
                    <a:schemeClr val="dk1"/>
                  </a:solidFill>
                  <a:latin typeface="Calibri"/>
                  <a:ea typeface="Calibri"/>
                  <a:cs typeface="Calibri"/>
                  <a:sym typeface="Calibri"/>
                </a:rPr>
                <a:t>Exploring granular aspects of market dynamics and mechanisms driving gender equality</a:t>
              </a:r>
              <a:endParaRPr sz="1600">
                <a:solidFill>
                  <a:schemeClr val="dk1"/>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4"/>
          <p:cNvSpPr txBox="1"/>
          <p:nvPr>
            <p:ph idx="1" type="subTitle"/>
          </p:nvPr>
        </p:nvSpPr>
        <p:spPr>
          <a:xfrm>
            <a:off x="6096000" y="1181540"/>
            <a:ext cx="5701989" cy="4723235"/>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just">
              <a:lnSpc>
                <a:spcPct val="90000"/>
              </a:lnSpc>
              <a:spcBef>
                <a:spcPts val="0"/>
              </a:spcBef>
              <a:spcAft>
                <a:spcPts val="0"/>
              </a:spcAft>
              <a:buClr>
                <a:schemeClr val="dk1"/>
              </a:buClr>
              <a:buSzPct val="100000"/>
              <a:buFont typeface="Arial"/>
              <a:buChar char="•"/>
            </a:pPr>
            <a:r>
              <a:rPr lang="en-US"/>
              <a:t>Notable gap on exploring the link between energy subsidies and female employment: No direct result found</a:t>
            </a:r>
            <a:endParaRPr/>
          </a:p>
          <a:p>
            <a:pPr indent="-342900" lvl="0" marL="342900" rtl="0" algn="just">
              <a:lnSpc>
                <a:spcPct val="90000"/>
              </a:lnSpc>
              <a:spcBef>
                <a:spcPts val="1000"/>
              </a:spcBef>
              <a:spcAft>
                <a:spcPts val="0"/>
              </a:spcAft>
              <a:buClr>
                <a:schemeClr val="dk1"/>
              </a:buClr>
              <a:buSzPct val="100000"/>
              <a:buFont typeface="Arial"/>
              <a:buChar char="•"/>
            </a:pPr>
            <a:r>
              <a:rPr lang="en-US"/>
              <a:t>Fossil fuel subsidies removal correlates with a drop in employment: No consensus on magnitude of adverse impact</a:t>
            </a:r>
            <a:endParaRPr/>
          </a:p>
          <a:p>
            <a:pPr indent="-342900" lvl="0" marL="342900" rtl="0" algn="just">
              <a:lnSpc>
                <a:spcPct val="90000"/>
              </a:lnSpc>
              <a:spcBef>
                <a:spcPts val="1000"/>
              </a:spcBef>
              <a:spcAft>
                <a:spcPts val="0"/>
              </a:spcAft>
              <a:buClr>
                <a:schemeClr val="dk1"/>
              </a:buClr>
              <a:buSzPct val="100000"/>
              <a:buFont typeface="Arial"/>
              <a:buChar char="•"/>
            </a:pPr>
            <a:r>
              <a:rPr lang="en-US"/>
              <a:t>For MENA region: employment drops in the short run, but increases in the long run, especially for the youth, by increasing allocative efficiency of production inputs</a:t>
            </a:r>
            <a:endParaRPr/>
          </a:p>
          <a:p>
            <a:pPr indent="-342900" lvl="0" marL="342900" rtl="0" algn="just">
              <a:lnSpc>
                <a:spcPct val="90000"/>
              </a:lnSpc>
              <a:spcBef>
                <a:spcPts val="1000"/>
              </a:spcBef>
              <a:spcAft>
                <a:spcPts val="0"/>
              </a:spcAft>
              <a:buClr>
                <a:schemeClr val="dk1"/>
              </a:buClr>
              <a:buSzPct val="100000"/>
              <a:buFont typeface="Arial"/>
              <a:buChar char="•"/>
            </a:pPr>
            <a:r>
              <a:rPr lang="en-US"/>
              <a:t>Some consensus on the need to mitigate the adverse effects by implementing a gradual reform and reinvesting the money saved into social welfare: when supporting policies are used, employment rises</a:t>
            </a:r>
            <a:endParaRPr/>
          </a:p>
          <a:p>
            <a:pPr indent="-201930" lvl="0" marL="342900" rtl="0" algn="just">
              <a:lnSpc>
                <a:spcPct val="90000"/>
              </a:lnSpc>
              <a:spcBef>
                <a:spcPts val="1000"/>
              </a:spcBef>
              <a:spcAft>
                <a:spcPts val="0"/>
              </a:spcAft>
              <a:buClr>
                <a:schemeClr val="dk1"/>
              </a:buClr>
              <a:buSzPct val="100000"/>
              <a:buFont typeface="Arial"/>
              <a:buNone/>
            </a:pPr>
            <a:r>
              <a:t/>
            </a:r>
            <a:endParaRPr/>
          </a:p>
        </p:txBody>
      </p:sp>
      <p:sp>
        <p:nvSpPr>
          <p:cNvPr id="137" name="Google Shape;137;p4"/>
          <p:cNvSpPr/>
          <p:nvPr/>
        </p:nvSpPr>
        <p:spPr>
          <a:xfrm>
            <a:off x="0" y="12928"/>
            <a:ext cx="12192000" cy="842400"/>
          </a:xfrm>
          <a:prstGeom prst="rect">
            <a:avLst/>
          </a:prstGeom>
          <a:solidFill>
            <a:schemeClr val="accent1"/>
          </a:solidFill>
          <a:ln cap="flat" cmpd="sng" w="12700">
            <a:solidFill>
              <a:srgbClr val="0070C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8" name="Google Shape;138;p4"/>
          <p:cNvSpPr txBox="1"/>
          <p:nvPr/>
        </p:nvSpPr>
        <p:spPr>
          <a:xfrm>
            <a:off x="255638" y="152070"/>
            <a:ext cx="10766322"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000">
                <a:solidFill>
                  <a:schemeClr val="lt1"/>
                </a:solidFill>
                <a:latin typeface="Calibri"/>
                <a:ea typeface="Calibri"/>
                <a:cs typeface="Calibri"/>
                <a:sym typeface="Calibri"/>
              </a:rPr>
              <a:t>Systematic Literature Review</a:t>
            </a:r>
            <a:endParaRPr b="1" sz="3000">
              <a:solidFill>
                <a:schemeClr val="lt1"/>
              </a:solidFill>
              <a:latin typeface="Calibri"/>
              <a:ea typeface="Calibri"/>
              <a:cs typeface="Calibri"/>
              <a:sym typeface="Calibri"/>
            </a:endParaRPr>
          </a:p>
        </p:txBody>
      </p:sp>
      <p:sp>
        <p:nvSpPr>
          <p:cNvPr id="139" name="Google Shape;139;p4"/>
          <p:cNvSpPr/>
          <p:nvPr/>
        </p:nvSpPr>
        <p:spPr>
          <a:xfrm flipH="1" rot="10800000">
            <a:off x="0" y="5970272"/>
            <a:ext cx="12192000" cy="3240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40" name="Google Shape;140;p4"/>
          <p:cNvPicPr preferRelativeResize="0"/>
          <p:nvPr/>
        </p:nvPicPr>
        <p:blipFill rotWithShape="1">
          <a:blip r:embed="rId3">
            <a:alphaModFix/>
          </a:blip>
          <a:srcRect b="36145" l="24634" r="24464" t="24440"/>
          <a:stretch/>
        </p:blipFill>
        <p:spPr>
          <a:xfrm>
            <a:off x="10589253" y="6002672"/>
            <a:ext cx="1501700" cy="842400"/>
          </a:xfrm>
          <a:prstGeom prst="rect">
            <a:avLst/>
          </a:prstGeom>
          <a:noFill/>
          <a:ln>
            <a:noFill/>
          </a:ln>
        </p:spPr>
      </p:pic>
      <p:pic>
        <p:nvPicPr>
          <p:cNvPr descr="A diagram of a flowchart&#10;&#10;Description automatically generated" id="141" name="Google Shape;141;p4"/>
          <p:cNvPicPr preferRelativeResize="0"/>
          <p:nvPr/>
        </p:nvPicPr>
        <p:blipFill rotWithShape="1">
          <a:blip r:embed="rId4">
            <a:alphaModFix/>
          </a:blip>
          <a:srcRect b="0" l="0" r="0" t="0"/>
          <a:stretch/>
        </p:blipFill>
        <p:spPr>
          <a:xfrm>
            <a:off x="87867" y="920825"/>
            <a:ext cx="5913540" cy="503602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5"/>
          <p:cNvSpPr/>
          <p:nvPr/>
        </p:nvSpPr>
        <p:spPr>
          <a:xfrm>
            <a:off x="0" y="12928"/>
            <a:ext cx="12192000" cy="842400"/>
          </a:xfrm>
          <a:prstGeom prst="rect">
            <a:avLst/>
          </a:prstGeom>
          <a:solidFill>
            <a:schemeClr val="accent1"/>
          </a:solidFill>
          <a:ln cap="flat" cmpd="sng" w="12700">
            <a:solidFill>
              <a:srgbClr val="0070C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000">
                <a:solidFill>
                  <a:schemeClr val="lt1"/>
                </a:solidFill>
                <a:latin typeface="Calibri"/>
                <a:ea typeface="Calibri"/>
                <a:cs typeface="Calibri"/>
                <a:sym typeface="Calibri"/>
              </a:rPr>
              <a:t>Empirical Assessment</a:t>
            </a:r>
            <a:endParaRPr sz="3000">
              <a:solidFill>
                <a:schemeClr val="lt1"/>
              </a:solidFill>
              <a:latin typeface="Calibri"/>
              <a:ea typeface="Calibri"/>
              <a:cs typeface="Calibri"/>
              <a:sym typeface="Calibri"/>
            </a:endParaRPr>
          </a:p>
        </p:txBody>
      </p:sp>
      <p:sp>
        <p:nvSpPr>
          <p:cNvPr id="148" name="Google Shape;148;p5"/>
          <p:cNvSpPr/>
          <p:nvPr/>
        </p:nvSpPr>
        <p:spPr>
          <a:xfrm flipH="1" rot="10800000">
            <a:off x="0" y="5970272"/>
            <a:ext cx="12192000" cy="3240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49" name="Google Shape;149;p5"/>
          <p:cNvPicPr preferRelativeResize="0"/>
          <p:nvPr/>
        </p:nvPicPr>
        <p:blipFill rotWithShape="1">
          <a:blip r:embed="rId4">
            <a:alphaModFix/>
          </a:blip>
          <a:srcRect b="36145" l="24634" r="24464" t="24440"/>
          <a:stretch/>
        </p:blipFill>
        <p:spPr>
          <a:xfrm>
            <a:off x="10198100" y="6013672"/>
            <a:ext cx="1847450" cy="864000"/>
          </a:xfrm>
          <a:prstGeom prst="rect">
            <a:avLst/>
          </a:prstGeom>
          <a:noFill/>
          <a:ln>
            <a:noFill/>
          </a:ln>
        </p:spPr>
      </p:pic>
      <p:pic>
        <p:nvPicPr>
          <p:cNvPr id="150" name="Google Shape;150;p5"/>
          <p:cNvPicPr preferRelativeResize="0"/>
          <p:nvPr/>
        </p:nvPicPr>
        <p:blipFill rotWithShape="1">
          <a:blip r:embed="rId5">
            <a:alphaModFix/>
          </a:blip>
          <a:srcRect b="0" l="0" r="0" t="0"/>
          <a:stretch/>
        </p:blipFill>
        <p:spPr>
          <a:xfrm>
            <a:off x="5050786" y="1060443"/>
            <a:ext cx="9105465" cy="551044"/>
          </a:xfrm>
          <a:prstGeom prst="rect">
            <a:avLst/>
          </a:prstGeom>
          <a:noFill/>
          <a:ln>
            <a:noFill/>
          </a:ln>
        </p:spPr>
      </p:pic>
      <p:sp>
        <p:nvSpPr>
          <p:cNvPr id="151" name="Google Shape;151;p5"/>
          <p:cNvSpPr txBox="1"/>
          <p:nvPr/>
        </p:nvSpPr>
        <p:spPr>
          <a:xfrm>
            <a:off x="110440" y="4628530"/>
            <a:ext cx="4440539" cy="1077218"/>
          </a:xfrm>
          <a:prstGeom prst="rect">
            <a:avLst/>
          </a:prstGeom>
          <a:noFill/>
          <a:ln>
            <a:noFill/>
          </a:ln>
        </p:spPr>
        <p:txBody>
          <a:bodyPr anchorCtr="0" anchor="t" bIns="45700" lIns="91425" spcFirstLastPara="1" rIns="91425" wrap="square" tIns="45700">
            <a:spAutoFit/>
          </a:bodyPr>
          <a:lstStyle/>
          <a:p>
            <a:pPr indent="-101600" lvl="0" marL="0" marR="0" rtl="0" algn="l">
              <a:spcBef>
                <a:spcPts val="0"/>
              </a:spcBef>
              <a:spcAft>
                <a:spcPts val="0"/>
              </a:spcAft>
              <a:buClr>
                <a:schemeClr val="dk1"/>
              </a:buClr>
              <a:buSzPts val="1600"/>
              <a:buFont typeface="Arial"/>
              <a:buChar char="•"/>
            </a:pPr>
            <a:r>
              <a:rPr b="0" i="0" lang="en-US" sz="1600">
                <a:solidFill>
                  <a:schemeClr val="dk1"/>
                </a:solidFill>
                <a:latin typeface="Calibri"/>
                <a:ea typeface="Calibri"/>
                <a:cs typeface="Calibri"/>
                <a:sym typeface="Calibri"/>
              </a:rPr>
              <a:t>Period: 2010-2021</a:t>
            </a:r>
            <a:endParaRPr/>
          </a:p>
          <a:p>
            <a:pPr indent="-101600" lvl="0" marL="0" marR="0" rtl="0" algn="l">
              <a:spcBef>
                <a:spcPts val="0"/>
              </a:spcBef>
              <a:spcAft>
                <a:spcPts val="0"/>
              </a:spcAft>
              <a:buClr>
                <a:schemeClr val="dk1"/>
              </a:buClr>
              <a:buSzPts val="1600"/>
              <a:buFont typeface="Arial"/>
              <a:buChar char="•"/>
            </a:pPr>
            <a:r>
              <a:rPr b="0" i="0" lang="en-US" sz="1600">
                <a:solidFill>
                  <a:schemeClr val="dk1"/>
                </a:solidFill>
                <a:latin typeface="Calibri"/>
                <a:ea typeface="Calibri"/>
                <a:cs typeface="Calibri"/>
                <a:sym typeface="Calibri"/>
              </a:rPr>
              <a:t>Data from 18 Mediterranean countries, including GDP per capita, female unemployment rate, fertility rates, and fossil fuel subsidies</a:t>
            </a:r>
            <a:endParaRPr/>
          </a:p>
        </p:txBody>
      </p:sp>
      <p:graphicFrame>
        <p:nvGraphicFramePr>
          <p:cNvPr id="152" name="Google Shape;152;p5"/>
          <p:cNvGraphicFramePr/>
          <p:nvPr/>
        </p:nvGraphicFramePr>
        <p:xfrm>
          <a:off x="4757057" y="1896160"/>
          <a:ext cx="7434943" cy="4164013"/>
        </p:xfrm>
        <a:graphic>
          <a:graphicData uri="http://schemas.openxmlformats.org/presentationml/2006/ole">
            <mc:AlternateContent>
              <mc:Choice Requires="v">
                <p:oleObj r:id="rId6" imgH="4164013" imgW="7434943" progId="Word.Document.12" spid="_x0000_s1">
                  <p:embed/>
                </p:oleObj>
              </mc:Choice>
              <mc:Fallback>
                <p:oleObj r:id="rId7" imgH="4164013" imgW="7434943" progId="Word.Document.12">
                  <p:embed/>
                  <p:pic>
                    <p:nvPicPr>
                      <p:cNvPr id="152" name="Google Shape;152;p5"/>
                      <p:cNvPicPr preferRelativeResize="0"/>
                      <p:nvPr/>
                    </p:nvPicPr>
                    <p:blipFill rotWithShape="1">
                      <a:blip r:embed="rId8">
                        <a:alphaModFix/>
                      </a:blip>
                      <a:srcRect b="0" l="0" r="0" t="0"/>
                      <a:stretch/>
                    </p:blipFill>
                    <p:spPr>
                      <a:xfrm>
                        <a:off x="4757057" y="1896160"/>
                        <a:ext cx="7434943" cy="4164013"/>
                      </a:xfrm>
                      <a:prstGeom prst="rect">
                        <a:avLst/>
                      </a:prstGeom>
                      <a:noFill/>
                      <a:ln>
                        <a:noFill/>
                      </a:ln>
                    </p:spPr>
                  </p:pic>
                </p:oleObj>
              </mc:Fallback>
            </mc:AlternateContent>
          </a:graphicData>
        </a:graphic>
      </p:graphicFrame>
      <p:sp>
        <p:nvSpPr>
          <p:cNvPr id="153" name="Google Shape;153;p5"/>
          <p:cNvSpPr txBox="1"/>
          <p:nvPr/>
        </p:nvSpPr>
        <p:spPr>
          <a:xfrm>
            <a:off x="7491248" y="1515828"/>
            <a:ext cx="617482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1" lang="en-US" sz="1800">
                <a:solidFill>
                  <a:schemeClr val="dk1"/>
                </a:solidFill>
                <a:latin typeface="Calibri"/>
                <a:ea typeface="Calibri"/>
                <a:cs typeface="Calibri"/>
                <a:sym typeface="Calibri"/>
              </a:rPr>
              <a:t>Pooled OLS results</a:t>
            </a:r>
            <a:endParaRPr sz="1800">
              <a:solidFill>
                <a:schemeClr val="dk1"/>
              </a:solidFill>
              <a:latin typeface="Calibri"/>
              <a:ea typeface="Calibri"/>
              <a:cs typeface="Calibri"/>
              <a:sym typeface="Calibri"/>
            </a:endParaRPr>
          </a:p>
        </p:txBody>
      </p:sp>
      <p:pic>
        <p:nvPicPr>
          <p:cNvPr id="154" name="Google Shape;154;p5"/>
          <p:cNvPicPr preferRelativeResize="0"/>
          <p:nvPr/>
        </p:nvPicPr>
        <p:blipFill rotWithShape="1">
          <a:blip r:embed="rId9">
            <a:alphaModFix/>
          </a:blip>
          <a:srcRect b="0" l="0" r="0" t="0"/>
          <a:stretch/>
        </p:blipFill>
        <p:spPr>
          <a:xfrm>
            <a:off x="223122" y="1885159"/>
            <a:ext cx="4033449" cy="2581737"/>
          </a:xfrm>
          <a:prstGeom prst="rect">
            <a:avLst/>
          </a:prstGeom>
          <a:noFill/>
          <a:ln>
            <a:noFill/>
          </a:ln>
        </p:spPr>
      </p:pic>
      <p:sp>
        <p:nvSpPr>
          <p:cNvPr id="155" name="Google Shape;155;p5"/>
          <p:cNvSpPr txBox="1"/>
          <p:nvPr/>
        </p:nvSpPr>
        <p:spPr>
          <a:xfrm>
            <a:off x="128702" y="1028579"/>
            <a:ext cx="3915022" cy="671915"/>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0" i="1" lang="en-US" sz="1800">
                <a:solidFill>
                  <a:srgbClr val="44546A"/>
                </a:solidFill>
                <a:latin typeface="Calibri"/>
                <a:ea typeface="Calibri"/>
                <a:cs typeface="Calibri"/>
                <a:sym typeface="Calibri"/>
              </a:rPr>
              <a:t>Female employment rate and fossil fuel subsidies in the Mediterranean</a:t>
            </a:r>
            <a:endParaRPr b="1" sz="20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0" name="Shape 160"/>
        <p:cNvGrpSpPr/>
        <p:nvPr/>
      </p:nvGrpSpPr>
      <p:grpSpPr>
        <a:xfrm>
          <a:off x="0" y="0"/>
          <a:ext cx="0" cy="0"/>
          <a:chOff x="0" y="0"/>
          <a:chExt cx="0" cy="0"/>
        </a:xfrm>
      </p:grpSpPr>
      <p:sp>
        <p:nvSpPr>
          <p:cNvPr id="161" name="Google Shape;161;p6"/>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62" name="Google Shape;162;p6"/>
          <p:cNvGrpSpPr/>
          <p:nvPr/>
        </p:nvGrpSpPr>
        <p:grpSpPr>
          <a:xfrm>
            <a:off x="479324" y="1338083"/>
            <a:ext cx="4838910" cy="4149431"/>
            <a:chOff x="0" y="1723"/>
            <a:chExt cx="4838910" cy="4149431"/>
          </a:xfrm>
        </p:grpSpPr>
        <p:sp>
          <p:nvSpPr>
            <p:cNvPr id="163" name="Google Shape;163;p6"/>
            <p:cNvSpPr/>
            <p:nvPr/>
          </p:nvSpPr>
          <p:spPr>
            <a:xfrm>
              <a:off x="0" y="1723"/>
              <a:ext cx="4838910" cy="873564"/>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6"/>
            <p:cNvSpPr/>
            <p:nvPr/>
          </p:nvSpPr>
          <p:spPr>
            <a:xfrm>
              <a:off x="264253" y="198275"/>
              <a:ext cx="480460" cy="480460"/>
            </a:xfrm>
            <a:prstGeom prst="rect">
              <a:avLst/>
            </a:prstGeom>
            <a:blipFill rotWithShape="1">
              <a:blip r:embed="rId3">
                <a:alphaModFix/>
              </a:blip>
              <a:stretch>
                <a:fillRect b="0" l="0" r="0" t="0"/>
              </a:stretch>
            </a:blipFill>
            <a:ln cap="flat" cmpd="sng" w="12700">
              <a:solidFill>
                <a:schemeClr val="lt1">
                  <a:alpha val="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6"/>
            <p:cNvSpPr/>
            <p:nvPr/>
          </p:nvSpPr>
          <p:spPr>
            <a:xfrm>
              <a:off x="1008967" y="1723"/>
              <a:ext cx="3829943" cy="87356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6"/>
            <p:cNvSpPr txBox="1"/>
            <p:nvPr/>
          </p:nvSpPr>
          <p:spPr>
            <a:xfrm>
              <a:off x="1008967" y="1723"/>
              <a:ext cx="3829943" cy="873564"/>
            </a:xfrm>
            <a:prstGeom prst="rect">
              <a:avLst/>
            </a:prstGeom>
            <a:noFill/>
            <a:ln>
              <a:noFill/>
            </a:ln>
          </p:spPr>
          <p:txBody>
            <a:bodyPr anchorCtr="0" anchor="ctr" bIns="92450" lIns="92450" spcFirstLastPara="1" rIns="92450" wrap="square" tIns="92450">
              <a:noAutofit/>
            </a:bodyPr>
            <a:lstStyle/>
            <a:p>
              <a:pPr indent="0" lvl="0" marL="0" marR="0" rtl="0" algn="l">
                <a:lnSpc>
                  <a:spcPct val="100000"/>
                </a:lnSpc>
                <a:spcBef>
                  <a:spcPts val="0"/>
                </a:spcBef>
                <a:spcAft>
                  <a:spcPts val="0"/>
                </a:spcAft>
                <a:buClr>
                  <a:schemeClr val="dk1"/>
                </a:buClr>
                <a:buSzPts val="1400"/>
                <a:buFont typeface="Calibri"/>
                <a:buNone/>
              </a:pPr>
              <a:r>
                <a:rPr b="0" i="0" lang="en-US" sz="1400">
                  <a:solidFill>
                    <a:schemeClr val="dk1"/>
                  </a:solidFill>
                  <a:latin typeface="Calibri"/>
                  <a:ea typeface="Calibri"/>
                  <a:cs typeface="Calibri"/>
                  <a:sym typeface="Calibri"/>
                </a:rPr>
                <a:t>Online questionnaire developed to address issues related to talent pool availability and gender diversity.</a:t>
              </a:r>
              <a:endParaRPr sz="1400">
                <a:solidFill>
                  <a:schemeClr val="dk1"/>
                </a:solidFill>
                <a:latin typeface="Calibri"/>
                <a:ea typeface="Calibri"/>
                <a:cs typeface="Calibri"/>
                <a:sym typeface="Calibri"/>
              </a:endParaRPr>
            </a:p>
          </p:txBody>
        </p:sp>
        <p:sp>
          <p:nvSpPr>
            <p:cNvPr id="167" name="Google Shape;167;p6"/>
            <p:cNvSpPr/>
            <p:nvPr/>
          </p:nvSpPr>
          <p:spPr>
            <a:xfrm>
              <a:off x="0" y="1093679"/>
              <a:ext cx="4838910" cy="873564"/>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6"/>
            <p:cNvSpPr/>
            <p:nvPr/>
          </p:nvSpPr>
          <p:spPr>
            <a:xfrm>
              <a:off x="264253" y="1290231"/>
              <a:ext cx="480460" cy="480460"/>
            </a:xfrm>
            <a:prstGeom prst="rect">
              <a:avLst/>
            </a:prstGeom>
            <a:blipFill rotWithShape="1">
              <a:blip r:embed="rId4">
                <a:alphaModFix/>
              </a:blip>
              <a:stretch>
                <a:fillRect b="0" l="0" r="0" t="0"/>
              </a:stretch>
            </a:blipFill>
            <a:ln cap="flat" cmpd="sng" w="12700">
              <a:solidFill>
                <a:schemeClr val="lt1">
                  <a:alpha val="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6"/>
            <p:cNvSpPr/>
            <p:nvPr/>
          </p:nvSpPr>
          <p:spPr>
            <a:xfrm>
              <a:off x="1008967" y="1093679"/>
              <a:ext cx="3829943" cy="87356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6"/>
            <p:cNvSpPr txBox="1"/>
            <p:nvPr/>
          </p:nvSpPr>
          <p:spPr>
            <a:xfrm>
              <a:off x="1008967" y="1093679"/>
              <a:ext cx="3829943" cy="873564"/>
            </a:xfrm>
            <a:prstGeom prst="rect">
              <a:avLst/>
            </a:prstGeom>
            <a:noFill/>
            <a:ln>
              <a:noFill/>
            </a:ln>
          </p:spPr>
          <p:txBody>
            <a:bodyPr anchorCtr="0" anchor="ctr" bIns="92450" lIns="92450" spcFirstLastPara="1" rIns="92450" wrap="square" tIns="92450">
              <a:noAutofit/>
            </a:bodyPr>
            <a:lstStyle/>
            <a:p>
              <a:pPr indent="0" lvl="0" marL="0" marR="0" rtl="0" algn="l">
                <a:lnSpc>
                  <a:spcPct val="100000"/>
                </a:lnSpc>
                <a:spcBef>
                  <a:spcPts val="0"/>
                </a:spcBef>
                <a:spcAft>
                  <a:spcPts val="0"/>
                </a:spcAft>
                <a:buClr>
                  <a:schemeClr val="dk1"/>
                </a:buClr>
                <a:buSzPts val="1400"/>
                <a:buFont typeface="Calibri"/>
                <a:buNone/>
              </a:pPr>
              <a:r>
                <a:rPr b="0" i="0" lang="en-US" sz="1400">
                  <a:solidFill>
                    <a:schemeClr val="dk1"/>
                  </a:solidFill>
                  <a:latin typeface="Calibri"/>
                  <a:ea typeface="Calibri"/>
                  <a:cs typeface="Calibri"/>
                  <a:sym typeface="Calibri"/>
                </a:rPr>
                <a:t>139 energy companies in Greece reached out to respond.</a:t>
              </a:r>
              <a:endParaRPr sz="1400">
                <a:solidFill>
                  <a:schemeClr val="dk1"/>
                </a:solidFill>
                <a:latin typeface="Calibri"/>
                <a:ea typeface="Calibri"/>
                <a:cs typeface="Calibri"/>
                <a:sym typeface="Calibri"/>
              </a:endParaRPr>
            </a:p>
          </p:txBody>
        </p:sp>
        <p:sp>
          <p:nvSpPr>
            <p:cNvPr id="171" name="Google Shape;171;p6"/>
            <p:cNvSpPr/>
            <p:nvPr/>
          </p:nvSpPr>
          <p:spPr>
            <a:xfrm>
              <a:off x="0" y="2185635"/>
              <a:ext cx="4838910" cy="873564"/>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6"/>
            <p:cNvSpPr/>
            <p:nvPr/>
          </p:nvSpPr>
          <p:spPr>
            <a:xfrm>
              <a:off x="264253" y="2382187"/>
              <a:ext cx="480460" cy="480460"/>
            </a:xfrm>
            <a:prstGeom prst="rect">
              <a:avLst/>
            </a:prstGeom>
            <a:blipFill rotWithShape="1">
              <a:blip r:embed="rId5">
                <a:alphaModFix/>
              </a:blip>
              <a:stretch>
                <a:fillRect b="0" l="0" r="0" t="0"/>
              </a:stretch>
            </a:blipFill>
            <a:ln cap="flat" cmpd="sng" w="12700">
              <a:solidFill>
                <a:schemeClr val="lt1">
                  <a:alpha val="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6"/>
            <p:cNvSpPr/>
            <p:nvPr/>
          </p:nvSpPr>
          <p:spPr>
            <a:xfrm>
              <a:off x="1008967" y="2185635"/>
              <a:ext cx="3829943" cy="87356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6"/>
            <p:cNvSpPr txBox="1"/>
            <p:nvPr/>
          </p:nvSpPr>
          <p:spPr>
            <a:xfrm>
              <a:off x="1008967" y="2185635"/>
              <a:ext cx="3829943" cy="873564"/>
            </a:xfrm>
            <a:prstGeom prst="rect">
              <a:avLst/>
            </a:prstGeom>
            <a:noFill/>
            <a:ln>
              <a:noFill/>
            </a:ln>
          </p:spPr>
          <p:txBody>
            <a:bodyPr anchorCtr="0" anchor="ctr" bIns="92450" lIns="92450" spcFirstLastPara="1" rIns="92450" wrap="square" tIns="92450">
              <a:noAutofit/>
            </a:bodyPr>
            <a:lstStyle/>
            <a:p>
              <a:pPr indent="0" lvl="0" marL="0" marR="0" rtl="0" algn="l">
                <a:lnSpc>
                  <a:spcPct val="100000"/>
                </a:lnSpc>
                <a:spcBef>
                  <a:spcPts val="0"/>
                </a:spcBef>
                <a:spcAft>
                  <a:spcPts val="0"/>
                </a:spcAft>
                <a:buClr>
                  <a:schemeClr val="dk1"/>
                </a:buClr>
                <a:buSzPts val="1400"/>
                <a:buFont typeface="Calibri"/>
                <a:buNone/>
              </a:pPr>
              <a:r>
                <a:rPr b="0" i="0" lang="en-US" sz="1400">
                  <a:solidFill>
                    <a:schemeClr val="dk1"/>
                  </a:solidFill>
                  <a:latin typeface="Calibri"/>
                  <a:ea typeface="Calibri"/>
                  <a:cs typeface="Calibri"/>
                  <a:sym typeface="Calibri"/>
                </a:rPr>
                <a:t>Survey ran from November 21st, 2022, to February 22nd, 2023, allowing for comprehensive responses and industry representation.</a:t>
              </a:r>
              <a:endParaRPr sz="1400">
                <a:solidFill>
                  <a:schemeClr val="dk1"/>
                </a:solidFill>
                <a:latin typeface="Calibri"/>
                <a:ea typeface="Calibri"/>
                <a:cs typeface="Calibri"/>
                <a:sym typeface="Calibri"/>
              </a:endParaRPr>
            </a:p>
          </p:txBody>
        </p:sp>
        <p:sp>
          <p:nvSpPr>
            <p:cNvPr id="175" name="Google Shape;175;p6"/>
            <p:cNvSpPr/>
            <p:nvPr/>
          </p:nvSpPr>
          <p:spPr>
            <a:xfrm>
              <a:off x="0" y="3277590"/>
              <a:ext cx="4838910" cy="873564"/>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6"/>
            <p:cNvSpPr/>
            <p:nvPr/>
          </p:nvSpPr>
          <p:spPr>
            <a:xfrm>
              <a:off x="264253" y="3474142"/>
              <a:ext cx="480460" cy="480460"/>
            </a:xfrm>
            <a:prstGeom prst="rect">
              <a:avLst/>
            </a:prstGeom>
            <a:blipFill rotWithShape="1">
              <a:blip r:embed="rId6">
                <a:alphaModFix/>
              </a:blip>
              <a:stretch>
                <a:fillRect b="0" l="0" r="0" t="0"/>
              </a:stretch>
            </a:blipFill>
            <a:ln cap="flat" cmpd="sng" w="12700">
              <a:solidFill>
                <a:schemeClr val="lt1">
                  <a:alpha val="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6"/>
            <p:cNvSpPr/>
            <p:nvPr/>
          </p:nvSpPr>
          <p:spPr>
            <a:xfrm>
              <a:off x="1008967" y="3277590"/>
              <a:ext cx="3829943" cy="87356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6"/>
            <p:cNvSpPr txBox="1"/>
            <p:nvPr/>
          </p:nvSpPr>
          <p:spPr>
            <a:xfrm>
              <a:off x="1008967" y="3277590"/>
              <a:ext cx="3829943" cy="873564"/>
            </a:xfrm>
            <a:prstGeom prst="rect">
              <a:avLst/>
            </a:prstGeom>
            <a:noFill/>
            <a:ln>
              <a:noFill/>
            </a:ln>
          </p:spPr>
          <p:txBody>
            <a:bodyPr anchorCtr="0" anchor="ctr" bIns="92450" lIns="92450" spcFirstLastPara="1" rIns="92450" wrap="square" tIns="92450">
              <a:noAutofit/>
            </a:bodyPr>
            <a:lstStyle/>
            <a:p>
              <a:pPr indent="0" lvl="0" marL="0" marR="0" rtl="0" algn="l">
                <a:lnSpc>
                  <a:spcPct val="100000"/>
                </a:lnSpc>
                <a:spcBef>
                  <a:spcPts val="0"/>
                </a:spcBef>
                <a:spcAft>
                  <a:spcPts val="0"/>
                </a:spcAft>
                <a:buClr>
                  <a:schemeClr val="dk1"/>
                </a:buClr>
                <a:buSzPts val="1400"/>
                <a:buFont typeface="Calibri"/>
                <a:buNone/>
              </a:pPr>
              <a:r>
                <a:rPr b="0" i="0" lang="en-US" sz="1400">
                  <a:solidFill>
                    <a:schemeClr val="dk1"/>
                  </a:solidFill>
                  <a:latin typeface="Calibri"/>
                  <a:ea typeface="Calibri"/>
                  <a:cs typeface="Calibri"/>
                  <a:sym typeface="Calibri"/>
                </a:rPr>
                <a:t>51 responses collected, indicating a 36% response rate.</a:t>
              </a:r>
              <a:endParaRPr sz="1400">
                <a:solidFill>
                  <a:schemeClr val="dk1"/>
                </a:solidFill>
                <a:latin typeface="Calibri"/>
                <a:ea typeface="Calibri"/>
                <a:cs typeface="Calibri"/>
                <a:sym typeface="Calibri"/>
              </a:endParaRPr>
            </a:p>
          </p:txBody>
        </p:sp>
      </p:grpSp>
      <p:sp>
        <p:nvSpPr>
          <p:cNvPr id="179" name="Google Shape;179;p6"/>
          <p:cNvSpPr/>
          <p:nvPr/>
        </p:nvSpPr>
        <p:spPr>
          <a:xfrm>
            <a:off x="0" y="12928"/>
            <a:ext cx="12192000" cy="842400"/>
          </a:xfrm>
          <a:prstGeom prst="rect">
            <a:avLst/>
          </a:prstGeom>
          <a:solidFill>
            <a:schemeClr val="accent1"/>
          </a:solidFill>
          <a:ln cap="flat" cmpd="sng" w="12700">
            <a:solidFill>
              <a:srgbClr val="0070C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000">
                <a:solidFill>
                  <a:schemeClr val="lt1"/>
                </a:solidFill>
                <a:latin typeface="Calibri"/>
                <a:ea typeface="Calibri"/>
                <a:cs typeface="Calibri"/>
                <a:sym typeface="Calibri"/>
              </a:rPr>
              <a:t>Survey Analysis in Greece</a:t>
            </a:r>
            <a:endParaRPr sz="3000">
              <a:solidFill>
                <a:schemeClr val="lt1"/>
              </a:solidFill>
              <a:latin typeface="Calibri"/>
              <a:ea typeface="Calibri"/>
              <a:cs typeface="Calibri"/>
              <a:sym typeface="Calibri"/>
            </a:endParaRPr>
          </a:p>
        </p:txBody>
      </p:sp>
      <p:sp>
        <p:nvSpPr>
          <p:cNvPr id="180" name="Google Shape;180;p6"/>
          <p:cNvSpPr/>
          <p:nvPr/>
        </p:nvSpPr>
        <p:spPr>
          <a:xfrm flipH="1" rot="10800000">
            <a:off x="0" y="5970272"/>
            <a:ext cx="12192000" cy="3240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81" name="Google Shape;181;p6"/>
          <p:cNvPicPr preferRelativeResize="0"/>
          <p:nvPr/>
        </p:nvPicPr>
        <p:blipFill rotWithShape="1">
          <a:blip r:embed="rId7">
            <a:alphaModFix/>
          </a:blip>
          <a:srcRect b="36145" l="24634" r="24464" t="24440"/>
          <a:stretch/>
        </p:blipFill>
        <p:spPr>
          <a:xfrm>
            <a:off x="10198100" y="6013672"/>
            <a:ext cx="1847450" cy="864000"/>
          </a:xfrm>
          <a:prstGeom prst="rect">
            <a:avLst/>
          </a:prstGeom>
          <a:noFill/>
          <a:ln>
            <a:noFill/>
          </a:ln>
        </p:spPr>
      </p:pic>
      <p:pic>
        <p:nvPicPr>
          <p:cNvPr id="182" name="Google Shape;182;p6"/>
          <p:cNvPicPr preferRelativeResize="0"/>
          <p:nvPr/>
        </p:nvPicPr>
        <p:blipFill rotWithShape="1">
          <a:blip r:embed="rId8">
            <a:alphaModFix/>
          </a:blip>
          <a:srcRect b="0" l="0" r="0" t="0"/>
          <a:stretch/>
        </p:blipFill>
        <p:spPr>
          <a:xfrm>
            <a:off x="6096000" y="1111433"/>
            <a:ext cx="5705401" cy="3991389"/>
          </a:xfrm>
          <a:prstGeom prst="rect">
            <a:avLst/>
          </a:prstGeom>
          <a:noFill/>
          <a:ln>
            <a:noFill/>
          </a:ln>
        </p:spPr>
      </p:pic>
      <p:pic>
        <p:nvPicPr>
          <p:cNvPr descr="Εικόνα που περιέχει κείμενο&#10;&#10;Περιγραφή που δημιουργήθηκε αυτόματα" id="183" name="Google Shape;183;p6"/>
          <p:cNvPicPr preferRelativeResize="0"/>
          <p:nvPr/>
        </p:nvPicPr>
        <p:blipFill rotWithShape="1">
          <a:blip r:embed="rId9">
            <a:alphaModFix/>
          </a:blip>
          <a:srcRect b="-3" l="0" r="-3" t="0"/>
          <a:stretch/>
        </p:blipFill>
        <p:spPr>
          <a:xfrm>
            <a:off x="5597841" y="4152455"/>
            <a:ext cx="1725259" cy="1725259"/>
          </a:xfrm>
          <a:custGeom>
            <a:rect b="b" l="l" r="r" t="t"/>
            <a:pathLst>
              <a:path extrusionOk="0" h="5031136" w="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graphicFrame>
        <p:nvGraphicFramePr>
          <p:cNvPr id="189" name="Google Shape;189;p7"/>
          <p:cNvGraphicFramePr/>
          <p:nvPr/>
        </p:nvGraphicFramePr>
        <p:xfrm>
          <a:off x="185058" y="1225505"/>
          <a:ext cx="3356928" cy="3040826"/>
        </p:xfrm>
        <a:graphic>
          <a:graphicData uri="http://schemas.openxmlformats.org/drawingml/2006/chart">
            <c:chart r:id="rId3"/>
          </a:graphicData>
        </a:graphic>
      </p:graphicFrame>
      <p:graphicFrame>
        <p:nvGraphicFramePr>
          <p:cNvPr id="190" name="Google Shape;190;p7"/>
          <p:cNvGraphicFramePr/>
          <p:nvPr/>
        </p:nvGraphicFramePr>
        <p:xfrm>
          <a:off x="4143702" y="2256631"/>
          <a:ext cx="3356927" cy="3474065"/>
        </p:xfrm>
        <a:graphic>
          <a:graphicData uri="http://schemas.openxmlformats.org/drawingml/2006/chart">
            <c:chart r:id="rId4"/>
          </a:graphicData>
        </a:graphic>
      </p:graphicFrame>
      <p:sp>
        <p:nvSpPr>
          <p:cNvPr id="191" name="Google Shape;191;p7"/>
          <p:cNvSpPr txBox="1"/>
          <p:nvPr/>
        </p:nvSpPr>
        <p:spPr>
          <a:xfrm>
            <a:off x="185058" y="354497"/>
            <a:ext cx="3356927" cy="871008"/>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0" i="1" lang="en-US" sz="1600">
                <a:solidFill>
                  <a:srgbClr val="44546A"/>
                </a:solidFill>
                <a:latin typeface="Calibri"/>
                <a:ea typeface="Calibri"/>
                <a:cs typeface="Calibri"/>
                <a:sym typeface="Calibri"/>
              </a:rPr>
              <a:t>Women are well represented in the higher management ranks in my company</a:t>
            </a:r>
            <a:endParaRPr b="1" sz="1600">
              <a:solidFill>
                <a:schemeClr val="dk1"/>
              </a:solidFill>
              <a:latin typeface="Calibri"/>
              <a:ea typeface="Calibri"/>
              <a:cs typeface="Calibri"/>
              <a:sym typeface="Calibri"/>
            </a:endParaRPr>
          </a:p>
        </p:txBody>
      </p:sp>
      <p:sp>
        <p:nvSpPr>
          <p:cNvPr id="192" name="Google Shape;192;p7"/>
          <p:cNvSpPr txBox="1"/>
          <p:nvPr/>
        </p:nvSpPr>
        <p:spPr>
          <a:xfrm>
            <a:off x="4143702" y="1548980"/>
            <a:ext cx="3518339" cy="60753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0" i="1" lang="en-US" sz="1600">
                <a:solidFill>
                  <a:srgbClr val="44546A"/>
                </a:solidFill>
                <a:latin typeface="Calibri"/>
                <a:ea typeface="Calibri"/>
                <a:cs typeface="Calibri"/>
                <a:sym typeface="Calibri"/>
              </a:rPr>
              <a:t>Women account for less than half of the employees in my company</a:t>
            </a:r>
            <a:endParaRPr b="1" sz="1600">
              <a:solidFill>
                <a:schemeClr val="dk1"/>
              </a:solidFill>
              <a:latin typeface="Calibri"/>
              <a:ea typeface="Calibri"/>
              <a:cs typeface="Calibri"/>
              <a:sym typeface="Calibri"/>
            </a:endParaRPr>
          </a:p>
        </p:txBody>
      </p:sp>
      <p:sp>
        <p:nvSpPr>
          <p:cNvPr id="193" name="Google Shape;193;p7"/>
          <p:cNvSpPr/>
          <p:nvPr/>
        </p:nvSpPr>
        <p:spPr>
          <a:xfrm flipH="1" rot="10800000">
            <a:off x="0" y="5970272"/>
            <a:ext cx="12192000" cy="3240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94" name="Google Shape;194;p7"/>
          <p:cNvPicPr preferRelativeResize="0"/>
          <p:nvPr/>
        </p:nvPicPr>
        <p:blipFill rotWithShape="1">
          <a:blip r:embed="rId5">
            <a:alphaModFix/>
          </a:blip>
          <a:srcRect b="36145" l="24634" r="24464" t="24440"/>
          <a:stretch/>
        </p:blipFill>
        <p:spPr>
          <a:xfrm>
            <a:off x="10198100" y="6013672"/>
            <a:ext cx="1847450" cy="864000"/>
          </a:xfrm>
          <a:prstGeom prst="rect">
            <a:avLst/>
          </a:prstGeom>
          <a:noFill/>
          <a:ln>
            <a:noFill/>
          </a:ln>
        </p:spPr>
      </p:pic>
      <p:graphicFrame>
        <p:nvGraphicFramePr>
          <p:cNvPr id="195" name="Google Shape;195;p7"/>
          <p:cNvGraphicFramePr/>
          <p:nvPr/>
        </p:nvGraphicFramePr>
        <p:xfrm>
          <a:off x="8102345" y="1351594"/>
          <a:ext cx="3781622" cy="2790152"/>
        </p:xfrm>
        <a:graphic>
          <a:graphicData uri="http://schemas.openxmlformats.org/drawingml/2006/chart">
            <c:chart r:id="rId6"/>
          </a:graphicData>
        </a:graphic>
      </p:graphicFrame>
      <p:sp>
        <p:nvSpPr>
          <p:cNvPr id="196" name="Google Shape;196;p7"/>
          <p:cNvSpPr txBox="1"/>
          <p:nvPr/>
        </p:nvSpPr>
        <p:spPr>
          <a:xfrm>
            <a:off x="8601841" y="720703"/>
            <a:ext cx="3192517"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1600">
                <a:solidFill>
                  <a:srgbClr val="44546A"/>
                </a:solidFill>
                <a:latin typeface="Calibri"/>
                <a:ea typeface="Calibri"/>
                <a:cs typeface="Calibri"/>
                <a:sym typeface="Calibri"/>
              </a:rPr>
              <a:t>Not many women apply for employment in my company</a:t>
            </a:r>
            <a:endParaRPr sz="1600">
              <a:solidFill>
                <a:schemeClr val="dk1"/>
              </a:solidFill>
              <a:latin typeface="Calibri"/>
              <a:ea typeface="Calibri"/>
              <a:cs typeface="Calibri"/>
              <a:sym typeface="Calibri"/>
            </a:endParaRPr>
          </a:p>
        </p:txBody>
      </p:sp>
      <p:pic>
        <p:nvPicPr>
          <p:cNvPr descr="Εικόνα που περιέχει κείμενο&#10;&#10;Περιγραφή που δημιουργήθηκε αυτόματα" id="197" name="Google Shape;197;p7"/>
          <p:cNvPicPr preferRelativeResize="0"/>
          <p:nvPr/>
        </p:nvPicPr>
        <p:blipFill rotWithShape="1">
          <a:blip r:embed="rId7">
            <a:alphaModFix/>
          </a:blip>
          <a:srcRect b="-3" l="0" r="-3" t="0"/>
          <a:stretch/>
        </p:blipFill>
        <p:spPr>
          <a:xfrm>
            <a:off x="531855" y="4193380"/>
            <a:ext cx="1725259" cy="1725259"/>
          </a:xfrm>
          <a:custGeom>
            <a:rect b="b" l="l" r="r" t="t"/>
            <a:pathLst>
              <a:path extrusionOk="0" h="5031136" w="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noFill/>
          <a:ln>
            <a:noFill/>
          </a:ln>
        </p:spPr>
      </p:pic>
      <p:sp>
        <p:nvSpPr>
          <p:cNvPr id="198" name="Google Shape;198;p7"/>
          <p:cNvSpPr txBox="1"/>
          <p:nvPr/>
        </p:nvSpPr>
        <p:spPr>
          <a:xfrm>
            <a:off x="390205" y="6094857"/>
            <a:ext cx="947900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alibri"/>
                <a:ea typeface="Calibri"/>
                <a:cs typeface="Calibri"/>
                <a:sym typeface="Calibri"/>
              </a:rPr>
              <a:t>Tsani and Chitou acknowledge financial support from the EEA Grants 2014–2021, Bilateral Fund, under the project “Energy Governance for Sustainable Development”. The funding source has not been involved in the study design; in the collection, analysis and interpretation of data; in the writing of the article, and in the decision to submit the article for publication</a:t>
            </a:r>
            <a:endParaRPr sz="12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8"/>
          <p:cNvSpPr txBox="1"/>
          <p:nvPr/>
        </p:nvSpPr>
        <p:spPr>
          <a:xfrm>
            <a:off x="325256" y="284508"/>
            <a:ext cx="11364686" cy="1631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a:solidFill>
                  <a:schemeClr val="dk1"/>
                </a:solidFill>
                <a:latin typeface="Calibri"/>
                <a:ea typeface="Calibri"/>
                <a:cs typeface="Calibri"/>
                <a:sym typeface="Calibri"/>
              </a:rPr>
              <a:t>Policy Recommendations</a:t>
            </a:r>
            <a:endParaRPr/>
          </a:p>
          <a:p>
            <a:pPr indent="0" lvl="0" marL="0" marR="0" rtl="0" algn="l">
              <a:spcBef>
                <a:spcPts val="0"/>
              </a:spcBef>
              <a:spcAft>
                <a:spcPts val="0"/>
              </a:spcAft>
              <a:buNone/>
            </a:pPr>
            <a:r>
              <a:t/>
            </a:r>
            <a:endParaRPr b="1" i="0" sz="1800">
              <a:solidFill>
                <a:schemeClr val="dk1"/>
              </a:solidFill>
              <a:latin typeface="Calibri"/>
              <a:ea typeface="Calibri"/>
              <a:cs typeface="Calibri"/>
              <a:sym typeface="Calibri"/>
            </a:endParaRPr>
          </a:p>
          <a:p>
            <a:pPr indent="-101600" lvl="0" marL="0" marR="0" rtl="0" algn="l">
              <a:spcBef>
                <a:spcPts val="0"/>
              </a:spcBef>
              <a:spcAft>
                <a:spcPts val="0"/>
              </a:spcAft>
              <a:buClr>
                <a:schemeClr val="dk1"/>
              </a:buClr>
              <a:buSzPts val="1600"/>
              <a:buFont typeface="Calibri"/>
              <a:buAutoNum type="arabicPeriod"/>
            </a:pPr>
            <a:r>
              <a:rPr b="1" i="0" lang="en-US" sz="1600">
                <a:solidFill>
                  <a:schemeClr val="dk1"/>
                </a:solidFill>
                <a:latin typeface="Calibri"/>
                <a:ea typeface="Calibri"/>
                <a:cs typeface="Calibri"/>
                <a:sym typeface="Calibri"/>
              </a:rPr>
              <a:t>Adopt Gender-Inclusive Policies:</a:t>
            </a:r>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Integrate gender-inclusive factors into energy policies.</a:t>
            </a:r>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Identify and eliminate barriers in regulations and policies hindering gender equality.</a:t>
            </a:r>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Promote equal opportunities in the energy sector and gender equality in leadership.</a:t>
            </a:r>
            <a:endParaRPr/>
          </a:p>
        </p:txBody>
      </p:sp>
      <p:sp>
        <p:nvSpPr>
          <p:cNvPr id="205" name="Google Shape;205;p8"/>
          <p:cNvSpPr txBox="1"/>
          <p:nvPr/>
        </p:nvSpPr>
        <p:spPr>
          <a:xfrm>
            <a:off x="922602" y="1988286"/>
            <a:ext cx="11364685"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a:solidFill>
                  <a:schemeClr val="dk1"/>
                </a:solidFill>
                <a:latin typeface="Calibri"/>
                <a:ea typeface="Calibri"/>
                <a:cs typeface="Calibri"/>
                <a:sym typeface="Calibri"/>
              </a:rPr>
              <a:t>2. Promote Women-Friendly Energy Industry:</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Include gender considerations in local employment policies.</a:t>
            </a:r>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Collaborate between governments, industry, and academia for an equitable energy sector.</a:t>
            </a:r>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Adopt gender-inclusive policies for recruitment, retention, and promotion.</a:t>
            </a:r>
            <a:endParaRPr/>
          </a:p>
        </p:txBody>
      </p:sp>
      <p:sp>
        <p:nvSpPr>
          <p:cNvPr id="206" name="Google Shape;206;p8"/>
          <p:cNvSpPr txBox="1"/>
          <p:nvPr/>
        </p:nvSpPr>
        <p:spPr>
          <a:xfrm>
            <a:off x="1743535" y="3253888"/>
            <a:ext cx="11636829"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a:solidFill>
                  <a:schemeClr val="dk1"/>
                </a:solidFill>
                <a:latin typeface="Calibri"/>
                <a:ea typeface="Calibri"/>
                <a:cs typeface="Calibri"/>
                <a:sym typeface="Calibri"/>
              </a:rPr>
              <a:t>3.Increase Data Gathering Initiatives:</a:t>
            </a:r>
            <a:endParaRPr b="0" i="0"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Conduct data gathering initiatives to understand barriers to female economic inclusion.</a:t>
            </a:r>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Focus on the Mediterranean region and South Mediterranean countries.</a:t>
            </a:r>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Use local content to fight misinformation and biases about women in the energy sector.</a:t>
            </a:r>
            <a:endParaRPr/>
          </a:p>
        </p:txBody>
      </p:sp>
      <p:sp>
        <p:nvSpPr>
          <p:cNvPr id="207" name="Google Shape;207;p8"/>
          <p:cNvSpPr txBox="1"/>
          <p:nvPr/>
        </p:nvSpPr>
        <p:spPr>
          <a:xfrm>
            <a:off x="2638650" y="4433005"/>
            <a:ext cx="1188448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a:solidFill>
                  <a:schemeClr val="dk1"/>
                </a:solidFill>
                <a:latin typeface="Calibri"/>
                <a:ea typeface="Calibri"/>
                <a:cs typeface="Calibri"/>
                <a:sym typeface="Calibri"/>
              </a:rPr>
              <a:t>4.Phasing Out Fossil Fuel Subsidies:</a:t>
            </a:r>
            <a:endParaRPr b="0" i="0"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Gradually remove ineffective fossil fuel subsidies impacting female employment.</a:t>
            </a:r>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Reevaluate subsidies to ensure they do not hinder women's inclusion in the workforce.</a:t>
            </a:r>
            <a:endParaRPr/>
          </a:p>
        </p:txBody>
      </p:sp>
      <p:sp>
        <p:nvSpPr>
          <p:cNvPr id="208" name="Google Shape;208;p8"/>
          <p:cNvSpPr txBox="1"/>
          <p:nvPr/>
        </p:nvSpPr>
        <p:spPr>
          <a:xfrm>
            <a:off x="3656418" y="5496274"/>
            <a:ext cx="7274341"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a:solidFill>
                  <a:schemeClr val="dk1"/>
                </a:solidFill>
                <a:latin typeface="Calibri"/>
                <a:ea typeface="Calibri"/>
                <a:cs typeface="Calibri"/>
                <a:sym typeface="Calibri"/>
              </a:rPr>
              <a:t>5.Promote Gender-Focused Energy Transition:</a:t>
            </a:r>
            <a:endParaRPr b="0" i="0"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Shift to cleaner and more sustainable energy sources.</a:t>
            </a:r>
            <a:endParaRPr/>
          </a:p>
          <a:p>
            <a:pPr indent="-285750" lvl="0" marL="285750" marR="0" rtl="0" algn="l">
              <a:spcBef>
                <a:spcPts val="0"/>
              </a:spcBef>
              <a:spcAft>
                <a:spcPts val="0"/>
              </a:spcAft>
              <a:buClr>
                <a:schemeClr val="dk1"/>
              </a:buClr>
              <a:buSzPts val="1600"/>
              <a:buFont typeface="Noto Sans Symbols"/>
              <a:buChar char="⮚"/>
            </a:pPr>
            <a:r>
              <a:rPr b="0" i="0" lang="en-US" sz="1600">
                <a:solidFill>
                  <a:schemeClr val="dk1"/>
                </a:solidFill>
                <a:latin typeface="Calibri"/>
                <a:ea typeface="Calibri"/>
                <a:cs typeface="Calibri"/>
                <a:sym typeface="Calibri"/>
              </a:rPr>
              <a:t>Enhance women's inclusion in the labor market through renewable energy opportunities.</a:t>
            </a:r>
            <a:endParaRPr/>
          </a:p>
        </p:txBody>
      </p:sp>
      <p:pic>
        <p:nvPicPr>
          <p:cNvPr id="209" name="Google Shape;209;p8"/>
          <p:cNvPicPr preferRelativeResize="0"/>
          <p:nvPr/>
        </p:nvPicPr>
        <p:blipFill rotWithShape="1">
          <a:blip r:embed="rId3">
            <a:alphaModFix/>
          </a:blip>
          <a:srcRect b="36145" l="24634" r="24464" t="24440"/>
          <a:stretch/>
        </p:blipFill>
        <p:spPr>
          <a:xfrm>
            <a:off x="10198100" y="6013672"/>
            <a:ext cx="1847450" cy="864000"/>
          </a:xfrm>
          <a:prstGeom prst="rect">
            <a:avLst/>
          </a:prstGeom>
          <a:noFill/>
          <a:ln>
            <a:noFill/>
          </a:ln>
        </p:spPr>
      </p:pic>
      <p:sp>
        <p:nvSpPr>
          <p:cNvPr id="210" name="Google Shape;210;p8"/>
          <p:cNvSpPr/>
          <p:nvPr/>
        </p:nvSpPr>
        <p:spPr>
          <a:xfrm>
            <a:off x="0" y="-8872"/>
            <a:ext cx="12192000" cy="842400"/>
          </a:xfrm>
          <a:prstGeom prst="rect">
            <a:avLst/>
          </a:prstGeom>
          <a:solidFill>
            <a:schemeClr val="accent1"/>
          </a:solidFill>
          <a:ln cap="flat" cmpd="sng" w="12700">
            <a:solidFill>
              <a:srgbClr val="0070C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3600">
                <a:solidFill>
                  <a:schemeClr val="lt1"/>
                </a:solidFill>
                <a:latin typeface="Calibri"/>
                <a:ea typeface="Calibri"/>
                <a:cs typeface="Calibri"/>
                <a:sym typeface="Calibri"/>
              </a:rPr>
              <a:t>Conclusions and Policy Recommendations</a:t>
            </a:r>
            <a:endParaRPr sz="36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5" name="Shape 215"/>
        <p:cNvGrpSpPr/>
        <p:nvPr/>
      </p:nvGrpSpPr>
      <p:grpSpPr>
        <a:xfrm>
          <a:off x="0" y="0"/>
          <a:ext cx="0" cy="0"/>
          <a:chOff x="0" y="0"/>
          <a:chExt cx="0" cy="0"/>
        </a:xfrm>
      </p:grpSpPr>
      <p:sp>
        <p:nvSpPr>
          <p:cNvPr id="216" name="Google Shape;216;p9"/>
          <p:cNvSpPr/>
          <p:nvPr/>
        </p:nvSpPr>
        <p:spPr>
          <a:xfrm flipH="1" rot="10800000">
            <a:off x="643467" y="5100969"/>
            <a:ext cx="10905066" cy="2898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217" name="Google Shape;217;p9"/>
          <p:cNvGrpSpPr/>
          <p:nvPr/>
        </p:nvGrpSpPr>
        <p:grpSpPr>
          <a:xfrm>
            <a:off x="4850892" y="709759"/>
            <a:ext cx="7058025" cy="3629650"/>
            <a:chOff x="0" y="825608"/>
            <a:chExt cx="7058025" cy="3629650"/>
          </a:xfrm>
        </p:grpSpPr>
        <p:sp>
          <p:nvSpPr>
            <p:cNvPr id="218" name="Google Shape;218;p9"/>
            <p:cNvSpPr/>
            <p:nvPr/>
          </p:nvSpPr>
          <p:spPr>
            <a:xfrm>
              <a:off x="0" y="825608"/>
              <a:ext cx="7058025" cy="1595913"/>
            </a:xfrm>
            <a:prstGeom prst="roundRect">
              <a:avLst>
                <a:gd fmla="val 10000"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9"/>
            <p:cNvSpPr/>
            <p:nvPr/>
          </p:nvSpPr>
          <p:spPr>
            <a:xfrm>
              <a:off x="482763" y="1223533"/>
              <a:ext cx="877752" cy="877752"/>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9"/>
            <p:cNvSpPr/>
            <p:nvPr/>
          </p:nvSpPr>
          <p:spPr>
            <a:xfrm>
              <a:off x="1843280" y="864453"/>
              <a:ext cx="5214744" cy="159591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9"/>
            <p:cNvSpPr txBox="1"/>
            <p:nvPr/>
          </p:nvSpPr>
          <p:spPr>
            <a:xfrm>
              <a:off x="1843280" y="864453"/>
              <a:ext cx="5214744" cy="1595913"/>
            </a:xfrm>
            <a:prstGeom prst="rect">
              <a:avLst/>
            </a:prstGeom>
            <a:noFill/>
            <a:ln>
              <a:noFill/>
            </a:ln>
          </p:spPr>
          <p:txBody>
            <a:bodyPr anchorCtr="0" anchor="ctr" bIns="168900" lIns="168900" spcFirstLastPara="1" rIns="168900" wrap="square" tIns="168900">
              <a:noAutofit/>
            </a:bodyPr>
            <a:lstStyle/>
            <a:p>
              <a:pPr indent="0" lvl="0" marL="0" marR="0" rtl="0" algn="l">
                <a:lnSpc>
                  <a:spcPct val="100000"/>
                </a:lnSpc>
                <a:spcBef>
                  <a:spcPts val="0"/>
                </a:spcBef>
                <a:spcAft>
                  <a:spcPts val="0"/>
                </a:spcAft>
                <a:buClr>
                  <a:srgbClr val="000000"/>
                </a:buClr>
                <a:buSzPts val="3600"/>
                <a:buFont typeface="Century Gothic"/>
                <a:buNone/>
              </a:pPr>
              <a:r>
                <a:rPr b="1" lang="en-US" sz="3600">
                  <a:solidFill>
                    <a:srgbClr val="000000"/>
                  </a:solidFill>
                  <a:latin typeface="Century Gothic"/>
                  <a:ea typeface="Century Gothic"/>
                  <a:cs typeface="Century Gothic"/>
                  <a:sym typeface="Century Gothic"/>
                </a:rPr>
                <a:t>Stella Tsani</a:t>
              </a:r>
              <a:endParaRPr/>
            </a:p>
          </p:txBody>
        </p:sp>
        <p:sp>
          <p:nvSpPr>
            <p:cNvPr id="222" name="Google Shape;222;p9"/>
            <p:cNvSpPr/>
            <p:nvPr/>
          </p:nvSpPr>
          <p:spPr>
            <a:xfrm>
              <a:off x="0" y="2820500"/>
              <a:ext cx="7058025" cy="1595913"/>
            </a:xfrm>
            <a:prstGeom prst="roundRect">
              <a:avLst>
                <a:gd fmla="val 10000"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9"/>
            <p:cNvSpPr/>
            <p:nvPr/>
          </p:nvSpPr>
          <p:spPr>
            <a:xfrm>
              <a:off x="482763" y="3218425"/>
              <a:ext cx="877752" cy="877752"/>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9"/>
            <p:cNvSpPr/>
            <p:nvPr/>
          </p:nvSpPr>
          <p:spPr>
            <a:xfrm>
              <a:off x="1843280" y="2859345"/>
              <a:ext cx="5214744" cy="159591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9"/>
            <p:cNvSpPr txBox="1"/>
            <p:nvPr/>
          </p:nvSpPr>
          <p:spPr>
            <a:xfrm>
              <a:off x="1843280" y="2859345"/>
              <a:ext cx="5214744" cy="1595913"/>
            </a:xfrm>
            <a:prstGeom prst="rect">
              <a:avLst/>
            </a:prstGeom>
            <a:noFill/>
            <a:ln>
              <a:noFill/>
            </a:ln>
          </p:spPr>
          <p:txBody>
            <a:bodyPr anchorCtr="0" anchor="ctr" bIns="168900" lIns="168900" spcFirstLastPara="1" rIns="168900" wrap="square" tIns="168900">
              <a:noAutofit/>
            </a:bodyPr>
            <a:lstStyle/>
            <a:p>
              <a:pPr indent="0" lvl="0" marL="0" marR="0" rtl="0" algn="l">
                <a:lnSpc>
                  <a:spcPct val="100000"/>
                </a:lnSpc>
                <a:spcBef>
                  <a:spcPts val="0"/>
                </a:spcBef>
                <a:spcAft>
                  <a:spcPts val="0"/>
                </a:spcAft>
                <a:buClr>
                  <a:schemeClr val="dk1"/>
                </a:buClr>
                <a:buSzPts val="3200"/>
                <a:buFont typeface="Calibri"/>
                <a:buNone/>
              </a:pPr>
              <a:r>
                <a:rPr lang="en-US" sz="3200" u="sng">
                  <a:solidFill>
                    <a:schemeClr val="dk1"/>
                  </a:solidFill>
                  <a:latin typeface="Calibri"/>
                  <a:ea typeface="Calibri"/>
                  <a:cs typeface="Calibri"/>
                  <a:sym typeface="Calibri"/>
                  <a:hlinkClick r:id="rId5">
                    <a:extLst>
                      <a:ext uri="{A12FA001-AC4F-418D-AE19-62706E023703}">
                        <ahyp:hlinkClr val="tx"/>
                      </a:ext>
                    </a:extLst>
                  </a:hlinkClick>
                </a:rPr>
                <a:t>stsani@econ.uoa.gr</a:t>
              </a:r>
              <a:endParaRPr b="1" sz="3200">
                <a:solidFill>
                  <a:srgbClr val="000000"/>
                </a:solidFill>
                <a:latin typeface="Century Gothic"/>
                <a:ea typeface="Century Gothic"/>
                <a:cs typeface="Century Gothic"/>
                <a:sym typeface="Century Gothic"/>
              </a:endParaRPr>
            </a:p>
          </p:txBody>
        </p:sp>
      </p:grpSp>
      <p:sp>
        <p:nvSpPr>
          <p:cNvPr id="226" name="Google Shape;226;p9"/>
          <p:cNvSpPr txBox="1"/>
          <p:nvPr/>
        </p:nvSpPr>
        <p:spPr>
          <a:xfrm>
            <a:off x="283083" y="2342333"/>
            <a:ext cx="4677768" cy="1500187"/>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888888"/>
              </a:buClr>
              <a:buSzPts val="2400"/>
              <a:buFont typeface="Arial"/>
              <a:buNone/>
            </a:pPr>
            <a:r>
              <a:rPr lang="en-US" sz="2400">
                <a:solidFill>
                  <a:srgbClr val="888888"/>
                </a:solidFill>
                <a:latin typeface="Calibri"/>
                <a:ea typeface="Calibri"/>
                <a:cs typeface="Calibri"/>
                <a:sym typeface="Calibri"/>
              </a:rPr>
              <a:t>Thank you, comments welcomed</a:t>
            </a:r>
            <a:endParaRPr sz="2400">
              <a:solidFill>
                <a:srgbClr val="888888"/>
              </a:solidFill>
              <a:latin typeface="Calibri"/>
              <a:ea typeface="Calibri"/>
              <a:cs typeface="Calibri"/>
              <a:sym typeface="Calibri"/>
            </a:endParaRPr>
          </a:p>
        </p:txBody>
      </p:sp>
      <p:pic>
        <p:nvPicPr>
          <p:cNvPr id="227" name="Google Shape;227;p9"/>
          <p:cNvPicPr preferRelativeResize="0"/>
          <p:nvPr/>
        </p:nvPicPr>
        <p:blipFill rotWithShape="1">
          <a:blip r:embed="rId6">
            <a:alphaModFix/>
          </a:blip>
          <a:srcRect b="36145" l="24634" r="24464" t="24440"/>
          <a:stretch/>
        </p:blipFill>
        <p:spPr>
          <a:xfrm>
            <a:off x="10198100" y="6013672"/>
            <a:ext cx="1847450" cy="864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2024-01-17T22:18:31Z</dcterms:created>
  <dc:creator>Karine Moukaddem</dc:creator>
</cp:coreProperties>
</file>