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9144000"/>
  <p:notesSz cx="6858000" cy="9144000"/>
  <p:embeddedFontLst>
    <p:embeddedFont>
      <p:font typeface="Arv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1" roundtripDataSignature="AMtx7mjKZV82vJCd4SuURYMJPcPuMzTx5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1FBF9A1-AC79-46B6-9691-77CBAC8E571E}">
  <a:tblStyle styleId="{11FBF9A1-AC79-46B6-9691-77CBAC8E571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200879C8-6910-4AD0-AD30-0459C4CFEC35}"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Arvo-bold.fntdata"/><Relationship Id="rId27" Type="http://schemas.openxmlformats.org/officeDocument/2006/relationships/font" Target="fonts/Arv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rvo-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Arv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60" name="Google Shape;160;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15" name="Shape 15"/>
        <p:cNvGrpSpPr/>
        <p:nvPr/>
      </p:nvGrpSpPr>
      <p:grpSpPr>
        <a:xfrm>
          <a:off x="0" y="0"/>
          <a:ext cx="0" cy="0"/>
          <a:chOff x="0" y="0"/>
          <a:chExt cx="0" cy="0"/>
        </a:xfrm>
      </p:grpSpPr>
      <p:sp>
        <p:nvSpPr>
          <p:cNvPr id="16" name="Google Shape;16;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Dikey Metin" type="vertTx">
  <p:cSld name="VERTICAL_TEXT">
    <p:spTree>
      <p:nvGrpSpPr>
        <p:cNvPr id="72" name="Shape 72"/>
        <p:cNvGrpSpPr/>
        <p:nvPr/>
      </p:nvGrpSpPr>
      <p:grpSpPr>
        <a:xfrm>
          <a:off x="0" y="0"/>
          <a:ext cx="0" cy="0"/>
          <a:chOff x="0" y="0"/>
          <a:chExt cx="0" cy="0"/>
        </a:xfrm>
      </p:grpSpPr>
      <p:sp>
        <p:nvSpPr>
          <p:cNvPr id="73" name="Google Shape;73;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8" name="Shape 78"/>
        <p:cNvGrpSpPr/>
        <p:nvPr/>
      </p:nvGrpSpPr>
      <p:grpSpPr>
        <a:xfrm>
          <a:off x="0" y="0"/>
          <a:ext cx="0" cy="0"/>
          <a:chOff x="0" y="0"/>
          <a:chExt cx="0" cy="0"/>
        </a:xfrm>
      </p:grpSpPr>
      <p:sp>
        <p:nvSpPr>
          <p:cNvPr id="79" name="Google Shape;79;p3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21" name="Shape 21"/>
        <p:cNvGrpSpPr/>
        <p:nvPr/>
      </p:nvGrpSpPr>
      <p:grpSpPr>
        <a:xfrm>
          <a:off x="0" y="0"/>
          <a:ext cx="0" cy="0"/>
          <a:chOff x="0" y="0"/>
          <a:chExt cx="0" cy="0"/>
        </a:xfrm>
      </p:grpSpPr>
      <p:sp>
        <p:nvSpPr>
          <p:cNvPr id="22" name="Google Shape;22;p2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27" name="Shape 27"/>
        <p:cNvGrpSpPr/>
        <p:nvPr/>
      </p:nvGrpSpPr>
      <p:grpSpPr>
        <a:xfrm>
          <a:off x="0" y="0"/>
          <a:ext cx="0" cy="0"/>
          <a:chOff x="0" y="0"/>
          <a:chExt cx="0" cy="0"/>
        </a:xfrm>
      </p:grpSpPr>
      <p:sp>
        <p:nvSpPr>
          <p:cNvPr id="28" name="Google Shape;28;p2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3" name="Shape 33"/>
        <p:cNvGrpSpPr/>
        <p:nvPr/>
      </p:nvGrpSpPr>
      <p:grpSpPr>
        <a:xfrm>
          <a:off x="0" y="0"/>
          <a:ext cx="0" cy="0"/>
          <a:chOff x="0" y="0"/>
          <a:chExt cx="0" cy="0"/>
        </a:xfrm>
      </p:grpSpPr>
      <p:sp>
        <p:nvSpPr>
          <p:cNvPr id="34" name="Google Shape;34;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0" name="Shape 40"/>
        <p:cNvGrpSpPr/>
        <p:nvPr/>
      </p:nvGrpSpPr>
      <p:grpSpPr>
        <a:xfrm>
          <a:off x="0" y="0"/>
          <a:ext cx="0" cy="0"/>
          <a:chOff x="0" y="0"/>
          <a:chExt cx="0" cy="0"/>
        </a:xfrm>
      </p:grpSpPr>
      <p:sp>
        <p:nvSpPr>
          <p:cNvPr id="41" name="Google Shape;41;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49" name="Shape 49"/>
        <p:cNvGrpSpPr/>
        <p:nvPr/>
      </p:nvGrpSpPr>
      <p:grpSpPr>
        <a:xfrm>
          <a:off x="0" y="0"/>
          <a:ext cx="0" cy="0"/>
          <a:chOff x="0" y="0"/>
          <a:chExt cx="0" cy="0"/>
        </a:xfrm>
      </p:grpSpPr>
      <p:sp>
        <p:nvSpPr>
          <p:cNvPr id="50" name="Google Shape;50;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54" name="Shape 54"/>
        <p:cNvGrpSpPr/>
        <p:nvPr/>
      </p:nvGrpSpPr>
      <p:grpSpPr>
        <a:xfrm>
          <a:off x="0" y="0"/>
          <a:ext cx="0" cy="0"/>
          <a:chOff x="0" y="0"/>
          <a:chExt cx="0" cy="0"/>
        </a:xfrm>
      </p:grpSpPr>
      <p:sp>
        <p:nvSpPr>
          <p:cNvPr id="55" name="Google Shape;55;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8" name="Shape 58"/>
        <p:cNvGrpSpPr/>
        <p:nvPr/>
      </p:nvGrpSpPr>
      <p:grpSpPr>
        <a:xfrm>
          <a:off x="0" y="0"/>
          <a:ext cx="0" cy="0"/>
          <a:chOff x="0" y="0"/>
          <a:chExt cx="0" cy="0"/>
        </a:xfrm>
      </p:grpSpPr>
      <p:sp>
        <p:nvSpPr>
          <p:cNvPr id="59" name="Google Shape;59;p2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5" name="Shape 65"/>
        <p:cNvGrpSpPr/>
        <p:nvPr/>
      </p:nvGrpSpPr>
      <p:grpSpPr>
        <a:xfrm>
          <a:off x="0" y="0"/>
          <a:ext cx="0" cy="0"/>
          <a:chOff x="0" y="0"/>
          <a:chExt cx="0" cy="0"/>
        </a:xfrm>
      </p:grpSpPr>
      <p:sp>
        <p:nvSpPr>
          <p:cNvPr id="66" name="Google Shape;66;p3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0"/>
          <p:cNvSpPr/>
          <p:nvPr>
            <p:ph idx="2" type="pic"/>
          </p:nvPr>
        </p:nvSpPr>
        <p:spPr>
          <a:xfrm>
            <a:off x="1792288" y="612775"/>
            <a:ext cx="5486400" cy="4114800"/>
          </a:xfrm>
          <a:prstGeom prst="rect">
            <a:avLst/>
          </a:prstGeom>
          <a:noFill/>
          <a:ln>
            <a:noFill/>
          </a:ln>
        </p:spPr>
      </p:sp>
      <p:sp>
        <p:nvSpPr>
          <p:cNvPr id="68" name="Google Shape;68;p3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localhost/OECDStat_Metadata/ShowMetadata.ashx?Dataset=FFS_INDICATOR_DETAILED&amp;Coords=%5bMEASURE%5d.%5bUSD%5d&amp;ShowOnWeb=true&amp;Lang=en" TargetMode="External"/><Relationship Id="rId4" Type="http://schemas.openxmlformats.org/officeDocument/2006/relationships/hyperlink" Target="http://localhost/OECDStat_Metadata/ShowMetadata.ashx?Dataset=FFS_INDICATOR_DETAILED&amp;Coords=%5bINDIC_OR_SEC%5d.%5bGSSE%5d&amp;ShowOnWeb=true&amp;Lang=en" TargetMode="External"/><Relationship Id="rId5" Type="http://schemas.openxmlformats.org/officeDocument/2006/relationships/hyperlink" Target="http://localhost/OECDStat_Metadata/ShowMetadata.ashx?Dataset=FFS_INDICATOR_DETAILED&amp;Coords=%5bINDIC_OR_SEC%5d.%5bOTH%5d&amp;ShowOnWeb=true&amp;Lang=e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Clr>
                <a:schemeClr val="dk1"/>
              </a:buClr>
              <a:buSzPts val="1600"/>
              <a:buFont typeface="Times New Roman"/>
              <a:buNone/>
            </a:pPr>
            <a:br>
              <a:rPr b="1" lang="en-US" sz="1600">
                <a:latin typeface="Times New Roman"/>
                <a:ea typeface="Times New Roman"/>
                <a:cs typeface="Times New Roman"/>
                <a:sym typeface="Times New Roman"/>
              </a:rPr>
            </a:br>
            <a:r>
              <a:rPr b="1" lang="en-US" sz="2000">
                <a:latin typeface="Times New Roman"/>
                <a:ea typeface="Times New Roman"/>
                <a:cs typeface="Times New Roman"/>
                <a:sym typeface="Times New Roman"/>
              </a:rPr>
              <a:t>ADDRESSING THE LINK BETWEEN FOSSIL FUEL SUBSIDIES AND CLIMATE CHANGE IN THE MEDITERRANEAN REGION</a:t>
            </a:r>
            <a:br>
              <a:rPr lang="en-US" sz="2000">
                <a:latin typeface="Calibri"/>
                <a:ea typeface="Calibri"/>
                <a:cs typeface="Calibri"/>
                <a:sym typeface="Calibri"/>
              </a:rPr>
            </a:br>
            <a:r>
              <a:rPr lang="en-US" sz="1600">
                <a:latin typeface="Times New Roman"/>
                <a:ea typeface="Times New Roman"/>
                <a:cs typeface="Times New Roman"/>
                <a:sym typeface="Times New Roman"/>
              </a:rPr>
              <a:t>Sevil Acar</a:t>
            </a:r>
            <a:r>
              <a:rPr baseline="30000" lang="en-US" sz="1600">
                <a:latin typeface="Times New Roman"/>
                <a:ea typeface="Times New Roman"/>
                <a:cs typeface="Times New Roman"/>
                <a:sym typeface="Times New Roman"/>
              </a:rPr>
              <a:t> </a:t>
            </a:r>
            <a:br>
              <a:rPr lang="en-US" sz="1600">
                <a:latin typeface="Calibri"/>
                <a:ea typeface="Calibri"/>
                <a:cs typeface="Calibri"/>
                <a:sym typeface="Calibri"/>
              </a:rPr>
            </a:br>
            <a:r>
              <a:rPr i="1" lang="en-US" sz="1600">
                <a:latin typeface="Times New Roman"/>
                <a:ea typeface="Times New Roman"/>
                <a:cs typeface="Times New Roman"/>
                <a:sym typeface="Times New Roman"/>
              </a:rPr>
              <a:t>Bogazici University, Faculty of Managerial Sciences, Istanbul, Turkiye</a:t>
            </a:r>
            <a:br>
              <a:rPr lang="en-US" sz="1600">
                <a:latin typeface="Calibri"/>
                <a:ea typeface="Calibri"/>
                <a:cs typeface="Calibri"/>
                <a:sym typeface="Calibri"/>
              </a:rPr>
            </a:br>
            <a:endParaRPr sz="1600"/>
          </a:p>
        </p:txBody>
      </p:sp>
      <p:pic>
        <p:nvPicPr>
          <p:cNvPr id="89" name="Google Shape;89;p1"/>
          <p:cNvPicPr preferRelativeResize="0"/>
          <p:nvPr>
            <p:ph idx="1" type="body"/>
          </p:nvPr>
        </p:nvPicPr>
        <p:blipFill rotWithShape="1">
          <a:blip r:embed="rId3">
            <a:alphaModFix/>
          </a:blip>
          <a:srcRect b="0" l="0" r="0" t="0"/>
          <a:stretch/>
        </p:blipFill>
        <p:spPr>
          <a:xfrm>
            <a:off x="2258107" y="1628800"/>
            <a:ext cx="5200244" cy="5229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b="1" lang="en-US" sz="2400"/>
              <a:t>Figure 3. Distribution of FFS by beneficiary in the region</a:t>
            </a:r>
            <a:endParaRPr sz="2400"/>
          </a:p>
        </p:txBody>
      </p:sp>
      <p:pic>
        <p:nvPicPr>
          <p:cNvPr id="150" name="Google Shape;150;p10"/>
          <p:cNvPicPr preferRelativeResize="0"/>
          <p:nvPr/>
        </p:nvPicPr>
        <p:blipFill>
          <a:blip r:embed="rId3">
            <a:alphaModFix/>
          </a:blip>
          <a:stretch>
            <a:fillRect/>
          </a:stretch>
        </p:blipFill>
        <p:spPr>
          <a:xfrm>
            <a:off x="867600" y="1153151"/>
            <a:ext cx="7421299" cy="55591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b="1" lang="en-US" sz="2400"/>
              <a:t>Table 1. Regression results for Mediterranean countries</a:t>
            </a:r>
            <a:endParaRPr sz="2400"/>
          </a:p>
        </p:txBody>
      </p:sp>
      <p:graphicFrame>
        <p:nvGraphicFramePr>
          <p:cNvPr id="156" name="Google Shape;156;p11"/>
          <p:cNvGraphicFramePr/>
          <p:nvPr/>
        </p:nvGraphicFramePr>
        <p:xfrm>
          <a:off x="2195736" y="1124751"/>
          <a:ext cx="3000000" cy="3000000"/>
        </p:xfrm>
        <a:graphic>
          <a:graphicData uri="http://schemas.openxmlformats.org/drawingml/2006/table">
            <a:tbl>
              <a:tblPr>
                <a:noFill/>
                <a:tableStyleId>{11FBF9A1-AC79-46B6-9691-77CBAC8E571E}</a:tableStyleId>
              </a:tblPr>
              <a:tblGrid>
                <a:gridCol w="1689850"/>
                <a:gridCol w="1072725"/>
                <a:gridCol w="1028025"/>
                <a:gridCol w="120775"/>
                <a:gridCol w="1129175"/>
              </a:tblGrid>
              <a:tr h="449325">
                <a:tc>
                  <a:txBody>
                    <a:bodyPr/>
                    <a:lstStyle/>
                    <a:p>
                      <a:pPr indent="0" lvl="0" marL="0" marR="0" rtl="0" algn="ctr">
                        <a:lnSpc>
                          <a:spcPct val="107000"/>
                        </a:lnSpc>
                        <a:spcBef>
                          <a:spcPts val="0"/>
                        </a:spcBef>
                        <a:spcAft>
                          <a:spcPts val="0"/>
                        </a:spcAft>
                        <a:buNone/>
                      </a:pPr>
                      <a:r>
                        <a:rPr lang="en-US" sz="900" u="none" cap="none" strike="noStrike"/>
                        <a:t> </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900" u="none" cap="none" strike="noStrike"/>
                        <a:t>Model 1</a:t>
                      </a:r>
                      <a:br>
                        <a:rPr lang="en-US" sz="900" u="none" cap="none" strike="noStrike"/>
                      </a:br>
                      <a:r>
                        <a:rPr lang="en-US" sz="900" u="none" cap="none" strike="noStrike"/>
                        <a:t>LN_CO2PC</a:t>
                      </a:r>
                      <a:endParaRPr sz="1000" u="none" cap="none" strike="noStrike">
                        <a:latin typeface="Calibri"/>
                        <a:ea typeface="Calibri"/>
                        <a:cs typeface="Calibri"/>
                        <a:sym typeface="Calibri"/>
                      </a:endParaRPr>
                    </a:p>
                  </a:txBody>
                  <a:tcPr marT="8425" marB="0" marR="17975" marL="17975"/>
                </a:tc>
                <a:tc>
                  <a:txBody>
                    <a:bodyPr/>
                    <a:lstStyle/>
                    <a:p>
                      <a:pPr indent="0" lvl="0" marL="0" marR="0" rtl="0" algn="ctr">
                        <a:lnSpc>
                          <a:spcPct val="107000"/>
                        </a:lnSpc>
                        <a:spcBef>
                          <a:spcPts val="0"/>
                        </a:spcBef>
                        <a:spcAft>
                          <a:spcPts val="0"/>
                        </a:spcAft>
                        <a:buNone/>
                      </a:pPr>
                      <a:r>
                        <a:rPr lang="en-US" sz="900" u="none" cap="none" strike="noStrike"/>
                        <a:t>Model 2</a:t>
                      </a:r>
                      <a:br>
                        <a:rPr lang="en-US" sz="900" u="none" cap="none" strike="noStrike"/>
                      </a:br>
                      <a:r>
                        <a:rPr lang="en-US" sz="900" u="none" cap="none" strike="noStrike"/>
                        <a:t>LN_CO2PC</a:t>
                      </a:r>
                      <a:endParaRPr sz="1000" u="none" cap="none" strike="noStrike">
                        <a:latin typeface="Calibri"/>
                        <a:ea typeface="Calibri"/>
                        <a:cs typeface="Calibri"/>
                        <a:sym typeface="Calibri"/>
                      </a:endParaRPr>
                    </a:p>
                  </a:txBody>
                  <a:tcPr marT="0" marB="0" marR="60625" marL="60625"/>
                </a:tc>
                <a:tc gridSpan="2">
                  <a:txBody>
                    <a:bodyPr/>
                    <a:lstStyle/>
                    <a:p>
                      <a:pPr indent="0" lvl="0" marL="0" marR="0" rtl="0" algn="ctr">
                        <a:lnSpc>
                          <a:spcPct val="107000"/>
                        </a:lnSpc>
                        <a:spcBef>
                          <a:spcPts val="0"/>
                        </a:spcBef>
                        <a:spcAft>
                          <a:spcPts val="0"/>
                        </a:spcAft>
                        <a:buNone/>
                      </a:pPr>
                      <a:r>
                        <a:rPr lang="en-US" sz="900" u="none" cap="none" strike="noStrike"/>
                        <a:t>Model 3</a:t>
                      </a:r>
                      <a:br>
                        <a:rPr lang="en-US" sz="900" u="none" cap="none" strike="noStrike"/>
                      </a:br>
                      <a:r>
                        <a:rPr lang="en-US" sz="900" u="none" cap="none" strike="noStrike"/>
                        <a:t>LN_CO2PC</a:t>
                      </a:r>
                      <a:endParaRPr sz="1000" u="none" cap="none" strike="noStrike">
                        <a:latin typeface="Calibri"/>
                        <a:ea typeface="Calibri"/>
                        <a:cs typeface="Calibri"/>
                        <a:sym typeface="Calibri"/>
                      </a:endParaRPr>
                    </a:p>
                  </a:txBody>
                  <a:tcPr marT="0" marB="0" marR="60625" marL="60625"/>
                </a:tc>
                <a:tc hMerge="1"/>
              </a:tr>
              <a:tr h="559975">
                <a:tc>
                  <a:txBody>
                    <a:bodyPr/>
                    <a:lstStyle/>
                    <a:p>
                      <a:pPr indent="0" lvl="0" marL="0" marR="0" rtl="0" algn="ctr">
                        <a:lnSpc>
                          <a:spcPct val="107000"/>
                        </a:lnSpc>
                        <a:spcBef>
                          <a:spcPts val="0"/>
                        </a:spcBef>
                        <a:spcAft>
                          <a:spcPts val="0"/>
                        </a:spcAft>
                        <a:buNone/>
                      </a:pPr>
                      <a:r>
                        <a:rPr lang="en-US" sz="900" u="none" cap="none" strike="noStrike"/>
                        <a:t>Variable</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900" u="none" cap="none" strike="noStrike"/>
                        <a:t>Coefficient (Standard error)</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900" u="none" cap="none" strike="noStrike"/>
                        <a:t>Coefficient (Standard error)</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900" u="none" cap="none" strike="noStrike"/>
                        <a:t>Coefficient (Standard error)</a:t>
                      </a:r>
                      <a:endParaRPr sz="1000" u="none" cap="none" strike="noStrike">
                        <a:latin typeface="Calibri"/>
                        <a:ea typeface="Calibri"/>
                        <a:cs typeface="Calibri"/>
                        <a:sym typeface="Calibri"/>
                      </a:endParaRPr>
                    </a:p>
                  </a:txBody>
                  <a:tcPr marT="0" marB="0" marR="60625" marL="60625"/>
                </a:tc>
              </a:tr>
              <a:tr h="182575">
                <a:tc>
                  <a:txBody>
                    <a:bodyPr/>
                    <a:lstStyle/>
                    <a:p>
                      <a:pPr indent="0" lvl="0" marL="0" marR="0" rtl="0" algn="ctr">
                        <a:lnSpc>
                          <a:spcPct val="107000"/>
                        </a:lnSpc>
                        <a:spcBef>
                          <a:spcPts val="0"/>
                        </a:spcBef>
                        <a:spcAft>
                          <a:spcPts val="0"/>
                        </a:spcAft>
                        <a:buNone/>
                      </a:pPr>
                      <a:r>
                        <a:rPr lang="en-US" sz="900" u="none" cap="none" strike="noStrike"/>
                        <a:t>LN_GDP</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0.502684</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0.586926*</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800" u="none" cap="none" strike="noStrike"/>
                        <a:t>0.571579***</a:t>
                      </a:r>
                      <a:endParaRPr sz="1000" u="none" cap="none" strike="noStrike">
                        <a:latin typeface="Calibri"/>
                        <a:ea typeface="Calibri"/>
                        <a:cs typeface="Calibri"/>
                        <a:sym typeface="Calibri"/>
                      </a:endParaRPr>
                    </a:p>
                  </a:txBody>
                  <a:tcPr marT="0" marB="0" marR="60625" marL="60625"/>
                </a:tc>
              </a:tr>
              <a:tr h="182575">
                <a:tc>
                  <a:txBody>
                    <a:bodyPr/>
                    <a:lstStyle/>
                    <a:p>
                      <a:pPr indent="0" lvl="0" marL="0" marR="0" rtl="0" algn="ctr">
                        <a:lnSpc>
                          <a:spcPct val="107000"/>
                        </a:lnSpc>
                        <a:spcBef>
                          <a:spcPts val="0"/>
                        </a:spcBef>
                        <a:spcAft>
                          <a:spcPts val="0"/>
                        </a:spcAft>
                        <a:buNone/>
                      </a:pPr>
                      <a:r>
                        <a:rPr lang="en-US" sz="900" u="none" cap="none" strike="noStrike"/>
                        <a:t> </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(0.340252)</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(0.351676)</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800" u="none" cap="none" strike="noStrike"/>
                        <a:t>(0.0995954)</a:t>
                      </a:r>
                      <a:endParaRPr sz="1000" u="none" cap="none" strike="noStrike">
                        <a:latin typeface="Calibri"/>
                        <a:ea typeface="Calibri"/>
                        <a:cs typeface="Calibri"/>
                        <a:sym typeface="Calibri"/>
                      </a:endParaRPr>
                    </a:p>
                  </a:txBody>
                  <a:tcPr marT="0" marB="0" marR="60625" marL="60625"/>
                </a:tc>
              </a:tr>
              <a:tr h="182575">
                <a:tc>
                  <a:txBody>
                    <a:bodyPr/>
                    <a:lstStyle/>
                    <a:p>
                      <a:pPr indent="0" lvl="0" marL="0" marR="0" rtl="0" algn="ctr">
                        <a:lnSpc>
                          <a:spcPct val="107000"/>
                        </a:lnSpc>
                        <a:spcBef>
                          <a:spcPts val="0"/>
                        </a:spcBef>
                        <a:spcAft>
                          <a:spcPts val="0"/>
                        </a:spcAft>
                        <a:buNone/>
                      </a:pPr>
                      <a:r>
                        <a:rPr lang="en-US" sz="900" u="none" cap="none" strike="noStrike"/>
                        <a:t>LN_FFS</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0.0397057*</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0" marB="0" marR="60625" marL="60625"/>
                </a:tc>
              </a:tr>
              <a:tr h="182575">
                <a:tc>
                  <a:txBody>
                    <a:bodyPr/>
                    <a:lstStyle/>
                    <a:p>
                      <a:pPr indent="0" lvl="0" marL="0" marR="0" rtl="0" algn="ctr">
                        <a:lnSpc>
                          <a:spcPct val="107000"/>
                        </a:lnSpc>
                        <a:spcBef>
                          <a:spcPts val="0"/>
                        </a:spcBef>
                        <a:spcAft>
                          <a:spcPts val="0"/>
                        </a:spcAft>
                        <a:buNone/>
                      </a:pPr>
                      <a:r>
                        <a:rPr lang="en-US" sz="900" u="none" cap="none" strike="noStrike"/>
                        <a:t> </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(0.0236488)</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l">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0" marB="0" marR="60625" marL="60625"/>
                </a:tc>
              </a:tr>
              <a:tr h="182575">
                <a:tc>
                  <a:txBody>
                    <a:bodyPr/>
                    <a:lstStyle/>
                    <a:p>
                      <a:pPr indent="0" lvl="0" marL="0" marR="0" rtl="0" algn="ctr">
                        <a:lnSpc>
                          <a:spcPct val="107000"/>
                        </a:lnSpc>
                        <a:spcBef>
                          <a:spcPts val="0"/>
                        </a:spcBef>
                        <a:spcAft>
                          <a:spcPts val="0"/>
                        </a:spcAft>
                        <a:buNone/>
                      </a:pPr>
                      <a:r>
                        <a:rPr lang="en-US" sz="900" u="none" cap="none" strike="noStrike"/>
                        <a:t>FFS_EL</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−4.072e-05</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0" marB="0" marR="60625" marL="60625"/>
                </a:tc>
              </a:tr>
              <a:tr h="182575">
                <a:tc>
                  <a:txBody>
                    <a:bodyPr/>
                    <a:lstStyle/>
                    <a:p>
                      <a:pPr indent="0" lvl="0" marL="0" marR="0" rtl="0" algn="ctr">
                        <a:lnSpc>
                          <a:spcPct val="107000"/>
                        </a:lnSpc>
                        <a:spcBef>
                          <a:spcPts val="0"/>
                        </a:spcBef>
                        <a:spcAft>
                          <a:spcPts val="0"/>
                        </a:spcAft>
                        <a:buNone/>
                      </a:pPr>
                      <a:r>
                        <a:rPr lang="en-US" sz="900" u="none" cap="none" strike="noStrike"/>
                        <a:t> </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(4.07573e-05)</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0" marB="0" marR="60625" marL="60625"/>
                </a:tc>
              </a:tr>
              <a:tr h="182575">
                <a:tc>
                  <a:txBody>
                    <a:bodyPr/>
                    <a:lstStyle/>
                    <a:p>
                      <a:pPr indent="0" lvl="0" marL="0" marR="0" rtl="0" algn="ctr">
                        <a:lnSpc>
                          <a:spcPct val="107000"/>
                        </a:lnSpc>
                        <a:spcBef>
                          <a:spcPts val="0"/>
                        </a:spcBef>
                        <a:spcAft>
                          <a:spcPts val="0"/>
                        </a:spcAft>
                        <a:buNone/>
                      </a:pPr>
                      <a:r>
                        <a:rPr lang="en-US" sz="900" u="none" cap="none" strike="noStrike"/>
                        <a:t>FFS_GAS</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7.01580e-05***</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0" marB="0" marR="60625" marL="60625"/>
                </a:tc>
              </a:tr>
              <a:tr h="182575">
                <a:tc>
                  <a:txBody>
                    <a:bodyPr/>
                    <a:lstStyle/>
                    <a:p>
                      <a:pPr indent="0" lvl="0" marL="0" marR="0" rtl="0" algn="ctr">
                        <a:lnSpc>
                          <a:spcPct val="107000"/>
                        </a:lnSpc>
                        <a:spcBef>
                          <a:spcPts val="0"/>
                        </a:spcBef>
                        <a:spcAft>
                          <a:spcPts val="0"/>
                        </a:spcAft>
                        <a:buNone/>
                      </a:pPr>
                      <a:r>
                        <a:rPr lang="en-US" sz="900" u="none" cap="none" strike="noStrike"/>
                        <a:t> </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(1.70562e-05)</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0" marB="0" marR="60625" marL="60625"/>
                </a:tc>
              </a:tr>
              <a:tr h="182575">
                <a:tc>
                  <a:txBody>
                    <a:bodyPr/>
                    <a:lstStyle/>
                    <a:p>
                      <a:pPr indent="0" lvl="0" marL="0" marR="0" rtl="0" algn="ctr">
                        <a:lnSpc>
                          <a:spcPct val="107000"/>
                        </a:lnSpc>
                        <a:spcBef>
                          <a:spcPts val="0"/>
                        </a:spcBef>
                        <a:spcAft>
                          <a:spcPts val="0"/>
                        </a:spcAft>
                        <a:buNone/>
                      </a:pPr>
                      <a:r>
                        <a:rPr lang="en-US" sz="900" u="none" cap="none" strike="noStrike"/>
                        <a:t>FFS_OIL</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1.20466e-05</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0" marB="0" marR="60625" marL="60625"/>
                </a:tc>
              </a:tr>
              <a:tr h="182575">
                <a:tc>
                  <a:txBody>
                    <a:bodyPr/>
                    <a:lstStyle/>
                    <a:p>
                      <a:pPr indent="0" lvl="0" marL="0" marR="0" rtl="0" algn="ctr">
                        <a:lnSpc>
                          <a:spcPct val="107000"/>
                        </a:lnSpc>
                        <a:spcBef>
                          <a:spcPts val="0"/>
                        </a:spcBef>
                        <a:spcAft>
                          <a:spcPts val="0"/>
                        </a:spcAft>
                        <a:buNone/>
                      </a:pPr>
                      <a:r>
                        <a:rPr lang="en-US" sz="900" u="none" cap="none" strike="noStrike"/>
                        <a:t> </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(1.31048e-05)</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0" marB="0" marR="60625" marL="60625"/>
                </a:tc>
              </a:tr>
              <a:tr h="182575">
                <a:tc>
                  <a:txBody>
                    <a:bodyPr/>
                    <a:lstStyle/>
                    <a:p>
                      <a:pPr indent="0" lvl="0" marL="0" marR="0" rtl="0" algn="ctr">
                        <a:lnSpc>
                          <a:spcPct val="107000"/>
                        </a:lnSpc>
                        <a:spcBef>
                          <a:spcPts val="0"/>
                        </a:spcBef>
                        <a:spcAft>
                          <a:spcPts val="0"/>
                        </a:spcAft>
                        <a:buNone/>
                      </a:pPr>
                      <a:r>
                        <a:rPr lang="en-US" sz="900" u="none" cap="none" strike="noStrike"/>
                        <a:t>FFS_COAL</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−7.930e-05</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0" marB="0" marR="60625" marL="60625"/>
                </a:tc>
              </a:tr>
              <a:tr h="182575">
                <a:tc>
                  <a:txBody>
                    <a:bodyPr/>
                    <a:lstStyle/>
                    <a:p>
                      <a:pPr indent="0" lvl="0" marL="0" marR="0" rtl="0" algn="ctr">
                        <a:lnSpc>
                          <a:spcPct val="107000"/>
                        </a:lnSpc>
                        <a:spcBef>
                          <a:spcPts val="0"/>
                        </a:spcBef>
                        <a:spcAft>
                          <a:spcPts val="0"/>
                        </a:spcAft>
                        <a:buNone/>
                      </a:pPr>
                      <a:r>
                        <a:rPr lang="en-US" sz="900" u="none" cap="none" strike="noStrike"/>
                        <a:t> </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(7.42774e-05)</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0" marB="0" marR="60625" marL="60625"/>
                </a:tc>
              </a:tr>
              <a:tr h="182575">
                <a:tc>
                  <a:txBody>
                    <a:bodyPr/>
                    <a:lstStyle/>
                    <a:p>
                      <a:pPr indent="0" lvl="0" marL="0" marR="0" rtl="0" algn="ctr">
                        <a:lnSpc>
                          <a:spcPct val="107000"/>
                        </a:lnSpc>
                        <a:spcBef>
                          <a:spcPts val="0"/>
                        </a:spcBef>
                        <a:spcAft>
                          <a:spcPts val="0"/>
                        </a:spcAft>
                        <a:buNone/>
                      </a:pPr>
                      <a:r>
                        <a:rPr lang="en-US" sz="900" u="none" cap="none" strike="noStrike"/>
                        <a:t>FFS_PSE</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800" u="none" cap="none" strike="noStrike"/>
                        <a:t>−2.556e-05</a:t>
                      </a:r>
                      <a:endParaRPr sz="1000" u="none" cap="none" strike="noStrike">
                        <a:latin typeface="Calibri"/>
                        <a:ea typeface="Calibri"/>
                        <a:cs typeface="Calibri"/>
                        <a:sym typeface="Calibri"/>
                      </a:endParaRPr>
                    </a:p>
                  </a:txBody>
                  <a:tcPr marT="0" marB="0" marR="60625" marL="60625"/>
                </a:tc>
              </a:tr>
              <a:tr h="182575">
                <a:tc>
                  <a:txBody>
                    <a:bodyPr/>
                    <a:lstStyle/>
                    <a:p>
                      <a:pPr indent="0" lvl="0" marL="0" marR="0" rtl="0" algn="ctr">
                        <a:lnSpc>
                          <a:spcPct val="107000"/>
                        </a:lnSpc>
                        <a:spcBef>
                          <a:spcPts val="0"/>
                        </a:spcBef>
                        <a:spcAft>
                          <a:spcPts val="0"/>
                        </a:spcAft>
                        <a:buNone/>
                      </a:pPr>
                      <a:r>
                        <a:rPr lang="en-US" sz="900" u="none" cap="none" strike="noStrike"/>
                        <a:t> </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800" u="none" cap="none" strike="noStrike"/>
                        <a:t>(6.32664e-05)</a:t>
                      </a:r>
                      <a:endParaRPr sz="1000" u="none" cap="none" strike="noStrike">
                        <a:latin typeface="Calibri"/>
                        <a:ea typeface="Calibri"/>
                        <a:cs typeface="Calibri"/>
                        <a:sym typeface="Calibri"/>
                      </a:endParaRPr>
                    </a:p>
                  </a:txBody>
                  <a:tcPr marT="0" marB="0" marR="60625" marL="60625"/>
                </a:tc>
              </a:tr>
              <a:tr h="182575">
                <a:tc>
                  <a:txBody>
                    <a:bodyPr/>
                    <a:lstStyle/>
                    <a:p>
                      <a:pPr indent="0" lvl="0" marL="0" marR="0" rtl="0" algn="ctr">
                        <a:lnSpc>
                          <a:spcPct val="107000"/>
                        </a:lnSpc>
                        <a:spcBef>
                          <a:spcPts val="0"/>
                        </a:spcBef>
                        <a:spcAft>
                          <a:spcPts val="0"/>
                        </a:spcAft>
                        <a:buNone/>
                      </a:pPr>
                      <a:r>
                        <a:rPr lang="en-US" sz="900" u="none" cap="none" strike="noStrike"/>
                        <a:t>FFS_CSE</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800" u="none" cap="none" strike="noStrike"/>
                        <a:t>1.331e-05*</a:t>
                      </a:r>
                      <a:endParaRPr sz="1000" u="none" cap="none" strike="noStrike">
                        <a:latin typeface="Calibri"/>
                        <a:ea typeface="Calibri"/>
                        <a:cs typeface="Calibri"/>
                        <a:sym typeface="Calibri"/>
                      </a:endParaRPr>
                    </a:p>
                  </a:txBody>
                  <a:tcPr marT="0" marB="0" marR="60625" marL="60625"/>
                </a:tc>
              </a:tr>
              <a:tr h="182575">
                <a:tc>
                  <a:txBody>
                    <a:bodyPr/>
                    <a:lstStyle/>
                    <a:p>
                      <a:pPr indent="0" lvl="0" marL="0" marR="0" rtl="0" algn="ctr">
                        <a:lnSpc>
                          <a:spcPct val="107000"/>
                        </a:lnSpc>
                        <a:spcBef>
                          <a:spcPts val="0"/>
                        </a:spcBef>
                        <a:spcAft>
                          <a:spcPts val="0"/>
                        </a:spcAft>
                        <a:buNone/>
                      </a:pPr>
                      <a:r>
                        <a:rPr lang="en-US" sz="900" u="none" cap="none" strike="noStrike"/>
                        <a:t> </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800" u="none" cap="none" strike="noStrike"/>
                        <a:t>(7.57352e-06)</a:t>
                      </a:r>
                      <a:endParaRPr sz="1000" u="none" cap="none" strike="noStrike">
                        <a:latin typeface="Calibri"/>
                        <a:ea typeface="Calibri"/>
                        <a:cs typeface="Calibri"/>
                        <a:sym typeface="Calibri"/>
                      </a:endParaRPr>
                    </a:p>
                  </a:txBody>
                  <a:tcPr marT="0" marB="0" marR="60625" marL="60625"/>
                </a:tc>
              </a:tr>
              <a:tr h="182575">
                <a:tc>
                  <a:txBody>
                    <a:bodyPr/>
                    <a:lstStyle/>
                    <a:p>
                      <a:pPr indent="0" lvl="0" marL="0" marR="0" rtl="0" algn="ctr">
                        <a:lnSpc>
                          <a:spcPct val="107000"/>
                        </a:lnSpc>
                        <a:spcBef>
                          <a:spcPts val="0"/>
                        </a:spcBef>
                        <a:spcAft>
                          <a:spcPts val="0"/>
                        </a:spcAft>
                        <a:buNone/>
                      </a:pPr>
                      <a:r>
                        <a:rPr lang="en-US" sz="900" u="none" cap="none" strike="noStrike"/>
                        <a:t>FFS_GSSE</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800" u="none" cap="none" strike="noStrike"/>
                        <a:t>−8.901e-05</a:t>
                      </a:r>
                      <a:endParaRPr sz="1000" u="none" cap="none" strike="noStrike">
                        <a:latin typeface="Calibri"/>
                        <a:ea typeface="Calibri"/>
                        <a:cs typeface="Calibri"/>
                        <a:sym typeface="Calibri"/>
                      </a:endParaRPr>
                    </a:p>
                  </a:txBody>
                  <a:tcPr marT="0" marB="0" marR="60625" marL="60625"/>
                </a:tc>
              </a:tr>
              <a:tr h="182575">
                <a:tc>
                  <a:txBody>
                    <a:bodyPr/>
                    <a:lstStyle/>
                    <a:p>
                      <a:pPr indent="0" lvl="0" marL="0" marR="0" rtl="0" algn="ctr">
                        <a:lnSpc>
                          <a:spcPct val="107000"/>
                        </a:lnSpc>
                        <a:spcBef>
                          <a:spcPts val="0"/>
                        </a:spcBef>
                        <a:spcAft>
                          <a:spcPts val="0"/>
                        </a:spcAft>
                        <a:buNone/>
                      </a:pPr>
                      <a:r>
                        <a:rPr lang="en-US" sz="900" u="none" cap="none" strike="noStrike"/>
                        <a:t> </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 </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800" u="none" cap="none" strike="noStrike"/>
                        <a:t>(8.46205e-05)</a:t>
                      </a:r>
                      <a:endParaRPr sz="1000" u="none" cap="none" strike="noStrike">
                        <a:latin typeface="Calibri"/>
                        <a:ea typeface="Calibri"/>
                        <a:cs typeface="Calibri"/>
                        <a:sym typeface="Calibri"/>
                      </a:endParaRPr>
                    </a:p>
                  </a:txBody>
                  <a:tcPr marT="0" marB="0" marR="60625" marL="60625"/>
                </a:tc>
              </a:tr>
              <a:tr h="182575">
                <a:tc>
                  <a:txBody>
                    <a:bodyPr/>
                    <a:lstStyle/>
                    <a:p>
                      <a:pPr indent="0" lvl="0" marL="0" marR="0" rtl="0" algn="ctr">
                        <a:lnSpc>
                          <a:spcPct val="107000"/>
                        </a:lnSpc>
                        <a:spcBef>
                          <a:spcPts val="0"/>
                        </a:spcBef>
                        <a:spcAft>
                          <a:spcPts val="0"/>
                        </a:spcAft>
                        <a:buNone/>
                      </a:pPr>
                      <a:r>
                        <a:rPr lang="en-US" sz="900" u="none" cap="none" strike="noStrike"/>
                        <a:t>constant</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−12.8386</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−14.8094</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800" u="none" cap="none" strike="noStrike"/>
                        <a:t>−14.4036***</a:t>
                      </a:r>
                      <a:endParaRPr sz="1000" u="none" cap="none" strike="noStrike">
                        <a:latin typeface="Calibri"/>
                        <a:ea typeface="Calibri"/>
                        <a:cs typeface="Calibri"/>
                        <a:sym typeface="Calibri"/>
                      </a:endParaRPr>
                    </a:p>
                  </a:txBody>
                  <a:tcPr marT="0" marB="0" marR="60625" marL="60625"/>
                </a:tc>
              </a:tr>
              <a:tr h="182575">
                <a:tc>
                  <a:txBody>
                    <a:bodyPr/>
                    <a:lstStyle/>
                    <a:p>
                      <a:pPr indent="0" lvl="0" marL="0" marR="0" rtl="0" algn="ctr">
                        <a:lnSpc>
                          <a:spcPct val="107000"/>
                        </a:lnSpc>
                        <a:spcBef>
                          <a:spcPts val="0"/>
                        </a:spcBef>
                        <a:spcAft>
                          <a:spcPts val="0"/>
                        </a:spcAft>
                        <a:buNone/>
                      </a:pPr>
                      <a:r>
                        <a:rPr lang="en-US" sz="900" u="none" cap="none" strike="noStrike"/>
                        <a:t> </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(9.08526)</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(9.44593)</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800" u="none" cap="none" strike="noStrike"/>
                        <a:t>(2.66959)</a:t>
                      </a:r>
                      <a:endParaRPr sz="1000" u="none" cap="none" strike="noStrike">
                        <a:latin typeface="Calibri"/>
                        <a:ea typeface="Calibri"/>
                        <a:cs typeface="Calibri"/>
                        <a:sym typeface="Calibri"/>
                      </a:endParaRPr>
                    </a:p>
                  </a:txBody>
                  <a:tcPr marT="0" marB="0" marR="60625" marL="60625"/>
                </a:tc>
              </a:tr>
              <a:tr h="182575">
                <a:tc>
                  <a:txBody>
                    <a:bodyPr/>
                    <a:lstStyle/>
                    <a:p>
                      <a:pPr indent="0" lvl="0" marL="0" marR="0" rtl="0" algn="ctr">
                        <a:lnSpc>
                          <a:spcPct val="107000"/>
                        </a:lnSpc>
                        <a:spcBef>
                          <a:spcPts val="0"/>
                        </a:spcBef>
                        <a:spcAft>
                          <a:spcPts val="0"/>
                        </a:spcAft>
                        <a:buNone/>
                      </a:pPr>
                      <a:r>
                        <a:rPr lang="en-US" sz="900" u="none" cap="none" strike="noStrike"/>
                        <a:t>time dummies</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yes</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yes</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800" u="none" cap="none" strike="noStrike"/>
                        <a:t>yes</a:t>
                      </a:r>
                      <a:endParaRPr sz="1000" u="none" cap="none" strike="noStrike">
                        <a:latin typeface="Calibri"/>
                        <a:ea typeface="Calibri"/>
                        <a:cs typeface="Calibri"/>
                        <a:sym typeface="Calibri"/>
                      </a:endParaRPr>
                    </a:p>
                  </a:txBody>
                  <a:tcPr marT="0" marB="0" marR="60625" marL="60625"/>
                </a:tc>
              </a:tr>
              <a:tr h="174950">
                <a:tc>
                  <a:txBody>
                    <a:bodyPr/>
                    <a:lstStyle/>
                    <a:p>
                      <a:pPr indent="0" lvl="0" marL="0" marR="0" rtl="0" algn="ctr">
                        <a:lnSpc>
                          <a:spcPct val="107000"/>
                        </a:lnSpc>
                        <a:spcBef>
                          <a:spcPts val="0"/>
                        </a:spcBef>
                        <a:spcAft>
                          <a:spcPts val="0"/>
                        </a:spcAft>
                        <a:buNone/>
                      </a:pPr>
                      <a:r>
                        <a:rPr lang="en-US" sz="800" u="none" cap="none" strike="noStrike"/>
                        <a:t>Observations</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96</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96</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800" u="none" cap="none" strike="noStrike"/>
                        <a:t>96</a:t>
                      </a:r>
                      <a:endParaRPr sz="1000" u="none" cap="none" strike="noStrike">
                        <a:latin typeface="Calibri"/>
                        <a:ea typeface="Calibri"/>
                        <a:cs typeface="Calibri"/>
                        <a:sym typeface="Calibri"/>
                      </a:endParaRPr>
                    </a:p>
                  </a:txBody>
                  <a:tcPr marT="0" marB="0" marR="60625" marL="60625"/>
                </a:tc>
              </a:tr>
              <a:tr h="174950">
                <a:tc>
                  <a:txBody>
                    <a:bodyPr/>
                    <a:lstStyle/>
                    <a:p>
                      <a:pPr indent="0" lvl="0" marL="0" marR="0" rtl="0" algn="ctr">
                        <a:lnSpc>
                          <a:spcPct val="107000"/>
                        </a:lnSpc>
                        <a:spcBef>
                          <a:spcPts val="0"/>
                        </a:spcBef>
                        <a:spcAft>
                          <a:spcPts val="0"/>
                        </a:spcAft>
                        <a:buNone/>
                      </a:pPr>
                      <a:r>
                        <a:rPr lang="en-US" sz="800" u="none" cap="none" strike="noStrike"/>
                        <a:t>Number of id</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8</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8</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800" u="none" cap="none" strike="noStrike"/>
                        <a:t>8</a:t>
                      </a:r>
                      <a:endParaRPr sz="1000" u="none" cap="none" strike="noStrike">
                        <a:latin typeface="Calibri"/>
                        <a:ea typeface="Calibri"/>
                        <a:cs typeface="Calibri"/>
                        <a:sym typeface="Calibri"/>
                      </a:endParaRPr>
                    </a:p>
                  </a:txBody>
                  <a:tcPr marT="0" marB="0" marR="60625" marL="60625"/>
                </a:tc>
              </a:tr>
              <a:tr h="174950">
                <a:tc>
                  <a:txBody>
                    <a:bodyPr/>
                    <a:lstStyle/>
                    <a:p>
                      <a:pPr indent="0" lvl="0" marL="0" marR="0" rtl="0" algn="ctr">
                        <a:lnSpc>
                          <a:spcPct val="107000"/>
                        </a:lnSpc>
                        <a:spcBef>
                          <a:spcPts val="0"/>
                        </a:spcBef>
                        <a:spcAft>
                          <a:spcPts val="0"/>
                        </a:spcAft>
                        <a:buNone/>
                      </a:pPr>
                      <a:r>
                        <a:rPr lang="en-US" sz="800" u="none" cap="none" strike="noStrike"/>
                        <a:t>LSDV R-squared</a:t>
                      </a:r>
                      <a:endParaRPr sz="1000" u="none" cap="none" strike="noStrike">
                        <a:latin typeface="Calibri"/>
                        <a:ea typeface="Calibri"/>
                        <a:cs typeface="Calibri"/>
                        <a:sym typeface="Calibri"/>
                      </a:endParaRPr>
                    </a:p>
                  </a:txBody>
                  <a:tcPr marT="0" marB="0" marR="60625" marL="60625"/>
                </a:tc>
                <a:tc>
                  <a:txBody>
                    <a:bodyPr/>
                    <a:lstStyle/>
                    <a:p>
                      <a:pPr indent="0" lvl="0" marL="0" marR="0" rtl="0" algn="ctr">
                        <a:lnSpc>
                          <a:spcPct val="107000"/>
                        </a:lnSpc>
                        <a:spcBef>
                          <a:spcPts val="0"/>
                        </a:spcBef>
                        <a:spcAft>
                          <a:spcPts val="0"/>
                        </a:spcAft>
                        <a:buNone/>
                      </a:pPr>
                      <a:r>
                        <a:rPr lang="en-US" sz="800" u="none" cap="none" strike="noStrike"/>
                        <a:t>0.999443</a:t>
                      </a:r>
                      <a:endParaRPr sz="1000" u="none" cap="none" strike="noStrike">
                        <a:latin typeface="Calibri"/>
                        <a:ea typeface="Calibri"/>
                        <a:cs typeface="Calibri"/>
                        <a:sym typeface="Calibri"/>
                      </a:endParaRPr>
                    </a:p>
                  </a:txBody>
                  <a:tcPr marT="8425" marB="0" marR="17975" marL="17975"/>
                </a:tc>
                <a:tc gridSpan="2">
                  <a:txBody>
                    <a:bodyPr/>
                    <a:lstStyle/>
                    <a:p>
                      <a:pPr indent="0" lvl="0" marL="0" marR="0" rtl="0" algn="ctr">
                        <a:lnSpc>
                          <a:spcPct val="107000"/>
                        </a:lnSpc>
                        <a:spcBef>
                          <a:spcPts val="0"/>
                        </a:spcBef>
                        <a:spcAft>
                          <a:spcPts val="0"/>
                        </a:spcAft>
                        <a:buNone/>
                      </a:pPr>
                      <a:r>
                        <a:rPr lang="en-US" sz="800" u="none" cap="none" strike="noStrike"/>
                        <a:t>0.999477</a:t>
                      </a:r>
                      <a:endParaRPr sz="1000" u="none" cap="none" strike="noStrike">
                        <a:latin typeface="Calibri"/>
                        <a:ea typeface="Calibri"/>
                        <a:cs typeface="Calibri"/>
                        <a:sym typeface="Calibri"/>
                      </a:endParaRPr>
                    </a:p>
                  </a:txBody>
                  <a:tcPr marT="0" marB="0" marR="60625" marL="60625"/>
                </a:tc>
                <a:tc hMerge="1"/>
                <a:tc>
                  <a:txBody>
                    <a:bodyPr/>
                    <a:lstStyle/>
                    <a:p>
                      <a:pPr indent="0" lvl="0" marL="0" marR="0" rtl="0" algn="ctr">
                        <a:lnSpc>
                          <a:spcPct val="107000"/>
                        </a:lnSpc>
                        <a:spcBef>
                          <a:spcPts val="0"/>
                        </a:spcBef>
                        <a:spcAft>
                          <a:spcPts val="0"/>
                        </a:spcAft>
                        <a:buNone/>
                      </a:pPr>
                      <a:r>
                        <a:rPr lang="en-US" sz="800" u="none" cap="none" strike="noStrike"/>
                        <a:t>0.999452</a:t>
                      </a:r>
                      <a:endParaRPr sz="1000" u="none" cap="none" strike="noStrike">
                        <a:latin typeface="Calibri"/>
                        <a:ea typeface="Calibri"/>
                        <a:cs typeface="Calibri"/>
                        <a:sym typeface="Calibri"/>
                      </a:endParaRPr>
                    </a:p>
                  </a:txBody>
                  <a:tcPr marT="0" marB="0" marR="60625" marL="60625"/>
                </a:tc>
              </a:tr>
              <a:tr h="365150">
                <a:tc gridSpan="5">
                  <a:txBody>
                    <a:bodyPr/>
                    <a:lstStyle/>
                    <a:p>
                      <a:pPr indent="0" lvl="0" marL="0" marR="0" rtl="0" algn="ctr">
                        <a:lnSpc>
                          <a:spcPct val="107000"/>
                        </a:lnSpc>
                        <a:spcBef>
                          <a:spcPts val="0"/>
                        </a:spcBef>
                        <a:spcAft>
                          <a:spcPts val="0"/>
                        </a:spcAft>
                        <a:buNone/>
                      </a:pPr>
                      <a:r>
                        <a:rPr lang="en-US" sz="900" u="none" cap="none" strike="noStrike"/>
                        <a:t>Robust standard errors in parentheses</a:t>
                      </a:r>
                      <a:endParaRPr sz="1000" u="none" cap="none" strike="noStrike"/>
                    </a:p>
                    <a:p>
                      <a:pPr indent="0" lvl="0" marL="0" marR="0" rtl="0" algn="ctr">
                        <a:lnSpc>
                          <a:spcPct val="107000"/>
                        </a:lnSpc>
                        <a:spcBef>
                          <a:spcPts val="0"/>
                        </a:spcBef>
                        <a:spcAft>
                          <a:spcPts val="0"/>
                        </a:spcAft>
                        <a:buNone/>
                      </a:pPr>
                      <a:r>
                        <a:rPr lang="en-US" sz="900" u="none" cap="none" strike="noStrike"/>
                        <a:t>*** p&lt;0.01, ** p&lt;0.05, * p&lt;0.1</a:t>
                      </a:r>
                      <a:endParaRPr sz="1000" u="none" cap="none" strike="noStrike">
                        <a:latin typeface="Calibri"/>
                        <a:ea typeface="Calibri"/>
                        <a:cs typeface="Calibri"/>
                        <a:sym typeface="Calibri"/>
                      </a:endParaRPr>
                    </a:p>
                  </a:txBody>
                  <a:tcPr marT="0" marB="0" marR="60625" marL="60625"/>
                </a:tc>
                <a:tc hMerge="1"/>
                <a:tc hMerge="1"/>
                <a:tc hMerge="1"/>
                <a:tc h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2"/>
          <p:cNvSpPr txBox="1"/>
          <p:nvPr>
            <p:ph type="title"/>
          </p:nvPr>
        </p:nvSpPr>
        <p:spPr>
          <a:xfrm>
            <a:off x="457200" y="26064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70C0"/>
              </a:buClr>
              <a:buSzPts val="4000"/>
              <a:buFont typeface="Calibri"/>
              <a:buNone/>
            </a:pPr>
            <a:r>
              <a:rPr lang="en-US" sz="4000">
                <a:solidFill>
                  <a:srgbClr val="0070C0"/>
                </a:solidFill>
              </a:rPr>
              <a:t>An in-depth focus on Turkiye’s FFS and CO</a:t>
            </a:r>
            <a:r>
              <a:rPr baseline="-25000" lang="en-US" sz="4000">
                <a:solidFill>
                  <a:srgbClr val="0070C0"/>
                </a:solidFill>
              </a:rPr>
              <a:t>2</a:t>
            </a:r>
            <a:r>
              <a:rPr lang="en-US" sz="4000">
                <a:solidFill>
                  <a:srgbClr val="0070C0"/>
                </a:solidFill>
              </a:rPr>
              <a:t> emissions </a:t>
            </a:r>
            <a:endParaRPr/>
          </a:p>
        </p:txBody>
      </p:sp>
      <p:sp>
        <p:nvSpPr>
          <p:cNvPr id="163" name="Google Shape;163;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spcBef>
                <a:spcPts val="0"/>
              </a:spcBef>
              <a:spcAft>
                <a:spcPts val="0"/>
              </a:spcAft>
              <a:buClr>
                <a:schemeClr val="dk1"/>
              </a:buClr>
              <a:buSzPct val="100000"/>
              <a:buChar char="•"/>
            </a:pPr>
            <a:r>
              <a:rPr lang="en-US"/>
              <a:t>The following incentive mechanisms in TR are elaborated:</a:t>
            </a:r>
            <a:endParaRPr/>
          </a:p>
          <a:p>
            <a:pPr indent="-285750" lvl="1" marL="742950" rtl="0" algn="l">
              <a:spcBef>
                <a:spcPts val="392"/>
              </a:spcBef>
              <a:spcAft>
                <a:spcPts val="0"/>
              </a:spcAft>
              <a:buClr>
                <a:schemeClr val="dk1"/>
              </a:buClr>
              <a:buSzPct val="100000"/>
              <a:buChar char="–"/>
            </a:pPr>
            <a:r>
              <a:rPr i="1" lang="en-US"/>
              <a:t>Aid to hard coal in the form of direct transfers from the Treasury</a:t>
            </a:r>
            <a:endParaRPr/>
          </a:p>
          <a:p>
            <a:pPr indent="-285750" lvl="1" marL="742950" rtl="0" algn="l">
              <a:spcBef>
                <a:spcPts val="392"/>
              </a:spcBef>
              <a:spcAft>
                <a:spcPts val="0"/>
              </a:spcAft>
              <a:buClr>
                <a:schemeClr val="dk1"/>
              </a:buClr>
              <a:buSzPct val="100000"/>
              <a:buChar char="–"/>
            </a:pPr>
            <a:r>
              <a:rPr i="1" lang="en-US"/>
              <a:t>Coal aid to poor families</a:t>
            </a:r>
            <a:endParaRPr/>
          </a:p>
          <a:p>
            <a:pPr indent="-285750" lvl="1" marL="742950" rtl="0" algn="l">
              <a:spcBef>
                <a:spcPts val="392"/>
              </a:spcBef>
              <a:spcAft>
                <a:spcPts val="0"/>
              </a:spcAft>
              <a:buClr>
                <a:schemeClr val="dk1"/>
              </a:buClr>
              <a:buSzPct val="100000"/>
              <a:buChar char="–"/>
            </a:pPr>
            <a:r>
              <a:rPr i="1" lang="en-US"/>
              <a:t>R&amp;D expenditures</a:t>
            </a:r>
            <a:endParaRPr/>
          </a:p>
          <a:p>
            <a:pPr indent="-285750" lvl="1" marL="742950" rtl="0" algn="l">
              <a:spcBef>
                <a:spcPts val="392"/>
              </a:spcBef>
              <a:spcAft>
                <a:spcPts val="0"/>
              </a:spcAft>
              <a:buClr>
                <a:schemeClr val="dk1"/>
              </a:buClr>
              <a:buSzPct val="100000"/>
              <a:buChar char="–"/>
            </a:pPr>
            <a:r>
              <a:rPr i="1" lang="en-US"/>
              <a:t>Exploration subsidies</a:t>
            </a:r>
            <a:endParaRPr/>
          </a:p>
          <a:p>
            <a:pPr indent="-285750" lvl="1" marL="742950" rtl="0" algn="l">
              <a:spcBef>
                <a:spcPts val="392"/>
              </a:spcBef>
              <a:spcAft>
                <a:spcPts val="0"/>
              </a:spcAft>
              <a:buClr>
                <a:schemeClr val="dk1"/>
              </a:buClr>
              <a:buSzPct val="100000"/>
              <a:buChar char="–"/>
            </a:pPr>
            <a:r>
              <a:rPr i="1" lang="en-US"/>
              <a:t>Investment incentive schemes (e.g. Region V incentives for coal investments)</a:t>
            </a:r>
            <a:endParaRPr/>
          </a:p>
          <a:p>
            <a:pPr indent="-285750" lvl="1" marL="742950" rtl="0" algn="l">
              <a:spcBef>
                <a:spcPts val="392"/>
              </a:spcBef>
              <a:spcAft>
                <a:spcPts val="0"/>
              </a:spcAft>
              <a:buClr>
                <a:schemeClr val="dk1"/>
              </a:buClr>
              <a:buSzPct val="100000"/>
              <a:buChar char="–"/>
            </a:pPr>
            <a:r>
              <a:rPr i="1" lang="en-US"/>
              <a:t>Tax expenditures </a:t>
            </a:r>
            <a:endParaRPr i="1"/>
          </a:p>
          <a:p>
            <a:pPr indent="-285750" lvl="1" marL="742950" rtl="0" algn="l">
              <a:spcBef>
                <a:spcPts val="392"/>
              </a:spcBef>
              <a:spcAft>
                <a:spcPts val="0"/>
              </a:spcAft>
              <a:buClr>
                <a:schemeClr val="dk1"/>
              </a:buClr>
              <a:buSzPct val="100000"/>
              <a:buChar char="–"/>
            </a:pPr>
            <a:r>
              <a:rPr i="1" lang="en-US"/>
              <a:t>Price guarantee</a:t>
            </a:r>
            <a:endParaRPr/>
          </a:p>
          <a:p>
            <a:pPr indent="-285750" lvl="1" marL="742950" rtl="0" algn="l">
              <a:spcBef>
                <a:spcPts val="392"/>
              </a:spcBef>
              <a:spcAft>
                <a:spcPts val="0"/>
              </a:spcAft>
              <a:buClr>
                <a:schemeClr val="dk1"/>
              </a:buClr>
              <a:buSzPct val="100000"/>
              <a:buChar char="–"/>
            </a:pPr>
            <a:r>
              <a:rPr i="1" lang="en-US"/>
              <a:t>Capacity mechanism</a:t>
            </a:r>
            <a:endParaRPr/>
          </a:p>
          <a:p>
            <a:pPr indent="-285750" lvl="1" marL="742950" rtl="0" algn="l">
              <a:spcBef>
                <a:spcPts val="392"/>
              </a:spcBef>
              <a:spcAft>
                <a:spcPts val="0"/>
              </a:spcAft>
              <a:buClr>
                <a:schemeClr val="dk1"/>
              </a:buClr>
              <a:buSzPct val="100000"/>
              <a:buChar char="–"/>
            </a:pPr>
            <a:r>
              <a:rPr i="1" lang="en-US"/>
              <a:t>Payments to vulnerable households for covering their electricity consumption </a:t>
            </a:r>
            <a:endParaRPr i="1"/>
          </a:p>
          <a:p>
            <a:pPr indent="-285750" lvl="1" marL="742950" rtl="0" algn="l">
              <a:spcBef>
                <a:spcPts val="392"/>
              </a:spcBef>
              <a:spcAft>
                <a:spcPts val="0"/>
              </a:spcAft>
              <a:buClr>
                <a:schemeClr val="dk1"/>
              </a:buClr>
              <a:buSzPct val="100000"/>
              <a:buChar char="–"/>
            </a:pPr>
            <a:r>
              <a:rPr i="1" lang="en-US"/>
              <a:t>Cash transfer program for vulnerable households to match their heating bills</a:t>
            </a:r>
            <a:r>
              <a:rPr lang="en-US"/>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US" sz="2400"/>
              <a:t>Table 2. Fossil Fuel Support in Turkiye (Total support in million USD)</a:t>
            </a:r>
            <a:br>
              <a:rPr b="1" lang="en-US" sz="2400"/>
            </a:br>
            <a:r>
              <a:rPr b="1" lang="en-US" sz="2400"/>
              <a:t>Source: OECD FFS Inventory</a:t>
            </a:r>
            <a:endParaRPr sz="2400"/>
          </a:p>
        </p:txBody>
      </p:sp>
      <p:graphicFrame>
        <p:nvGraphicFramePr>
          <p:cNvPr id="169" name="Google Shape;169;p13"/>
          <p:cNvGraphicFramePr/>
          <p:nvPr/>
        </p:nvGraphicFramePr>
        <p:xfrm>
          <a:off x="323530" y="1268742"/>
          <a:ext cx="3000000" cy="3000000"/>
        </p:xfrm>
        <a:graphic>
          <a:graphicData uri="http://schemas.openxmlformats.org/drawingml/2006/table">
            <a:tbl>
              <a:tblPr>
                <a:noFill/>
                <a:tableStyleId>{200879C8-6910-4AD0-AD30-0459C4CFEC35}</a:tableStyleId>
              </a:tblPr>
              <a:tblGrid>
                <a:gridCol w="1179050"/>
                <a:gridCol w="1179050"/>
                <a:gridCol w="925225"/>
                <a:gridCol w="104400"/>
                <a:gridCol w="393025"/>
                <a:gridCol w="393025"/>
                <a:gridCol w="393025"/>
                <a:gridCol w="393025"/>
                <a:gridCol w="393025"/>
                <a:gridCol w="393025"/>
                <a:gridCol w="393025"/>
                <a:gridCol w="393025"/>
                <a:gridCol w="393025"/>
                <a:gridCol w="393025"/>
                <a:gridCol w="393025"/>
                <a:gridCol w="393025"/>
                <a:gridCol w="393025"/>
              </a:tblGrid>
              <a:tr h="106050">
                <a:tc gridSpan="4">
                  <a:txBody>
                    <a:bodyPr/>
                    <a:lstStyle/>
                    <a:p>
                      <a:pPr indent="0" lvl="0" marL="0" marR="0" rtl="0" algn="r">
                        <a:spcBef>
                          <a:spcPts val="0"/>
                        </a:spcBef>
                        <a:spcAft>
                          <a:spcPts val="0"/>
                        </a:spcAft>
                        <a:buNone/>
                      </a:pPr>
                      <a:r>
                        <a:rPr b="1" i="0" lang="en-US" sz="400" u="none" cap="none" strike="noStrike">
                          <a:solidFill>
                            <a:srgbClr val="FFFFFF"/>
                          </a:solidFill>
                          <a:latin typeface="Verdana"/>
                          <a:ea typeface="Verdana"/>
                          <a:cs typeface="Verdana"/>
                          <a:sym typeface="Verdana"/>
                        </a:rPr>
                        <a:t>Country</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2973BD"/>
                    </a:solidFill>
                  </a:tcPr>
                </a:tc>
                <a:tc hMerge="1"/>
                <a:tc hMerge="1"/>
                <a:tc hMerge="1"/>
                <a:tc gridSpan="13">
                  <a:txBody>
                    <a:bodyPr/>
                    <a:lstStyle/>
                    <a:p>
                      <a:pPr indent="0" lvl="0" marL="0" marR="0" rtl="0" algn="l">
                        <a:spcBef>
                          <a:spcPts val="0"/>
                        </a:spcBef>
                        <a:spcAft>
                          <a:spcPts val="0"/>
                        </a:spcAft>
                        <a:buNone/>
                      </a:pPr>
                      <a:r>
                        <a:rPr b="0" i="0" lang="en-US" sz="400" u="none" cap="none" strike="noStrike">
                          <a:solidFill>
                            <a:srgbClr val="FFFFFF"/>
                          </a:solidFill>
                          <a:latin typeface="Verdana"/>
                          <a:ea typeface="Verdana"/>
                          <a:cs typeface="Verdana"/>
                          <a:sym typeface="Verdana"/>
                        </a:rPr>
                        <a:t>TUR: Türkiye</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2973BD"/>
                    </a:solidFill>
                  </a:tcPr>
                </a:tc>
                <a:tc hMerge="1"/>
                <a:tc hMerge="1"/>
                <a:tc hMerge="1"/>
                <a:tc hMerge="1"/>
                <a:tc hMerge="1"/>
                <a:tc hMerge="1"/>
                <a:tc hMerge="1"/>
                <a:tc hMerge="1"/>
                <a:tc hMerge="1"/>
                <a:tc hMerge="1"/>
                <a:tc hMerge="1"/>
                <a:tc hMerge="1"/>
              </a:tr>
              <a:tr h="106050">
                <a:tc gridSpan="4">
                  <a:txBody>
                    <a:bodyPr/>
                    <a:lstStyle/>
                    <a:p>
                      <a:pPr indent="0" lvl="0" marL="0" marR="0" rtl="0" algn="r">
                        <a:spcBef>
                          <a:spcPts val="0"/>
                        </a:spcBef>
                        <a:spcAft>
                          <a:spcPts val="0"/>
                        </a:spcAft>
                        <a:buNone/>
                      </a:pPr>
                      <a:r>
                        <a:rPr b="1" i="0" lang="en-US" sz="400" u="none" cap="none" strike="noStrike">
                          <a:solidFill>
                            <a:srgbClr val="FFFFFF"/>
                          </a:solidFill>
                          <a:latin typeface="Verdana"/>
                          <a:ea typeface="Verdana"/>
                          <a:cs typeface="Verdana"/>
                          <a:sym typeface="Verdana"/>
                        </a:rPr>
                        <a:t>Support Mechanism</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2973BD"/>
                    </a:solidFill>
                  </a:tcPr>
                </a:tc>
                <a:tc hMerge="1"/>
                <a:tc hMerge="1"/>
                <a:tc hMerge="1"/>
                <a:tc gridSpan="13">
                  <a:txBody>
                    <a:bodyPr/>
                    <a:lstStyle/>
                    <a:p>
                      <a:pPr indent="0" lvl="0" marL="0" marR="0" rtl="0" algn="l">
                        <a:spcBef>
                          <a:spcPts val="0"/>
                        </a:spcBef>
                        <a:spcAft>
                          <a:spcPts val="0"/>
                        </a:spcAft>
                        <a:buNone/>
                      </a:pPr>
                      <a:r>
                        <a:rPr b="0" i="0" lang="en-US" sz="400" u="none" cap="none" strike="noStrike">
                          <a:solidFill>
                            <a:srgbClr val="FFFFFF"/>
                          </a:solidFill>
                          <a:latin typeface="Verdana"/>
                          <a:ea typeface="Verdana"/>
                          <a:cs typeface="Verdana"/>
                          <a:sym typeface="Verdana"/>
                        </a:rPr>
                        <a:t>Total</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2973BD"/>
                    </a:solidFill>
                  </a:tcPr>
                </a:tc>
                <a:tc hMerge="1"/>
                <a:tc hMerge="1"/>
                <a:tc hMerge="1"/>
                <a:tc hMerge="1"/>
                <a:tc hMerge="1"/>
                <a:tc hMerge="1"/>
                <a:tc hMerge="1"/>
                <a:tc hMerge="1"/>
                <a:tc hMerge="1"/>
                <a:tc hMerge="1"/>
                <a:tc hMerge="1"/>
                <a:tc hMerge="1"/>
              </a:tr>
              <a:tr h="106050">
                <a:tc gridSpan="4">
                  <a:txBody>
                    <a:bodyPr/>
                    <a:lstStyle/>
                    <a:p>
                      <a:pPr indent="0" lvl="0" marL="0" marR="0" rtl="0" algn="r">
                        <a:spcBef>
                          <a:spcPts val="0"/>
                        </a:spcBef>
                        <a:spcAft>
                          <a:spcPts val="0"/>
                        </a:spcAft>
                        <a:buNone/>
                      </a:pPr>
                      <a:r>
                        <a:rPr b="1" i="0" lang="en-US" sz="400" u="none" cap="none" strike="noStrike">
                          <a:solidFill>
                            <a:srgbClr val="FFFFFF"/>
                          </a:solidFill>
                          <a:latin typeface="Verdana"/>
                          <a:ea typeface="Verdana"/>
                          <a:cs typeface="Verdana"/>
                          <a:sym typeface="Verdana"/>
                        </a:rPr>
                        <a:t>Unit</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2973BD"/>
                    </a:solidFill>
                  </a:tcPr>
                </a:tc>
                <a:tc hMerge="1"/>
                <a:tc hMerge="1"/>
                <a:tc hMerge="1"/>
                <a:tc gridSpan="13">
                  <a:txBody>
                    <a:bodyPr/>
                    <a:lstStyle/>
                    <a:p>
                      <a:pPr indent="0" lvl="0" marL="0" marR="0" rtl="0" algn="l">
                        <a:spcBef>
                          <a:spcPts val="0"/>
                        </a:spcBef>
                        <a:spcAft>
                          <a:spcPts val="0"/>
                        </a:spcAft>
                        <a:buNone/>
                      </a:pPr>
                      <a:r>
                        <a:rPr b="0" i="0" lang="en-US" sz="400" u="sng" cap="none" strike="noStrike">
                          <a:solidFill>
                            <a:srgbClr val="FFFFFF"/>
                          </a:solidFill>
                          <a:latin typeface="Verdana"/>
                          <a:ea typeface="Verdana"/>
                          <a:cs typeface="Verdana"/>
                          <a:sym typeface="Verdana"/>
                          <a:hlinkClick r:id="rId3">
                            <a:extLst>
                              <a:ext uri="{A12FA001-AC4F-418D-AE19-62706E023703}">
                                <ahyp:hlinkClr val="tx"/>
                              </a:ext>
                            </a:extLst>
                          </a:hlinkClick>
                        </a:rPr>
                        <a:t>US Dollars (nominal) [in millions]</a:t>
                      </a:r>
                      <a:endParaRPr b="0" i="0" sz="400" u="sng" cap="none" strike="noStrike">
                        <a:solidFill>
                          <a:srgbClr val="FFFFFF"/>
                        </a:solidFill>
                        <a:latin typeface="Verdana"/>
                        <a:ea typeface="Verdana"/>
                        <a:cs typeface="Verdana"/>
                        <a:sym typeface="Verdana"/>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2973BD"/>
                    </a:solidFill>
                  </a:tcPr>
                </a:tc>
                <a:tc hMerge="1"/>
                <a:tc hMerge="1"/>
                <a:tc hMerge="1"/>
                <a:tc hMerge="1"/>
                <a:tc hMerge="1"/>
                <a:tc hMerge="1"/>
                <a:tc hMerge="1"/>
                <a:tc hMerge="1"/>
                <a:tc hMerge="1"/>
                <a:tc hMerge="1"/>
                <a:tc hMerge="1"/>
                <a:tc hMerge="1"/>
              </a:tr>
              <a:tr h="106050">
                <a:tc gridSpan="4">
                  <a:txBody>
                    <a:bodyPr/>
                    <a:lstStyle/>
                    <a:p>
                      <a:pPr indent="0" lvl="0" marL="0" marR="0" rtl="0" algn="r">
                        <a:spcBef>
                          <a:spcPts val="0"/>
                        </a:spcBef>
                        <a:spcAft>
                          <a:spcPts val="0"/>
                        </a:spcAft>
                        <a:buNone/>
                      </a:pPr>
                      <a:r>
                        <a:rPr b="1" i="0" lang="en-US" sz="400" u="none" cap="none" strike="noStrike">
                          <a:solidFill>
                            <a:srgbClr val="FFFFFF"/>
                          </a:solidFill>
                          <a:latin typeface="Verdana"/>
                          <a:ea typeface="Verdana"/>
                          <a:cs typeface="Verdana"/>
                          <a:sym typeface="Verdana"/>
                        </a:rPr>
                        <a:t>Year</a:t>
                      </a:r>
                      <a:endParaRPr/>
                    </a:p>
                  </a:txBody>
                  <a:tcPr marT="5050" marB="0" marR="5050" marL="5050" anchor="ctr">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00A1E3"/>
                    </a:solidFill>
                  </a:tcPr>
                </a:tc>
                <a:tc hMerge="1"/>
                <a:tc hMerge="1"/>
                <a:tc hMerge="1"/>
                <a:tc>
                  <a:txBody>
                    <a:bodyPr/>
                    <a:lstStyle/>
                    <a:p>
                      <a:pPr indent="0" lvl="0" marL="0" marR="0" rtl="0" algn="ctr">
                        <a:spcBef>
                          <a:spcPts val="0"/>
                        </a:spcBef>
                        <a:spcAft>
                          <a:spcPts val="0"/>
                        </a:spcAft>
                        <a:buNone/>
                      </a:pPr>
                      <a:r>
                        <a:rPr b="0" i="0" lang="en-US" sz="400" u="none" cap="none" strike="noStrike">
                          <a:solidFill>
                            <a:srgbClr val="FFFFFF"/>
                          </a:solidFill>
                          <a:latin typeface="Verdana"/>
                          <a:ea typeface="Verdana"/>
                          <a:cs typeface="Verdana"/>
                          <a:sym typeface="Verdana"/>
                        </a:rPr>
                        <a:t>2010</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00A1E3"/>
                    </a:solidFill>
                  </a:tcPr>
                </a:tc>
                <a:tc>
                  <a:txBody>
                    <a:bodyPr/>
                    <a:lstStyle/>
                    <a:p>
                      <a:pPr indent="0" lvl="0" marL="0" marR="0" rtl="0" algn="ctr">
                        <a:spcBef>
                          <a:spcPts val="0"/>
                        </a:spcBef>
                        <a:spcAft>
                          <a:spcPts val="0"/>
                        </a:spcAft>
                        <a:buNone/>
                      </a:pPr>
                      <a:r>
                        <a:rPr b="0" i="0" lang="en-US" sz="400" u="none" cap="none" strike="noStrike">
                          <a:solidFill>
                            <a:srgbClr val="FFFFFF"/>
                          </a:solidFill>
                          <a:latin typeface="Verdana"/>
                          <a:ea typeface="Verdana"/>
                          <a:cs typeface="Verdana"/>
                          <a:sym typeface="Verdana"/>
                        </a:rPr>
                        <a:t>2011</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00A1E3"/>
                    </a:solidFill>
                  </a:tcPr>
                </a:tc>
                <a:tc>
                  <a:txBody>
                    <a:bodyPr/>
                    <a:lstStyle/>
                    <a:p>
                      <a:pPr indent="0" lvl="0" marL="0" marR="0" rtl="0" algn="ctr">
                        <a:spcBef>
                          <a:spcPts val="0"/>
                        </a:spcBef>
                        <a:spcAft>
                          <a:spcPts val="0"/>
                        </a:spcAft>
                        <a:buNone/>
                      </a:pPr>
                      <a:r>
                        <a:rPr b="0" i="0" lang="en-US" sz="400" u="none" cap="none" strike="noStrike">
                          <a:solidFill>
                            <a:srgbClr val="FFFFFF"/>
                          </a:solidFill>
                          <a:latin typeface="Verdana"/>
                          <a:ea typeface="Verdana"/>
                          <a:cs typeface="Verdana"/>
                          <a:sym typeface="Verdana"/>
                        </a:rPr>
                        <a:t>2012</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00A1E3"/>
                    </a:solidFill>
                  </a:tcPr>
                </a:tc>
                <a:tc>
                  <a:txBody>
                    <a:bodyPr/>
                    <a:lstStyle/>
                    <a:p>
                      <a:pPr indent="0" lvl="0" marL="0" marR="0" rtl="0" algn="ctr">
                        <a:spcBef>
                          <a:spcPts val="0"/>
                        </a:spcBef>
                        <a:spcAft>
                          <a:spcPts val="0"/>
                        </a:spcAft>
                        <a:buNone/>
                      </a:pPr>
                      <a:r>
                        <a:rPr b="0" i="0" lang="en-US" sz="400" u="none" cap="none" strike="noStrike">
                          <a:solidFill>
                            <a:srgbClr val="FFFFFF"/>
                          </a:solidFill>
                          <a:latin typeface="Verdana"/>
                          <a:ea typeface="Verdana"/>
                          <a:cs typeface="Verdana"/>
                          <a:sym typeface="Verdana"/>
                        </a:rPr>
                        <a:t>2013</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00A1E3"/>
                    </a:solidFill>
                  </a:tcPr>
                </a:tc>
                <a:tc>
                  <a:txBody>
                    <a:bodyPr/>
                    <a:lstStyle/>
                    <a:p>
                      <a:pPr indent="0" lvl="0" marL="0" marR="0" rtl="0" algn="ctr">
                        <a:spcBef>
                          <a:spcPts val="0"/>
                        </a:spcBef>
                        <a:spcAft>
                          <a:spcPts val="0"/>
                        </a:spcAft>
                        <a:buNone/>
                      </a:pPr>
                      <a:r>
                        <a:rPr b="0" i="0" lang="en-US" sz="400" u="none" cap="none" strike="noStrike">
                          <a:solidFill>
                            <a:srgbClr val="FFFFFF"/>
                          </a:solidFill>
                          <a:latin typeface="Verdana"/>
                          <a:ea typeface="Verdana"/>
                          <a:cs typeface="Verdana"/>
                          <a:sym typeface="Verdana"/>
                        </a:rPr>
                        <a:t>2014</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00A1E3"/>
                    </a:solidFill>
                  </a:tcPr>
                </a:tc>
                <a:tc>
                  <a:txBody>
                    <a:bodyPr/>
                    <a:lstStyle/>
                    <a:p>
                      <a:pPr indent="0" lvl="0" marL="0" marR="0" rtl="0" algn="ctr">
                        <a:spcBef>
                          <a:spcPts val="0"/>
                        </a:spcBef>
                        <a:spcAft>
                          <a:spcPts val="0"/>
                        </a:spcAft>
                        <a:buNone/>
                      </a:pPr>
                      <a:r>
                        <a:rPr b="0" i="0" lang="en-US" sz="400" u="none" cap="none" strike="noStrike">
                          <a:solidFill>
                            <a:srgbClr val="FFFFFF"/>
                          </a:solidFill>
                          <a:latin typeface="Verdana"/>
                          <a:ea typeface="Verdana"/>
                          <a:cs typeface="Verdana"/>
                          <a:sym typeface="Verdana"/>
                        </a:rPr>
                        <a:t>2015</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00A1E3"/>
                    </a:solidFill>
                  </a:tcPr>
                </a:tc>
                <a:tc>
                  <a:txBody>
                    <a:bodyPr/>
                    <a:lstStyle/>
                    <a:p>
                      <a:pPr indent="0" lvl="0" marL="0" marR="0" rtl="0" algn="ctr">
                        <a:spcBef>
                          <a:spcPts val="0"/>
                        </a:spcBef>
                        <a:spcAft>
                          <a:spcPts val="0"/>
                        </a:spcAft>
                        <a:buNone/>
                      </a:pPr>
                      <a:r>
                        <a:rPr b="0" i="0" lang="en-US" sz="400" u="none" cap="none" strike="noStrike">
                          <a:solidFill>
                            <a:srgbClr val="FFFFFF"/>
                          </a:solidFill>
                          <a:latin typeface="Verdana"/>
                          <a:ea typeface="Verdana"/>
                          <a:cs typeface="Verdana"/>
                          <a:sym typeface="Verdana"/>
                        </a:rPr>
                        <a:t>2016</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00A1E3"/>
                    </a:solidFill>
                  </a:tcPr>
                </a:tc>
                <a:tc>
                  <a:txBody>
                    <a:bodyPr/>
                    <a:lstStyle/>
                    <a:p>
                      <a:pPr indent="0" lvl="0" marL="0" marR="0" rtl="0" algn="ctr">
                        <a:spcBef>
                          <a:spcPts val="0"/>
                        </a:spcBef>
                        <a:spcAft>
                          <a:spcPts val="0"/>
                        </a:spcAft>
                        <a:buNone/>
                      </a:pPr>
                      <a:r>
                        <a:rPr b="0" i="0" lang="en-US" sz="400" u="none" cap="none" strike="noStrike">
                          <a:solidFill>
                            <a:srgbClr val="FFFFFF"/>
                          </a:solidFill>
                          <a:latin typeface="Verdana"/>
                          <a:ea typeface="Verdana"/>
                          <a:cs typeface="Verdana"/>
                          <a:sym typeface="Verdana"/>
                        </a:rPr>
                        <a:t>2017</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00A1E3"/>
                    </a:solidFill>
                  </a:tcPr>
                </a:tc>
                <a:tc>
                  <a:txBody>
                    <a:bodyPr/>
                    <a:lstStyle/>
                    <a:p>
                      <a:pPr indent="0" lvl="0" marL="0" marR="0" rtl="0" algn="ctr">
                        <a:spcBef>
                          <a:spcPts val="0"/>
                        </a:spcBef>
                        <a:spcAft>
                          <a:spcPts val="0"/>
                        </a:spcAft>
                        <a:buNone/>
                      </a:pPr>
                      <a:r>
                        <a:rPr b="0" i="0" lang="en-US" sz="400" u="none" cap="none" strike="noStrike">
                          <a:solidFill>
                            <a:srgbClr val="FFFFFF"/>
                          </a:solidFill>
                          <a:latin typeface="Verdana"/>
                          <a:ea typeface="Verdana"/>
                          <a:cs typeface="Verdana"/>
                          <a:sym typeface="Verdana"/>
                        </a:rPr>
                        <a:t>2018</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00A1E3"/>
                    </a:solidFill>
                  </a:tcPr>
                </a:tc>
                <a:tc>
                  <a:txBody>
                    <a:bodyPr/>
                    <a:lstStyle/>
                    <a:p>
                      <a:pPr indent="0" lvl="0" marL="0" marR="0" rtl="0" algn="ctr">
                        <a:spcBef>
                          <a:spcPts val="0"/>
                        </a:spcBef>
                        <a:spcAft>
                          <a:spcPts val="0"/>
                        </a:spcAft>
                        <a:buNone/>
                      </a:pPr>
                      <a:r>
                        <a:rPr b="0" i="0" lang="en-US" sz="400" u="none" cap="none" strike="noStrike">
                          <a:solidFill>
                            <a:srgbClr val="FFFFFF"/>
                          </a:solidFill>
                          <a:latin typeface="Verdana"/>
                          <a:ea typeface="Verdana"/>
                          <a:cs typeface="Verdana"/>
                          <a:sym typeface="Verdana"/>
                        </a:rPr>
                        <a:t>2019</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00A1E3"/>
                    </a:solidFill>
                  </a:tcPr>
                </a:tc>
                <a:tc>
                  <a:txBody>
                    <a:bodyPr/>
                    <a:lstStyle/>
                    <a:p>
                      <a:pPr indent="0" lvl="0" marL="0" marR="0" rtl="0" algn="ctr">
                        <a:spcBef>
                          <a:spcPts val="0"/>
                        </a:spcBef>
                        <a:spcAft>
                          <a:spcPts val="0"/>
                        </a:spcAft>
                        <a:buNone/>
                      </a:pPr>
                      <a:r>
                        <a:rPr b="0" i="0" lang="en-US" sz="400" u="none" cap="none" strike="noStrike">
                          <a:solidFill>
                            <a:srgbClr val="FFFFFF"/>
                          </a:solidFill>
                          <a:latin typeface="Verdana"/>
                          <a:ea typeface="Verdana"/>
                          <a:cs typeface="Verdana"/>
                          <a:sym typeface="Verdana"/>
                        </a:rPr>
                        <a:t>2020</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00A1E3"/>
                    </a:solidFill>
                  </a:tcPr>
                </a:tc>
                <a:tc>
                  <a:txBody>
                    <a:bodyPr/>
                    <a:lstStyle/>
                    <a:p>
                      <a:pPr indent="0" lvl="0" marL="0" marR="0" rtl="0" algn="ctr">
                        <a:spcBef>
                          <a:spcPts val="0"/>
                        </a:spcBef>
                        <a:spcAft>
                          <a:spcPts val="0"/>
                        </a:spcAft>
                        <a:buNone/>
                      </a:pPr>
                      <a:r>
                        <a:rPr b="0" i="0" lang="en-US" sz="400" u="none" cap="none" strike="noStrike">
                          <a:solidFill>
                            <a:srgbClr val="FFFFFF"/>
                          </a:solidFill>
                          <a:latin typeface="Verdana"/>
                          <a:ea typeface="Verdana"/>
                          <a:cs typeface="Verdana"/>
                          <a:sym typeface="Verdana"/>
                        </a:rPr>
                        <a:t>2021</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00A1E3"/>
                    </a:solidFill>
                  </a:tcPr>
                </a:tc>
                <a:tc>
                  <a:txBody>
                    <a:bodyPr/>
                    <a:lstStyle/>
                    <a:p>
                      <a:pPr indent="0" lvl="0" marL="0" marR="0" rtl="0" algn="ctr">
                        <a:spcBef>
                          <a:spcPts val="0"/>
                        </a:spcBef>
                        <a:spcAft>
                          <a:spcPts val="0"/>
                        </a:spcAft>
                        <a:buNone/>
                      </a:pPr>
                      <a:r>
                        <a:rPr b="0" i="0" lang="en-US" sz="400" u="none" cap="none" strike="noStrike">
                          <a:solidFill>
                            <a:srgbClr val="FFFFFF"/>
                          </a:solidFill>
                          <a:latin typeface="Verdana"/>
                          <a:ea typeface="Verdana"/>
                          <a:cs typeface="Verdana"/>
                          <a:sym typeface="Verdana"/>
                        </a:rPr>
                        <a:t>2022</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00A1E3"/>
                    </a:solidFill>
                  </a:tcPr>
                </a:tc>
              </a:tr>
              <a:tr h="112275">
                <a:tc gridSpan="2">
                  <a:txBody>
                    <a:bodyPr/>
                    <a:lstStyle/>
                    <a:p>
                      <a:pPr indent="0" lvl="0" marL="0" marR="0" rtl="0" algn="l">
                        <a:spcBef>
                          <a:spcPts val="0"/>
                        </a:spcBef>
                        <a:spcAft>
                          <a:spcPts val="0"/>
                        </a:spcAft>
                        <a:buNone/>
                      </a:pPr>
                      <a:r>
                        <a:rPr b="1" i="0" lang="en-US" sz="400" u="none" cap="none" strike="noStrike">
                          <a:latin typeface="Verdana"/>
                          <a:ea typeface="Verdana"/>
                          <a:cs typeface="Verdana"/>
                          <a:sym typeface="Verdana"/>
                        </a:rPr>
                        <a:t>Beneficiary or Sector</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hMerge="1"/>
                <a:tc>
                  <a:txBody>
                    <a:bodyPr/>
                    <a:lstStyle/>
                    <a:p>
                      <a:pPr indent="0" lvl="0" marL="0" marR="0" rtl="0" algn="l">
                        <a:spcBef>
                          <a:spcPts val="0"/>
                        </a:spcBef>
                        <a:spcAft>
                          <a:spcPts val="0"/>
                        </a:spcAft>
                        <a:buNone/>
                      </a:pPr>
                      <a:r>
                        <a:rPr b="1" i="0" lang="en-US" sz="400" u="none" cap="none" strike="noStrike">
                          <a:latin typeface="Verdana"/>
                          <a:ea typeface="Verdana"/>
                          <a:cs typeface="Verdana"/>
                          <a:sym typeface="Verdana"/>
                        </a:rPr>
                        <a:t>Fuel Type</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r>
              <a:tr h="112275">
                <a:tc gridSpan="2" rowSpan="5">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Total</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rowSpan="5" h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End-use electricity</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52.659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74.927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62.829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244.772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r>
              <a:tr h="112275">
                <a:tc gridSpan="2" vMerge="1"/>
                <a:tc hMerge="1"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Natural gas</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1.304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1.448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1.317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1.304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26.283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63.652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46.244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90.804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204.033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169.169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156.86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160.585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168.273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r>
              <a:tr h="112275">
                <a:tc gridSpan="2" vMerge="1"/>
                <a:tc hMerge="1"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Petroleum</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344.176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352.372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344.991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347.354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4043.57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3698.937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3635.145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4364.686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4180.819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2999.015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2290.606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1779.383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1645.622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r>
              <a:tr h="112275">
                <a:tc gridSpan="2" vMerge="1"/>
                <a:tc hMerge="1"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Coal</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652.632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728.137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725.709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744.321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600.66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645.822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868.35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967.496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627.316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675.667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665.134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604.238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268.3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r>
              <a:tr h="112275">
                <a:tc gridSpan="2" vMerge="1"/>
                <a:tc hMerge="1"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Total</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998.113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1081.957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1072.016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1092.978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4670.512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4408.41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4549.739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5422.986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5012.168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3896.51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3187.527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2607.035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2326.967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r>
              <a:tr h="112275">
                <a:tc rowSpan="15">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Beneficiary</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rowSpan="5">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  Producer Support Estimate</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End-use electricity</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Natural gas</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25.19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63.207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45.909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90.53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64.858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62.66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50.609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47.856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30.453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Petroleum</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166.593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134.504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171.409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217.762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196.701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163.718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97.955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138.266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136.862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Coal</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303.623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286.217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258.553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298.055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287.863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347.484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416.005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590.882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235.533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256.345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263.881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213.676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114.182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Total</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303.623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286.217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258.553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298.055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479.647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545.196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633.323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899.174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497.093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482.724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412.444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399.798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281.497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r>
              <a:tr h="112275">
                <a:tc vMerge="1"/>
                <a:tc rowSpan="5">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  Consumer Support Estimate</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End-use electricity</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52.659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74.927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62.829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244.772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Natural gas</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139.121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106.454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106.2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112.696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137.802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Petroleum</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338.025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346.577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338.743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339.876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3869.751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3560.804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3460.866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4144.594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3983.857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2835.057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2192.423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1640.944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1508.66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Coal</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296.259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389.742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413.761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391.789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260.584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268.97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425.08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353.606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389.344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416.901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349.239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349.261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132.034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Total</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634.284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736.319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752.505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731.665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4130.336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3829.774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3885.947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4498.199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4512.322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3411.07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2722.79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2165.731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2023.268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r>
              <a:tr h="112275">
                <a:tc vMerge="1"/>
                <a:tc rowSpan="5">
                  <a:txBody>
                    <a:bodyPr/>
                    <a:lstStyle/>
                    <a:p>
                      <a:pPr indent="0" lvl="0" marL="0" marR="0" rtl="0" algn="l">
                        <a:spcBef>
                          <a:spcPts val="0"/>
                        </a:spcBef>
                        <a:spcAft>
                          <a:spcPts val="0"/>
                        </a:spcAft>
                        <a:buNone/>
                      </a:pPr>
                      <a:r>
                        <a:rPr b="0" i="0" lang="en-US" sz="400" u="sng" cap="none" strike="noStrike">
                          <a:solidFill>
                            <a:schemeClr val="hlink"/>
                          </a:solidFill>
                          <a:latin typeface="Verdana"/>
                          <a:ea typeface="Verdana"/>
                          <a:cs typeface="Verdana"/>
                          <a:sym typeface="Verdana"/>
                          <a:hlinkClick r:id="rId4"/>
                        </a:rPr>
                        <a:t>  General Services Support Estimate</a:t>
                      </a:r>
                      <a:endParaRPr b="0" i="0" sz="400" u="sng" cap="none" strike="noStrike">
                        <a:latin typeface="Verdana"/>
                        <a:ea typeface="Verdana"/>
                        <a:cs typeface="Verdana"/>
                        <a:sym typeface="Verdana"/>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End-use electricity</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Natural gas</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1.304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1.448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1.317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1.304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1.092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0.444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0.336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0.274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0.053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0.055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0.051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0.033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0.018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Petroleum</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6.151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5.795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6.247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7.477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7.225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3.628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2.869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2.33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0.261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0.24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0.228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0.173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Coal</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52.75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52.178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53.394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54.478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52.212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29.368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27.265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23.009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2.439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2.421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52.014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41.3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22.084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Total</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60.206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59.421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60.958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63.258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60.53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33.44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30.47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25.613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2.753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2.715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52.293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41.507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22.202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r>
              <a:tr h="112275">
                <a:tc rowSpan="25">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Sector</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rowSpan="5">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  Fossil-fuel Production</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End-use electricity</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Natural gas</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1.304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1.448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1.317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1.304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26.283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63.652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46.244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90.804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204.033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169.169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156.86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160.585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143.946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Petroleum</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6.151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5.795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6.247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7.477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173.818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138.132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174.279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220.092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196.962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163.958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98.183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138.439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136.868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Coal</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356.374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338.395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311.947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352.532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340.075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376.852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443.27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613.891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377.439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471.202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491.776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438.324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179.662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Total</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363.829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345.638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319.511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361.313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540.177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578.636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663.793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924.787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778.433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804.329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746.819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737.348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460.476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r>
              <a:tr h="112275">
                <a:tc vMerge="1"/>
                <a:tc rowSpan="5">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  Residential</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End-use electricity</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52.659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74.927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62.829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244.772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Natural gas</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24.328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Petroleum</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Coal</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296.259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389.742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413.761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391.789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260.584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268.97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425.08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353.606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249.877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204.465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173.358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165.913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88.731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Total</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296.259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389.742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413.761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391.789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260.584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268.97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425.08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353.606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249.877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257.124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248.285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228.742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357.832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r>
              <a:tr h="112275">
                <a:tc vMerge="1"/>
                <a:tc rowSpan="5">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  Electricity Generation</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End-use electricity</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Natural gas</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Petroleum</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79.945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74.596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75.838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75.365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68.564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4.993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Coal</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Total</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79.945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74.596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75.838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75.365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68.564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4.993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r>
              <a:tr h="112275">
                <a:tc vMerge="1"/>
                <a:tc rowSpan="5">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  Transportation</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End-use electricity</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Natural gas</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Petroleum</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1785.95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1613.042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1567.764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1374.249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1250.673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971.761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534.006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491.793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487.272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Coal</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Total</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1785.95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1613.042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1567.764</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1374.249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1250.673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971.761</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534.006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491.793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487.272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r>
              <a:tr h="112275">
                <a:tc vMerge="1"/>
                <a:tc rowSpan="5">
                  <a:txBody>
                    <a:bodyPr/>
                    <a:lstStyle/>
                    <a:p>
                      <a:pPr indent="0" lvl="0" marL="0" marR="0" rtl="0" algn="l">
                        <a:spcBef>
                          <a:spcPts val="0"/>
                        </a:spcBef>
                        <a:spcAft>
                          <a:spcPts val="0"/>
                        </a:spcAft>
                        <a:buNone/>
                      </a:pPr>
                      <a:r>
                        <a:rPr b="0" i="0" lang="en-US" sz="400" u="sng" cap="none" strike="noStrike">
                          <a:solidFill>
                            <a:schemeClr val="hlink"/>
                          </a:solidFill>
                          <a:latin typeface="Verdana"/>
                          <a:ea typeface="Verdana"/>
                          <a:cs typeface="Verdana"/>
                          <a:sym typeface="Verdana"/>
                          <a:hlinkClick r:id="rId5"/>
                        </a:rPr>
                        <a:t>  Other</a:t>
                      </a:r>
                      <a:endParaRPr b="0" i="0" sz="400" u="sng" cap="none" strike="noStrike">
                        <a:latin typeface="Verdana"/>
                        <a:ea typeface="Verdana"/>
                        <a:cs typeface="Verdana"/>
                        <a:sym typeface="Verdana"/>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End-use electricity</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Natural gas</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Petroleum</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338.025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346.577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338.743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339.876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2003.857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1873.166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1817.263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2694.979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2664.62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1858.302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1658.417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1149.152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1021.388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Coal</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0</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0F8FF"/>
                    </a:solidFill>
                  </a:tcPr>
                </a:tc>
              </a:tr>
              <a:tr h="112275">
                <a:tc vMerge="1"/>
                <a:tc vMerge="1"/>
                <a:tc>
                  <a:txBody>
                    <a:bodyPr/>
                    <a:lstStyle/>
                    <a:p>
                      <a:pPr indent="0" lvl="0" marL="0" marR="0" rtl="0" algn="l">
                        <a:spcBef>
                          <a:spcPts val="0"/>
                        </a:spcBef>
                        <a:spcAft>
                          <a:spcPts val="0"/>
                        </a:spcAft>
                        <a:buNone/>
                      </a:pPr>
                      <a:r>
                        <a:rPr b="0" i="0" lang="en-US" sz="400" u="none" cap="none" strike="noStrike">
                          <a:latin typeface="Verdana"/>
                          <a:ea typeface="Verdana"/>
                          <a:cs typeface="Verdana"/>
                          <a:sym typeface="Verdana"/>
                        </a:rPr>
                        <a:t>Total</a:t>
                      </a:r>
                      <a:endParaRPr/>
                    </a:p>
                  </a:txBody>
                  <a:tcPr marT="5050" marB="0" marR="5050" marL="5050">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C4D8ED"/>
                    </a:solidFill>
                  </a:tcPr>
                </a:tc>
                <a:tc>
                  <a:txBody>
                    <a:bodyPr/>
                    <a:lstStyle/>
                    <a:p>
                      <a:pPr indent="0" lvl="0" marL="0" marR="0" rtl="0" algn="ctr">
                        <a:spcBef>
                          <a:spcPts val="0"/>
                        </a:spcBef>
                        <a:spcAft>
                          <a:spcPts val="0"/>
                        </a:spcAft>
                        <a:buNone/>
                      </a:pPr>
                      <a:r>
                        <a:rPr b="1" i="0" lang="en-US" sz="500" u="none" cap="none" strike="noStrike">
                          <a:solidFill>
                            <a:srgbClr val="FF0000"/>
                          </a:solidFill>
                          <a:latin typeface="Courier New"/>
                          <a:ea typeface="Courier New"/>
                          <a:cs typeface="Courier New"/>
                          <a:sym typeface="Courier New"/>
                        </a:rPr>
                        <a:t> </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solidFill>
                      <a:srgbClr val="FFFFFF"/>
                    </a:solidFill>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338.025</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346.577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338.743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339.876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2003.857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1873.166</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1817.263</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2694.979</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2664.62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1858.302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1658.417</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1149.152</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400" u="none" cap="none" strike="noStrike">
                          <a:latin typeface="Arial"/>
                          <a:ea typeface="Arial"/>
                          <a:cs typeface="Arial"/>
                          <a:sym typeface="Arial"/>
                        </a:rPr>
                        <a:t>1021.388</a:t>
                      </a:r>
                      <a:endParaRPr/>
                    </a:p>
                  </a:txBody>
                  <a:tcPr marT="5050" marB="0" marR="5050" marL="5050" anchor="b">
                    <a:lnL cap="flat" cmpd="sng" w="9525">
                      <a:solidFill>
                        <a:srgbClr val="C0C0C0"/>
                      </a:solidFill>
                      <a:prstDash val="solid"/>
                      <a:round/>
                      <a:headEnd len="sm" w="sm" type="none"/>
                      <a:tailEnd len="sm" w="sm" type="none"/>
                    </a:lnL>
                    <a:lnR cap="flat" cmpd="sng" w="9525">
                      <a:solidFill>
                        <a:srgbClr val="C0C0C0"/>
                      </a:solidFill>
                      <a:prstDash val="solid"/>
                      <a:round/>
                      <a:headEnd len="sm" w="sm" type="none"/>
                      <a:tailEnd len="sm" w="sm" type="none"/>
                    </a:lnR>
                    <a:lnT cap="flat" cmpd="sng" w="9525">
                      <a:solidFill>
                        <a:srgbClr val="C0C0C0"/>
                      </a:solidFill>
                      <a:prstDash val="solid"/>
                      <a:round/>
                      <a:headEnd len="sm" w="sm" type="none"/>
                      <a:tailEnd len="sm" w="sm" type="none"/>
                    </a:lnT>
                    <a:lnB cap="flat" cmpd="sng" w="9525">
                      <a:solidFill>
                        <a:srgbClr val="C0C0C0"/>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b="1" lang="en-US" sz="2400"/>
              <a:t>Fossil Fuel Support by beneficiary (million USD)</a:t>
            </a:r>
            <a:br>
              <a:rPr b="1" lang="en-US" sz="2400"/>
            </a:br>
            <a:r>
              <a:rPr b="1" lang="en-US" sz="2400"/>
              <a:t>Source: OECD FFS Inventory</a:t>
            </a:r>
            <a:endParaRPr sz="2400"/>
          </a:p>
        </p:txBody>
      </p:sp>
      <p:pic>
        <p:nvPicPr>
          <p:cNvPr descr="C:\Users\Sevil\Downloads\chart (1).jpeg" id="175" name="Google Shape;175;p14"/>
          <p:cNvPicPr preferRelativeResize="0"/>
          <p:nvPr>
            <p:ph idx="1" type="body"/>
          </p:nvPr>
        </p:nvPicPr>
        <p:blipFill rotWithShape="1">
          <a:blip r:embed="rId3">
            <a:alphaModFix/>
          </a:blip>
          <a:srcRect b="0" l="0" r="0" t="0"/>
          <a:stretch/>
        </p:blipFill>
        <p:spPr>
          <a:xfrm>
            <a:off x="1554691" y="1600200"/>
            <a:ext cx="6034617" cy="45259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b="1" lang="en-US" sz="2400"/>
              <a:t>Fossil Fuel Support by fuel type (million USD)</a:t>
            </a:r>
            <a:br>
              <a:rPr b="1" lang="en-US" sz="2400"/>
            </a:br>
            <a:r>
              <a:rPr b="1" lang="en-US" sz="2400"/>
              <a:t>Source: OECD FFS Inventory</a:t>
            </a:r>
            <a:endParaRPr sz="2400"/>
          </a:p>
        </p:txBody>
      </p:sp>
      <p:pic>
        <p:nvPicPr>
          <p:cNvPr descr="C:\Users\Sevil\Downloads\chart.jpeg" id="181" name="Google Shape;181;p15"/>
          <p:cNvPicPr preferRelativeResize="0"/>
          <p:nvPr>
            <p:ph idx="1" type="body"/>
          </p:nvPr>
        </p:nvPicPr>
        <p:blipFill rotWithShape="1">
          <a:blip r:embed="rId3">
            <a:alphaModFix/>
          </a:blip>
          <a:srcRect b="0" l="0" r="0" t="0"/>
          <a:stretch/>
        </p:blipFill>
        <p:spPr>
          <a:xfrm>
            <a:off x="1554691" y="1600200"/>
            <a:ext cx="6034617" cy="45259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b="1" lang="en-US" sz="2400"/>
              <a:t>Table 3. Costs of electricity production from coal, 2018 (USD/kWh)     </a:t>
            </a:r>
            <a:endParaRPr sz="2400"/>
          </a:p>
        </p:txBody>
      </p:sp>
      <p:graphicFrame>
        <p:nvGraphicFramePr>
          <p:cNvPr id="187" name="Google Shape;187;p16"/>
          <p:cNvGraphicFramePr/>
          <p:nvPr/>
        </p:nvGraphicFramePr>
        <p:xfrm>
          <a:off x="0" y="1844819"/>
          <a:ext cx="3000000" cy="3000000"/>
        </p:xfrm>
        <a:graphic>
          <a:graphicData uri="http://schemas.openxmlformats.org/drawingml/2006/table">
            <a:tbl>
              <a:tblPr bandRow="1">
                <a:noFill/>
                <a:tableStyleId>{11FBF9A1-AC79-46B6-9691-77CBAC8E571E}</a:tableStyleId>
              </a:tblPr>
              <a:tblGrid>
                <a:gridCol w="7783675"/>
                <a:gridCol w="1360325"/>
              </a:tblGrid>
              <a:tr h="354575">
                <a:tc>
                  <a:txBody>
                    <a:bodyPr/>
                    <a:lstStyle/>
                    <a:p>
                      <a:pPr indent="0" lvl="0" marL="0" marR="0" rtl="0" algn="just">
                        <a:lnSpc>
                          <a:spcPct val="107000"/>
                        </a:lnSpc>
                        <a:spcBef>
                          <a:spcPts val="0"/>
                        </a:spcBef>
                        <a:spcAft>
                          <a:spcPts val="0"/>
                        </a:spcAft>
                        <a:buNone/>
                      </a:pPr>
                      <a:r>
                        <a:rPr lang="en-US" sz="11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0" algn="just">
                        <a:lnSpc>
                          <a:spcPct val="107000"/>
                        </a:lnSpc>
                        <a:spcBef>
                          <a:spcPts val="0"/>
                        </a:spcBef>
                        <a:spcAft>
                          <a:spcPts val="0"/>
                        </a:spcAft>
                        <a:buNone/>
                      </a:pPr>
                      <a:r>
                        <a:rPr lang="en-US" sz="1100" u="none" cap="none" strike="noStrike"/>
                        <a:t>Costs of coal</a:t>
                      </a:r>
                      <a:endParaRPr sz="1100" u="none" cap="none" strike="noStrike">
                        <a:latin typeface="Calibri"/>
                        <a:ea typeface="Calibri"/>
                        <a:cs typeface="Calibri"/>
                        <a:sym typeface="Calibri"/>
                      </a:endParaRPr>
                    </a:p>
                  </a:txBody>
                  <a:tcPr marT="0" marB="0" marR="68575" marL="68575"/>
                </a:tc>
              </a:tr>
              <a:tr h="354575">
                <a:tc>
                  <a:txBody>
                    <a:bodyPr/>
                    <a:lstStyle/>
                    <a:p>
                      <a:pPr indent="0" lvl="0" marL="0" marR="0" rtl="0" algn="just">
                        <a:lnSpc>
                          <a:spcPct val="107000"/>
                        </a:lnSpc>
                        <a:spcBef>
                          <a:spcPts val="0"/>
                        </a:spcBef>
                        <a:spcAft>
                          <a:spcPts val="0"/>
                        </a:spcAft>
                        <a:buNone/>
                      </a:pPr>
                      <a:r>
                        <a:rPr lang="en-US" sz="1100" u="none" cap="none" strike="noStrike"/>
                        <a:t>LCOE*</a:t>
                      </a:r>
                      <a:endParaRPr sz="1100" u="none" cap="none" strike="noStrike">
                        <a:latin typeface="Calibri"/>
                        <a:ea typeface="Calibri"/>
                        <a:cs typeface="Calibri"/>
                        <a:sym typeface="Calibri"/>
                      </a:endParaRPr>
                    </a:p>
                  </a:txBody>
                  <a:tcPr marT="0" marB="0" marR="68575" marL="68575"/>
                </a:tc>
                <a:tc>
                  <a:txBody>
                    <a:bodyPr/>
                    <a:lstStyle/>
                    <a:p>
                      <a:pPr indent="0" lvl="0" marL="0" marR="0" rtl="0" algn="just">
                        <a:lnSpc>
                          <a:spcPct val="107000"/>
                        </a:lnSpc>
                        <a:spcBef>
                          <a:spcPts val="0"/>
                        </a:spcBef>
                        <a:spcAft>
                          <a:spcPts val="0"/>
                        </a:spcAft>
                        <a:buNone/>
                      </a:pPr>
                      <a:r>
                        <a:rPr lang="en-US" sz="1100" u="none" cap="none" strike="noStrike"/>
                        <a:t>0,055</a:t>
                      </a:r>
                      <a:endParaRPr sz="1100" u="none" cap="none" strike="noStrike">
                        <a:latin typeface="Calibri"/>
                        <a:ea typeface="Calibri"/>
                        <a:cs typeface="Calibri"/>
                        <a:sym typeface="Calibri"/>
                      </a:endParaRPr>
                    </a:p>
                  </a:txBody>
                  <a:tcPr marT="0" marB="0" marR="68575" marL="68575"/>
                </a:tc>
              </a:tr>
              <a:tr h="1467525">
                <a:tc>
                  <a:txBody>
                    <a:bodyPr/>
                    <a:lstStyle/>
                    <a:p>
                      <a:pPr indent="0" lvl="0" marL="0" marR="0" rtl="0" algn="just">
                        <a:lnSpc>
                          <a:spcPct val="107000"/>
                        </a:lnSpc>
                        <a:spcBef>
                          <a:spcPts val="0"/>
                        </a:spcBef>
                        <a:spcAft>
                          <a:spcPts val="0"/>
                        </a:spcAft>
                        <a:buNone/>
                      </a:pPr>
                      <a:r>
                        <a:rPr lang="en-US" sz="1100" u="none" cap="none" strike="noStrike"/>
                        <a:t>Subsidies including lignite exploration incentives, direct Treasury transfers, rehabilitation aid to power plants in the privatization process, budget expenditures for new coal power plants, support within the framework of the regional investment incentive system, profits transferred to coal enterprises through coal aid to the poor**</a:t>
                      </a:r>
                      <a:endParaRPr sz="1100" u="none" cap="none" strike="noStrike">
                        <a:latin typeface="Calibri"/>
                        <a:ea typeface="Calibri"/>
                        <a:cs typeface="Calibri"/>
                        <a:sym typeface="Calibri"/>
                      </a:endParaRPr>
                    </a:p>
                  </a:txBody>
                  <a:tcPr marT="0" marB="0" marR="68575" marL="68575"/>
                </a:tc>
                <a:tc>
                  <a:txBody>
                    <a:bodyPr/>
                    <a:lstStyle/>
                    <a:p>
                      <a:pPr indent="0" lvl="0" marL="0" marR="0" rtl="0" algn="just">
                        <a:lnSpc>
                          <a:spcPct val="107000"/>
                        </a:lnSpc>
                        <a:spcBef>
                          <a:spcPts val="0"/>
                        </a:spcBef>
                        <a:spcAft>
                          <a:spcPts val="0"/>
                        </a:spcAft>
                        <a:buNone/>
                      </a:pPr>
                      <a:r>
                        <a:rPr lang="en-US" sz="1100" u="none" cap="none" strike="noStrike"/>
                        <a:t>0,007</a:t>
                      </a:r>
                      <a:endParaRPr sz="1100" u="none" cap="none" strike="noStrike">
                        <a:latin typeface="Calibri"/>
                        <a:ea typeface="Calibri"/>
                        <a:cs typeface="Calibri"/>
                        <a:sym typeface="Calibri"/>
                      </a:endParaRPr>
                    </a:p>
                  </a:txBody>
                  <a:tcPr marT="0" marB="0" marR="68575" marL="68575"/>
                </a:tc>
              </a:tr>
              <a:tr h="354575">
                <a:tc>
                  <a:txBody>
                    <a:bodyPr/>
                    <a:lstStyle/>
                    <a:p>
                      <a:pPr indent="0" lvl="0" marL="0" marR="0" rtl="0" algn="just">
                        <a:lnSpc>
                          <a:spcPct val="107000"/>
                        </a:lnSpc>
                        <a:spcBef>
                          <a:spcPts val="0"/>
                        </a:spcBef>
                        <a:spcAft>
                          <a:spcPts val="0"/>
                        </a:spcAft>
                        <a:buNone/>
                      </a:pPr>
                      <a:r>
                        <a:rPr lang="en-US" sz="1100" u="none" cap="none" strike="noStrike"/>
                        <a:t>Capacity mechanism remuneration***</a:t>
                      </a:r>
                      <a:endParaRPr sz="1100" u="none" cap="none" strike="noStrike">
                        <a:latin typeface="Calibri"/>
                        <a:ea typeface="Calibri"/>
                        <a:cs typeface="Calibri"/>
                        <a:sym typeface="Calibri"/>
                      </a:endParaRPr>
                    </a:p>
                  </a:txBody>
                  <a:tcPr marT="0" marB="0" marR="68575" marL="68575"/>
                </a:tc>
                <a:tc>
                  <a:txBody>
                    <a:bodyPr/>
                    <a:lstStyle/>
                    <a:p>
                      <a:pPr indent="0" lvl="0" marL="0" marR="0" rtl="0" algn="just">
                        <a:lnSpc>
                          <a:spcPct val="107000"/>
                        </a:lnSpc>
                        <a:spcBef>
                          <a:spcPts val="0"/>
                        </a:spcBef>
                        <a:spcAft>
                          <a:spcPts val="0"/>
                        </a:spcAft>
                        <a:buNone/>
                      </a:pPr>
                      <a:r>
                        <a:rPr lang="en-US" sz="1100" u="none" cap="none" strike="noStrike"/>
                        <a:t>0,003</a:t>
                      </a:r>
                      <a:endParaRPr sz="1100" u="none" cap="none" strike="noStrike">
                        <a:latin typeface="Calibri"/>
                        <a:ea typeface="Calibri"/>
                        <a:cs typeface="Calibri"/>
                        <a:sym typeface="Calibri"/>
                      </a:endParaRPr>
                    </a:p>
                  </a:txBody>
                  <a:tcPr marT="0" marB="0" marR="68575" marL="68575"/>
                </a:tc>
              </a:tr>
              <a:tr h="354575">
                <a:tc>
                  <a:txBody>
                    <a:bodyPr/>
                    <a:lstStyle/>
                    <a:p>
                      <a:pPr indent="0" lvl="0" marL="0" marR="0" rtl="0" algn="just">
                        <a:lnSpc>
                          <a:spcPct val="107000"/>
                        </a:lnSpc>
                        <a:spcBef>
                          <a:spcPts val="0"/>
                        </a:spcBef>
                        <a:spcAft>
                          <a:spcPts val="0"/>
                        </a:spcAft>
                        <a:buNone/>
                      </a:pPr>
                      <a:r>
                        <a:rPr lang="en-US" sz="1100" u="none" cap="none" strike="noStrike"/>
                        <a:t>Purchase guarantee for domestic coal at a price above the market price****</a:t>
                      </a:r>
                      <a:endParaRPr sz="1100" u="none" cap="none" strike="noStrike">
                        <a:latin typeface="Calibri"/>
                        <a:ea typeface="Calibri"/>
                        <a:cs typeface="Calibri"/>
                        <a:sym typeface="Calibri"/>
                      </a:endParaRPr>
                    </a:p>
                  </a:txBody>
                  <a:tcPr marT="0" marB="0" marR="68575" marL="68575"/>
                </a:tc>
                <a:tc>
                  <a:txBody>
                    <a:bodyPr/>
                    <a:lstStyle/>
                    <a:p>
                      <a:pPr indent="0" lvl="0" marL="0" marR="0" rtl="0" algn="just">
                        <a:lnSpc>
                          <a:spcPct val="107000"/>
                        </a:lnSpc>
                        <a:spcBef>
                          <a:spcPts val="0"/>
                        </a:spcBef>
                        <a:spcAft>
                          <a:spcPts val="0"/>
                        </a:spcAft>
                        <a:buNone/>
                      </a:pPr>
                      <a:r>
                        <a:rPr lang="en-US" sz="1100" u="none" cap="none" strike="noStrike"/>
                        <a:t>0,004</a:t>
                      </a:r>
                      <a:endParaRPr sz="1100" u="none" cap="none" strike="noStrike">
                        <a:latin typeface="Calibri"/>
                        <a:ea typeface="Calibri"/>
                        <a:cs typeface="Calibri"/>
                        <a:sym typeface="Calibri"/>
                      </a:endParaRPr>
                    </a:p>
                  </a:txBody>
                  <a:tcPr marT="0" marB="0" marR="68575" marL="68575"/>
                </a:tc>
              </a:tr>
              <a:tr h="354575">
                <a:tc>
                  <a:txBody>
                    <a:bodyPr/>
                    <a:lstStyle/>
                    <a:p>
                      <a:pPr indent="0" lvl="0" marL="0" marR="0" rtl="0" algn="just">
                        <a:lnSpc>
                          <a:spcPct val="107000"/>
                        </a:lnSpc>
                        <a:spcBef>
                          <a:spcPts val="0"/>
                        </a:spcBef>
                        <a:spcAft>
                          <a:spcPts val="0"/>
                        </a:spcAft>
                        <a:buNone/>
                      </a:pPr>
                      <a:r>
                        <a:rPr lang="en-US" sz="1100" u="none" cap="none" strike="noStrike"/>
                        <a:t>Total</a:t>
                      </a:r>
                      <a:endParaRPr sz="1100" u="none" cap="none" strike="noStrike">
                        <a:latin typeface="Calibri"/>
                        <a:ea typeface="Calibri"/>
                        <a:cs typeface="Calibri"/>
                        <a:sym typeface="Calibri"/>
                      </a:endParaRPr>
                    </a:p>
                  </a:txBody>
                  <a:tcPr marT="0" marB="0" marR="68575" marL="68575"/>
                </a:tc>
                <a:tc>
                  <a:txBody>
                    <a:bodyPr/>
                    <a:lstStyle/>
                    <a:p>
                      <a:pPr indent="0" lvl="0" marL="0" marR="0" rtl="0" algn="just">
                        <a:lnSpc>
                          <a:spcPct val="107000"/>
                        </a:lnSpc>
                        <a:spcBef>
                          <a:spcPts val="0"/>
                        </a:spcBef>
                        <a:spcAft>
                          <a:spcPts val="0"/>
                        </a:spcAft>
                        <a:buNone/>
                      </a:pPr>
                      <a:r>
                        <a:rPr lang="en-US" sz="1100" u="none" cap="none" strike="noStrike"/>
                        <a:t>0,070</a:t>
                      </a:r>
                      <a:endParaRPr sz="1100" u="none" cap="none" strike="noStrike">
                        <a:latin typeface="Calibri"/>
                        <a:ea typeface="Calibri"/>
                        <a:cs typeface="Calibri"/>
                        <a:sym typeface="Calibri"/>
                      </a:endParaRPr>
                    </a:p>
                  </a:txBody>
                  <a:tcPr marT="0" marB="0" marR="68575" marL="68575"/>
                </a:tc>
              </a:tr>
            </a:tbl>
          </a:graphicData>
        </a:graphic>
      </p:graphicFrame>
      <p:sp>
        <p:nvSpPr>
          <p:cNvPr id="188" name="Google Shape;188;p16"/>
          <p:cNvSpPr/>
          <p:nvPr/>
        </p:nvSpPr>
        <p:spPr>
          <a:xfrm>
            <a:off x="0" y="5013176"/>
            <a:ext cx="9144000" cy="60625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Times New Roman"/>
                <a:ea typeface="Times New Roman"/>
                <a:cs typeface="Times New Roman"/>
                <a:sym typeface="Times New Roman"/>
              </a:rPr>
              <a:t>Source: Author’s calculations from the following sources: * SHURA (2020) Optimum Capacity Mix Report, ** Acar et al. (2015), *** TEİAŞ, **** Aytaç (2020) and SHURA (2019).</a:t>
            </a:r>
            <a:endParaRPr sz="16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b="1" lang="en-US" sz="2400"/>
              <a:t>GHG emissions versus FFS types with respect to fuel type</a:t>
            </a:r>
            <a:endParaRPr sz="2400"/>
          </a:p>
        </p:txBody>
      </p:sp>
      <p:pic>
        <p:nvPicPr>
          <p:cNvPr id="194" name="Google Shape;194;p17"/>
          <p:cNvPicPr preferRelativeResize="0"/>
          <p:nvPr>
            <p:ph idx="1" type="body"/>
          </p:nvPr>
        </p:nvPicPr>
        <p:blipFill rotWithShape="1">
          <a:blip r:embed="rId3">
            <a:alphaModFix/>
          </a:blip>
          <a:srcRect b="0" l="0" r="0" t="0"/>
          <a:stretch/>
        </p:blipFill>
        <p:spPr>
          <a:xfrm>
            <a:off x="1418967" y="1600200"/>
            <a:ext cx="6306066" cy="45259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b="1" lang="en-US" sz="2400"/>
              <a:t>GHG emissions from energy versus FFS types with respect to fuel type</a:t>
            </a:r>
            <a:endParaRPr sz="2400"/>
          </a:p>
        </p:txBody>
      </p:sp>
      <p:pic>
        <p:nvPicPr>
          <p:cNvPr id="200" name="Google Shape;200;p18"/>
          <p:cNvPicPr preferRelativeResize="0"/>
          <p:nvPr>
            <p:ph idx="1" type="body"/>
          </p:nvPr>
        </p:nvPicPr>
        <p:blipFill rotWithShape="1">
          <a:blip r:embed="rId3">
            <a:alphaModFix/>
          </a:blip>
          <a:srcRect b="0" l="0" r="0" t="0"/>
          <a:stretch/>
        </p:blipFill>
        <p:spPr>
          <a:xfrm>
            <a:off x="802022" y="1600200"/>
            <a:ext cx="7539955" cy="452596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b="1" lang="en-US" sz="2400"/>
              <a:t>GHG emissions from energy versus FFS_PSE</a:t>
            </a:r>
            <a:endParaRPr sz="2400"/>
          </a:p>
        </p:txBody>
      </p:sp>
      <p:pic>
        <p:nvPicPr>
          <p:cNvPr id="206" name="Google Shape;206;p19"/>
          <p:cNvPicPr preferRelativeResize="0"/>
          <p:nvPr/>
        </p:nvPicPr>
        <p:blipFill>
          <a:blip r:embed="rId3">
            <a:alphaModFix/>
          </a:blip>
          <a:stretch>
            <a:fillRect/>
          </a:stretch>
        </p:blipFill>
        <p:spPr>
          <a:xfrm>
            <a:off x="715225" y="1174001"/>
            <a:ext cx="7379575" cy="55279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Flow of the presentation</a:t>
            </a:r>
            <a:endParaRPr/>
          </a:p>
        </p:txBody>
      </p:sp>
      <p:sp>
        <p:nvSpPr>
          <p:cNvPr id="95" name="Google Shape;95;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Motivation &amp; background</a:t>
            </a:r>
            <a:endParaRPr/>
          </a:p>
          <a:p>
            <a:pPr indent="-342900" lvl="0" marL="342900" rtl="0" algn="l">
              <a:spcBef>
                <a:spcPts val="640"/>
              </a:spcBef>
              <a:spcAft>
                <a:spcPts val="0"/>
              </a:spcAft>
              <a:buClr>
                <a:schemeClr val="dk1"/>
              </a:buClr>
              <a:buSzPts val="3200"/>
              <a:buChar char="•"/>
            </a:pPr>
            <a:r>
              <a:rPr lang="en-US"/>
              <a:t>Literature review</a:t>
            </a:r>
            <a:endParaRPr/>
          </a:p>
          <a:p>
            <a:pPr indent="-342900" lvl="0" marL="342900" rtl="0" algn="l">
              <a:spcBef>
                <a:spcPts val="640"/>
              </a:spcBef>
              <a:spcAft>
                <a:spcPts val="0"/>
              </a:spcAft>
              <a:buClr>
                <a:schemeClr val="dk1"/>
              </a:buClr>
              <a:buSzPts val="3200"/>
              <a:buChar char="•"/>
            </a:pPr>
            <a:r>
              <a:rPr lang="en-US"/>
              <a:t>Analysis of OECD member states in the Mediterranean region</a:t>
            </a:r>
            <a:endParaRPr/>
          </a:p>
          <a:p>
            <a:pPr indent="-342900" lvl="0" marL="342900" rtl="0" algn="l">
              <a:spcBef>
                <a:spcPts val="640"/>
              </a:spcBef>
              <a:spcAft>
                <a:spcPts val="0"/>
              </a:spcAft>
              <a:buClr>
                <a:schemeClr val="dk1"/>
              </a:buClr>
              <a:buSzPts val="3200"/>
              <a:buChar char="•"/>
            </a:pPr>
            <a:r>
              <a:rPr lang="en-US"/>
              <a:t>An in-depth focus on Turkiye’s FFS and its relationship with CO2 emissions </a:t>
            </a:r>
            <a:endParaRPr/>
          </a:p>
          <a:p>
            <a:pPr indent="-342900" lvl="0" marL="342900" rtl="0" algn="l">
              <a:spcBef>
                <a:spcPts val="640"/>
              </a:spcBef>
              <a:spcAft>
                <a:spcPts val="0"/>
              </a:spcAft>
              <a:buClr>
                <a:schemeClr val="dk1"/>
              </a:buClr>
              <a:buSzPts val="3200"/>
              <a:buChar char="•"/>
            </a:pPr>
            <a:r>
              <a:rPr lang="en-US"/>
              <a:t>Conclusion and policy implications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70C0"/>
              </a:buClr>
              <a:buSzPts val="4000"/>
              <a:buFont typeface="Calibri"/>
              <a:buNone/>
            </a:pPr>
            <a:r>
              <a:rPr lang="en-US" sz="4000">
                <a:solidFill>
                  <a:srgbClr val="0070C0"/>
                </a:solidFill>
              </a:rPr>
              <a:t>Conclusion and Policy Implications</a:t>
            </a:r>
            <a:endParaRPr/>
          </a:p>
        </p:txBody>
      </p:sp>
      <p:sp>
        <p:nvSpPr>
          <p:cNvPr id="212" name="Google Shape;212;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chemeClr val="dk1"/>
              </a:buClr>
              <a:buSzPct val="100000"/>
              <a:buChar char="•"/>
            </a:pPr>
            <a:r>
              <a:rPr lang="en-US"/>
              <a:t>FFS have the potential to increase CO</a:t>
            </a:r>
            <a:r>
              <a:rPr baseline="-25000" lang="en-US"/>
              <a:t>2 </a:t>
            </a:r>
            <a:r>
              <a:rPr lang="en-US"/>
              <a:t>emissions both in the region and in Turkiye thereby bearing a cost on the attempts to mitigate climate change. </a:t>
            </a:r>
            <a:endParaRPr/>
          </a:p>
          <a:p>
            <a:pPr indent="-342900" lvl="0" marL="342900" rtl="0" algn="l">
              <a:spcBef>
                <a:spcPts val="496"/>
              </a:spcBef>
              <a:spcAft>
                <a:spcPts val="0"/>
              </a:spcAft>
              <a:buClr>
                <a:schemeClr val="dk1"/>
              </a:buClr>
              <a:buSzPct val="100000"/>
              <a:buChar char="•"/>
            </a:pPr>
            <a:r>
              <a:rPr lang="en-US"/>
              <a:t>Eliminating FFS (especially those provided to natural gas as well as to consumers) in the region and specifically in Turkiye (especially those provided to coal and natural gas as well as to producers) will facilitate improvements in energy efficiency and the deployment of renewable energy sources, thereby contributing to the efforts to mitigate GHG emissions in the region and combat climate change. </a:t>
            </a:r>
            <a:endParaRPr/>
          </a:p>
          <a:p>
            <a:pPr indent="-342900" lvl="0" marL="342900" rtl="0" algn="l">
              <a:spcBef>
                <a:spcPts val="496"/>
              </a:spcBef>
              <a:spcAft>
                <a:spcPts val="0"/>
              </a:spcAft>
              <a:buClr>
                <a:schemeClr val="dk1"/>
              </a:buClr>
              <a:buSzPct val="100000"/>
              <a:buChar char="•"/>
            </a:pPr>
            <a:r>
              <a:rPr lang="en-US"/>
              <a:t>The findings can guide policy-makers in the region reshaping the policy tools that are intended to contribute to climate change mitigation and a transition to renewable energy.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70C0"/>
              </a:buClr>
              <a:buSzPts val="4400"/>
              <a:buFont typeface="Calibri"/>
              <a:buNone/>
            </a:pPr>
            <a:r>
              <a:rPr lang="en-US">
                <a:solidFill>
                  <a:srgbClr val="0070C0"/>
                </a:solidFill>
              </a:rPr>
              <a:t>Motivation &amp; Background</a:t>
            </a:r>
            <a:endParaRPr/>
          </a:p>
        </p:txBody>
      </p:sp>
      <p:sp>
        <p:nvSpPr>
          <p:cNvPr id="101" name="Google Shape;101;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Fossil fuels: the leading cause of increasing greenhouse gas (GHG) emissions</a:t>
            </a:r>
            <a:endParaRPr/>
          </a:p>
          <a:p>
            <a:pPr indent="-342900" lvl="0" marL="342900" rtl="0" algn="l">
              <a:spcBef>
                <a:spcPts val="640"/>
              </a:spcBef>
              <a:spcAft>
                <a:spcPts val="0"/>
              </a:spcAft>
              <a:buClr>
                <a:schemeClr val="dk1"/>
              </a:buClr>
              <a:buSzPts val="3200"/>
              <a:buChar char="•"/>
            </a:pPr>
            <a:r>
              <a:rPr lang="en-US"/>
              <a:t>Governments have increasingly provided direct support for fossil fuels as well as tax incentives </a:t>
            </a:r>
            <a:endParaRPr/>
          </a:p>
          <a:p>
            <a:pPr indent="-342900" lvl="0" marL="342900" rtl="0" algn="l">
              <a:spcBef>
                <a:spcPts val="640"/>
              </a:spcBef>
              <a:spcAft>
                <a:spcPts val="0"/>
              </a:spcAft>
              <a:buClr>
                <a:schemeClr val="dk1"/>
              </a:buClr>
              <a:buSzPts val="3200"/>
              <a:buChar char="•"/>
            </a:pPr>
            <a:r>
              <a:rPr lang="en-US"/>
              <a:t>Mediterranean countries are not well-known for their fossil fuel reserves; yet their governments subsidize the sector as well.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4"/>
          <p:cNvSpPr/>
          <p:nvPr/>
        </p:nvSpPr>
        <p:spPr>
          <a:xfrm>
            <a:off x="5940152" y="3140968"/>
            <a:ext cx="576064" cy="1728192"/>
          </a:xfrm>
          <a:prstGeom prst="bracePair">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07" name="Google Shape;107;p4"/>
          <p:cNvPicPr preferRelativeResize="0"/>
          <p:nvPr/>
        </p:nvPicPr>
        <p:blipFill rotWithShape="1">
          <a:blip r:embed="rId3">
            <a:alphaModFix/>
          </a:blip>
          <a:srcRect b="0" l="0" r="0" t="0"/>
          <a:stretch/>
        </p:blipFill>
        <p:spPr>
          <a:xfrm>
            <a:off x="7218" y="1772816"/>
            <a:ext cx="6364982" cy="3497082"/>
          </a:xfrm>
          <a:prstGeom prst="rect">
            <a:avLst/>
          </a:prstGeom>
          <a:noFill/>
          <a:ln>
            <a:noFill/>
          </a:ln>
        </p:spPr>
      </p:pic>
      <p:sp>
        <p:nvSpPr>
          <p:cNvPr id="108" name="Google Shape;108;p4"/>
          <p:cNvSpPr txBox="1"/>
          <p:nvPr/>
        </p:nvSpPr>
        <p:spPr>
          <a:xfrm>
            <a:off x="6646008" y="3153625"/>
            <a:ext cx="2481571" cy="164352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1400" u="none" cap="none" strike="noStrike">
                <a:solidFill>
                  <a:srgbClr val="226491"/>
                </a:solidFill>
                <a:latin typeface="Arvo"/>
                <a:ea typeface="Arvo"/>
                <a:cs typeface="Arvo"/>
                <a:sym typeface="Arvo"/>
              </a:rPr>
              <a:t>Our definition is based on the World Trade Organization’s Agreement on Subsidies and Countervailing Measures (ASCM), which is supported by 158 countries. </a:t>
            </a:r>
            <a:endParaRPr b="0" i="0" sz="1400" u="none" cap="none" strike="noStrike">
              <a:solidFill>
                <a:srgbClr val="226491"/>
              </a:solidFill>
              <a:latin typeface="Arvo"/>
              <a:ea typeface="Arvo"/>
              <a:cs typeface="Arvo"/>
              <a:sym typeface="Arvo"/>
            </a:endParaRPr>
          </a:p>
        </p:txBody>
      </p:sp>
      <p:pic>
        <p:nvPicPr>
          <p:cNvPr descr="footer.png" id="109" name="Google Shape;109;p4"/>
          <p:cNvPicPr preferRelativeResize="0"/>
          <p:nvPr/>
        </p:nvPicPr>
        <p:blipFill rotWithShape="1">
          <a:blip r:embed="rId4">
            <a:alphaModFix/>
          </a:blip>
          <a:srcRect b="0" l="0" r="0" t="0"/>
          <a:stretch/>
        </p:blipFill>
        <p:spPr>
          <a:xfrm>
            <a:off x="0" y="4762500"/>
            <a:ext cx="9144000" cy="2095500"/>
          </a:xfrm>
          <a:prstGeom prst="rect">
            <a:avLst/>
          </a:prstGeom>
          <a:noFill/>
          <a:ln>
            <a:noFill/>
          </a:ln>
        </p:spPr>
      </p:pic>
      <p:pic>
        <p:nvPicPr>
          <p:cNvPr descr="logo_en.gif" id="110" name="Google Shape;110;p4"/>
          <p:cNvPicPr preferRelativeResize="0"/>
          <p:nvPr/>
        </p:nvPicPr>
        <p:blipFill rotWithShape="1">
          <a:blip r:embed="rId5">
            <a:alphaModFix/>
          </a:blip>
          <a:srcRect b="0" l="0" r="0" t="0"/>
          <a:stretch/>
        </p:blipFill>
        <p:spPr>
          <a:xfrm>
            <a:off x="7092280" y="4789435"/>
            <a:ext cx="2005941" cy="655789"/>
          </a:xfrm>
          <a:prstGeom prst="rect">
            <a:avLst/>
          </a:prstGeom>
          <a:noFill/>
          <a:ln>
            <a:noFill/>
          </a:ln>
        </p:spPr>
      </p:pic>
      <p:sp>
        <p:nvSpPr>
          <p:cNvPr id="111" name="Google Shape;111;p4"/>
          <p:cNvSpPr txBox="1"/>
          <p:nvPr/>
        </p:nvSpPr>
        <p:spPr>
          <a:xfrm>
            <a:off x="6603999" y="1336934"/>
            <a:ext cx="2481571" cy="86793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1400" u="none" cap="none" strike="noStrike">
                <a:solidFill>
                  <a:srgbClr val="226491"/>
                </a:solidFill>
                <a:latin typeface="Arvo"/>
                <a:ea typeface="Arvo"/>
                <a:cs typeface="Arvo"/>
                <a:sym typeface="Arvo"/>
              </a:rPr>
              <a:t>Externalities are not technically subsidies but are a real cost to society</a:t>
            </a:r>
            <a:endParaRPr b="0" i="0" sz="1400" u="none" cap="none" strike="noStrike">
              <a:solidFill>
                <a:srgbClr val="226491"/>
              </a:solidFill>
              <a:latin typeface="Arvo"/>
              <a:ea typeface="Arvo"/>
              <a:cs typeface="Arvo"/>
              <a:sym typeface="Arvo"/>
            </a:endParaRPr>
          </a:p>
        </p:txBody>
      </p:sp>
      <p:cxnSp>
        <p:nvCxnSpPr>
          <p:cNvPr id="112" name="Google Shape;112;p4"/>
          <p:cNvCxnSpPr/>
          <p:nvPr/>
        </p:nvCxnSpPr>
        <p:spPr>
          <a:xfrm flipH="1">
            <a:off x="6444086" y="2136690"/>
            <a:ext cx="1400700" cy="500100"/>
          </a:xfrm>
          <a:prstGeom prst="curvedConnector2">
            <a:avLst/>
          </a:prstGeom>
          <a:noFill/>
          <a:ln cap="flat" cmpd="sng" w="9525">
            <a:solidFill>
              <a:srgbClr val="4A7DBA"/>
            </a:solidFill>
            <a:prstDash val="solid"/>
            <a:round/>
            <a:headEnd len="sm" w="sm" type="none"/>
            <a:tailEnd len="med" w="med" type="stealth"/>
          </a:ln>
        </p:spPr>
      </p:cxnSp>
      <p:sp>
        <p:nvSpPr>
          <p:cNvPr id="113" name="Google Shape;113;p4"/>
          <p:cNvSpPr/>
          <p:nvPr/>
        </p:nvSpPr>
        <p:spPr>
          <a:xfrm>
            <a:off x="354061" y="476690"/>
            <a:ext cx="6249937"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600" u="none" cap="none" strike="noStrike">
                <a:solidFill>
                  <a:srgbClr val="404040"/>
                </a:solidFill>
                <a:latin typeface="Arial"/>
                <a:ea typeface="Arial"/>
                <a:cs typeface="Arial"/>
                <a:sym typeface="Arial"/>
              </a:rPr>
              <a:t>The Matryoshka Nesting Doll of Subsidy Definitions </a:t>
            </a:r>
            <a:endParaRPr/>
          </a:p>
        </p:txBody>
      </p:sp>
      <p:sp>
        <p:nvSpPr>
          <p:cNvPr id="114" name="Google Shape;114;p4"/>
          <p:cNvSpPr txBox="1"/>
          <p:nvPr/>
        </p:nvSpPr>
        <p:spPr>
          <a:xfrm>
            <a:off x="354061" y="5838886"/>
            <a:ext cx="4496205" cy="240066"/>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lang="en-US" sz="1200">
                <a:solidFill>
                  <a:srgbClr val="404040"/>
                </a:solidFill>
                <a:latin typeface="Arial"/>
                <a:ea typeface="Arial"/>
                <a:cs typeface="Arial"/>
                <a:sym typeface="Arial"/>
              </a:rPr>
              <a:t>Source: The IISD Global Subsidies Initiative </a:t>
            </a:r>
            <a:endParaRPr b="1" sz="1200">
              <a:solidFill>
                <a:srgbClr val="40404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70C0"/>
              </a:buClr>
              <a:buSzPts val="4400"/>
              <a:buFont typeface="Calibri"/>
              <a:buNone/>
            </a:pPr>
            <a:r>
              <a:rPr lang="en-US">
                <a:solidFill>
                  <a:srgbClr val="0070C0"/>
                </a:solidFill>
              </a:rPr>
              <a:t>Motivation &amp; Background</a:t>
            </a:r>
            <a:endParaRPr/>
          </a:p>
        </p:txBody>
      </p:sp>
      <p:sp>
        <p:nvSpPr>
          <p:cNvPr id="120" name="Google Shape;120;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The OECD Inventory of Support Measures for Fossil Fuels reports that direct transfers and tax expenditures associated with support measures for fossil fuels amounted to USD 427.9 billion in 2022.</a:t>
            </a:r>
            <a:endParaRPr/>
          </a:p>
          <a:p>
            <a:pPr indent="-342900" lvl="0" marL="342900" rtl="0" algn="l">
              <a:spcBef>
                <a:spcPts val="640"/>
              </a:spcBef>
              <a:spcAft>
                <a:spcPts val="0"/>
              </a:spcAft>
              <a:buClr>
                <a:schemeClr val="dk1"/>
              </a:buClr>
              <a:buSzPts val="3200"/>
              <a:buChar char="•"/>
            </a:pPr>
            <a:r>
              <a:rPr lang="en-US"/>
              <a:t>IEA estimates that fossil fuels sold below market prices amounted to USD 1,126.6 billion in the same year.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70C0"/>
              </a:buClr>
              <a:buSzPts val="4400"/>
              <a:buFont typeface="Calibri"/>
              <a:buNone/>
            </a:pPr>
            <a:r>
              <a:rPr lang="en-US">
                <a:solidFill>
                  <a:srgbClr val="0070C0"/>
                </a:solidFill>
              </a:rPr>
              <a:t>Literature Review</a:t>
            </a:r>
            <a:endParaRPr/>
          </a:p>
        </p:txBody>
      </p:sp>
      <p:sp>
        <p:nvSpPr>
          <p:cNvPr id="126" name="Google Shape;126;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600"/>
              <a:buChar char="•"/>
            </a:pPr>
            <a:r>
              <a:rPr lang="en-US" sz="1600"/>
              <a:t>There is a limited literature that assesses the socioeconomic and environmental impacts of FFS at national and global levels. For instance, </a:t>
            </a:r>
            <a:endParaRPr sz="1600"/>
          </a:p>
          <a:p>
            <a:pPr indent="-285750" lvl="1" marL="742950" rtl="0" algn="l">
              <a:spcBef>
                <a:spcPts val="320"/>
              </a:spcBef>
              <a:spcAft>
                <a:spcPts val="0"/>
              </a:spcAft>
              <a:buClr>
                <a:schemeClr val="dk1"/>
              </a:buClr>
              <a:buSzPts val="1600"/>
              <a:buChar char="–"/>
            </a:pPr>
            <a:r>
              <a:rPr lang="en-US" sz="1600"/>
              <a:t>Kovacevic (2011): FFS have the potential to increase the cost of climate change mitigation by five times or 20-25% of a country’s GDP. </a:t>
            </a:r>
            <a:endParaRPr sz="1600"/>
          </a:p>
          <a:p>
            <a:pPr indent="-285750" lvl="1" marL="742950" rtl="0" algn="l">
              <a:spcBef>
                <a:spcPts val="320"/>
              </a:spcBef>
              <a:spcAft>
                <a:spcPts val="0"/>
              </a:spcAft>
              <a:buClr>
                <a:schemeClr val="dk1"/>
              </a:buClr>
              <a:buSzPts val="1600"/>
              <a:buChar char="–"/>
            </a:pPr>
            <a:r>
              <a:rPr lang="en-US" sz="1600"/>
              <a:t>Solarin (2020): A 10% increase in FFS will increase the ecological footprint by between 0.3% and 1.5% in the selected 35 emerging and developing countries.</a:t>
            </a:r>
            <a:endParaRPr/>
          </a:p>
          <a:p>
            <a:pPr indent="-285750" lvl="1" marL="742950" rtl="0" algn="l">
              <a:spcBef>
                <a:spcPts val="320"/>
              </a:spcBef>
              <a:spcAft>
                <a:spcPts val="0"/>
              </a:spcAft>
              <a:buClr>
                <a:schemeClr val="dk1"/>
              </a:buClr>
              <a:buSzPts val="1600"/>
              <a:buChar char="–"/>
            </a:pPr>
            <a:r>
              <a:rPr lang="en-US" sz="1600"/>
              <a:t>Arzaghi and Squalli (2023): High FFS are associated with greater emissions. High-subsidy countries emit about 11.4% more emissions than high-tax countries. They propose transitioning from a high-subsidy to a high-tax regime, which could reduce emissions by 1.28%.</a:t>
            </a:r>
            <a:endParaRPr/>
          </a:p>
          <a:p>
            <a:pPr indent="-342900" lvl="0" marL="342900" rtl="0" algn="l">
              <a:spcBef>
                <a:spcPts val="320"/>
              </a:spcBef>
              <a:spcAft>
                <a:spcPts val="0"/>
              </a:spcAft>
              <a:buClr>
                <a:schemeClr val="dk1"/>
              </a:buClr>
              <a:buSzPts val="1600"/>
              <a:buChar char="•"/>
            </a:pPr>
            <a:r>
              <a:rPr lang="en-US" sz="1600"/>
              <a:t>There is a limited literature on FFS in Turkiye as well.</a:t>
            </a:r>
            <a:endParaRPr/>
          </a:p>
          <a:p>
            <a:pPr indent="-285750" lvl="1" marL="742950" rtl="0" algn="l">
              <a:spcBef>
                <a:spcPts val="320"/>
              </a:spcBef>
              <a:spcAft>
                <a:spcPts val="0"/>
              </a:spcAft>
              <a:buClr>
                <a:schemeClr val="dk1"/>
              </a:buClr>
              <a:buSzPts val="1600"/>
              <a:buChar char="–"/>
            </a:pPr>
            <a:r>
              <a:rPr lang="en-US" sz="1600"/>
              <a:t>Acar et al. (2015) focuses on the incentives given to coal and renewable energy in Turkiye making an emphasis on the externalities from coal. </a:t>
            </a:r>
            <a:endParaRPr/>
          </a:p>
          <a:p>
            <a:pPr indent="-285750" lvl="1" marL="742950" rtl="0" algn="l">
              <a:spcBef>
                <a:spcPts val="320"/>
              </a:spcBef>
              <a:spcAft>
                <a:spcPts val="0"/>
              </a:spcAft>
              <a:buClr>
                <a:schemeClr val="dk1"/>
              </a:buClr>
              <a:buSzPts val="1600"/>
              <a:buChar char="–"/>
            </a:pPr>
            <a:r>
              <a:rPr lang="en-US" sz="1600"/>
              <a:t>Acar and Yeldan (2016) that examines the macroeconomic and environmental effects of coal subsidies in Turkiye &amp; finds that CO</a:t>
            </a:r>
            <a:r>
              <a:rPr baseline="-25000" lang="en-US" sz="1600"/>
              <a:t>2 </a:t>
            </a:r>
            <a:r>
              <a:rPr lang="en-US" sz="1600"/>
              <a:t>emissions will decline significantly in both high- and low-income regions of Turkiye by 2030 if the production and investment subsidies provided to coal are removed. They find, a 5.4% emissions reduction compared to the base scenario at the country level.</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70C0"/>
              </a:buClr>
              <a:buSzPts val="4000"/>
              <a:buFont typeface="Calibri"/>
              <a:buNone/>
            </a:pPr>
            <a:r>
              <a:rPr lang="en-US" sz="4000">
                <a:solidFill>
                  <a:srgbClr val="0070C0"/>
                </a:solidFill>
              </a:rPr>
              <a:t>Analysis of OECD member states in the Mediterranean region</a:t>
            </a:r>
            <a:endParaRPr/>
          </a:p>
        </p:txBody>
      </p:sp>
      <p:sp>
        <p:nvSpPr>
          <p:cNvPr id="132" name="Google Shape;132;p7"/>
          <p:cNvSpPr txBox="1"/>
          <p:nvPr>
            <p:ph idx="1" type="body"/>
          </p:nvPr>
        </p:nvSpPr>
        <p:spPr>
          <a:xfrm>
            <a:off x="0" y="1600200"/>
            <a:ext cx="91440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600"/>
              <a:buChar char="•"/>
            </a:pPr>
            <a:r>
              <a:rPr lang="en-US" sz="1600"/>
              <a:t>OECD countries in the region are France, Greece, Israel, Italy, Portugal, Slovenia, Spain, and Turkiye (analysis for the period 2010-2021).</a:t>
            </a:r>
            <a:endParaRPr/>
          </a:p>
          <a:p>
            <a:pPr indent="-342900" lvl="0" marL="342900" rtl="0" algn="l">
              <a:spcBef>
                <a:spcPts val="320"/>
              </a:spcBef>
              <a:spcAft>
                <a:spcPts val="0"/>
              </a:spcAft>
              <a:buClr>
                <a:schemeClr val="dk1"/>
              </a:buClr>
              <a:buSzPts val="1600"/>
              <a:buChar char="•"/>
            </a:pPr>
            <a:r>
              <a:rPr lang="en-US" sz="1600"/>
              <a:t>According to the OECD FFS Inventory, FFS are the sum of subsidies to: </a:t>
            </a:r>
            <a:endParaRPr/>
          </a:p>
          <a:p>
            <a:pPr indent="0" lvl="0" marL="0" rtl="0" algn="l">
              <a:spcBef>
                <a:spcPts val="320"/>
              </a:spcBef>
              <a:spcAft>
                <a:spcPts val="0"/>
              </a:spcAft>
              <a:buClr>
                <a:schemeClr val="dk1"/>
              </a:buClr>
              <a:buSzPts val="1600"/>
              <a:buNone/>
            </a:pPr>
            <a:r>
              <a:t/>
            </a:r>
            <a:endParaRPr sz="1600"/>
          </a:p>
          <a:p>
            <a:pPr indent="0" lvl="0" marL="0" rtl="0" algn="ctr">
              <a:spcBef>
                <a:spcPts val="320"/>
              </a:spcBef>
              <a:spcAft>
                <a:spcPts val="0"/>
              </a:spcAft>
              <a:buClr>
                <a:srgbClr val="3F3151"/>
              </a:buClr>
              <a:buSzPts val="1600"/>
              <a:buNone/>
            </a:pPr>
            <a:r>
              <a:rPr b="1" i="1" lang="en-US" sz="1600">
                <a:solidFill>
                  <a:srgbClr val="3F3151"/>
                </a:solidFill>
              </a:rPr>
              <a:t>End-use electricity + Natural gas + Petroleum + Coal</a:t>
            </a:r>
            <a:endParaRPr b="1" sz="1600">
              <a:solidFill>
                <a:srgbClr val="3F3151"/>
              </a:solidFill>
            </a:endParaRPr>
          </a:p>
          <a:p>
            <a:pPr indent="0" lvl="0" marL="0" rtl="0" algn="l">
              <a:spcBef>
                <a:spcPts val="320"/>
              </a:spcBef>
              <a:spcAft>
                <a:spcPts val="0"/>
              </a:spcAft>
              <a:buClr>
                <a:schemeClr val="dk1"/>
              </a:buClr>
              <a:buSzPts val="1600"/>
              <a:buNone/>
            </a:pPr>
            <a:r>
              <a:t/>
            </a:r>
            <a:endParaRPr sz="1600"/>
          </a:p>
          <a:p>
            <a:pPr indent="-342900" lvl="0" marL="342900" rtl="0" algn="l">
              <a:spcBef>
                <a:spcPts val="320"/>
              </a:spcBef>
              <a:spcAft>
                <a:spcPts val="0"/>
              </a:spcAft>
              <a:buClr>
                <a:schemeClr val="dk1"/>
              </a:buClr>
              <a:buSzPts val="1600"/>
              <a:buChar char="•"/>
            </a:pPr>
            <a:r>
              <a:rPr lang="en-US" sz="1600"/>
              <a:t>Alternatively, FFS are the sum of subsidies in the form of:</a:t>
            </a:r>
            <a:endParaRPr sz="1600"/>
          </a:p>
          <a:p>
            <a:pPr indent="0" lvl="0" marL="0" rtl="0" algn="l">
              <a:spcBef>
                <a:spcPts val="320"/>
              </a:spcBef>
              <a:spcAft>
                <a:spcPts val="0"/>
              </a:spcAft>
              <a:buClr>
                <a:schemeClr val="dk1"/>
              </a:buClr>
              <a:buSzPts val="1600"/>
              <a:buNone/>
            </a:pPr>
            <a:r>
              <a:t/>
            </a:r>
            <a:endParaRPr sz="1600"/>
          </a:p>
          <a:p>
            <a:pPr indent="0" lvl="0" marL="0" rtl="0" algn="ctr">
              <a:spcBef>
                <a:spcPts val="320"/>
              </a:spcBef>
              <a:spcAft>
                <a:spcPts val="0"/>
              </a:spcAft>
              <a:buClr>
                <a:srgbClr val="3F3151"/>
              </a:buClr>
              <a:buSzPts val="1600"/>
              <a:buNone/>
            </a:pPr>
            <a:r>
              <a:rPr b="1" i="1" lang="en-US" sz="1600">
                <a:solidFill>
                  <a:srgbClr val="3F3151"/>
                </a:solidFill>
              </a:rPr>
              <a:t>Producer Support Estimate + Consumer Support Estimate + General Services Support Estimate</a:t>
            </a:r>
            <a:endParaRPr b="1" sz="1600">
              <a:solidFill>
                <a:srgbClr val="3F3151"/>
              </a:solidFill>
            </a:endParaRPr>
          </a:p>
          <a:p>
            <a:pPr indent="0" lvl="0" marL="0" rtl="0" algn="l">
              <a:spcBef>
                <a:spcPts val="320"/>
              </a:spcBef>
              <a:spcAft>
                <a:spcPts val="0"/>
              </a:spcAft>
              <a:buClr>
                <a:schemeClr val="dk1"/>
              </a:buClr>
              <a:buSzPts val="1600"/>
              <a:buNone/>
            </a:pPr>
            <a:r>
              <a:t/>
            </a:r>
            <a:endParaRPr sz="1600"/>
          </a:p>
          <a:p>
            <a:pPr indent="0" lvl="0" marL="0" rtl="0" algn="l">
              <a:spcBef>
                <a:spcPts val="320"/>
              </a:spcBef>
              <a:spcAft>
                <a:spcPts val="0"/>
              </a:spcAft>
              <a:buClr>
                <a:schemeClr val="dk1"/>
              </a:buClr>
              <a:buSzPts val="1600"/>
              <a:buNone/>
            </a:pPr>
            <a:r>
              <a:rPr lang="en-US" sz="1600"/>
              <a:t>Making use of this disaggregation, the following research questions are answered:</a:t>
            </a:r>
            <a:endParaRPr/>
          </a:p>
          <a:p>
            <a:pPr indent="0" lvl="0" marL="0" rtl="0" algn="l">
              <a:spcBef>
                <a:spcPts val="320"/>
              </a:spcBef>
              <a:spcAft>
                <a:spcPts val="0"/>
              </a:spcAft>
              <a:buClr>
                <a:schemeClr val="dk1"/>
              </a:buClr>
              <a:buSzPts val="1600"/>
              <a:buNone/>
            </a:pPr>
            <a:r>
              <a:rPr lang="en-US" sz="1600"/>
              <a:t>1. Which energy source do the incentives favor more in the region?</a:t>
            </a:r>
            <a:endParaRPr/>
          </a:p>
          <a:p>
            <a:pPr indent="0" lvl="0" marL="0" rtl="0" algn="l">
              <a:spcBef>
                <a:spcPts val="320"/>
              </a:spcBef>
              <a:spcAft>
                <a:spcPts val="0"/>
              </a:spcAft>
              <a:buClr>
                <a:schemeClr val="dk1"/>
              </a:buClr>
              <a:buSzPts val="1600"/>
              <a:buNone/>
            </a:pPr>
            <a:r>
              <a:rPr lang="en-US" sz="1600"/>
              <a:t>2.  Is it the consumers, producers, or general services that acquire more FFS?</a:t>
            </a:r>
            <a:endParaRPr/>
          </a:p>
          <a:p>
            <a:pPr indent="0" lvl="0" marL="0" rtl="0" algn="l">
              <a:spcBef>
                <a:spcPts val="320"/>
              </a:spcBef>
              <a:spcAft>
                <a:spcPts val="0"/>
              </a:spcAft>
              <a:buClr>
                <a:schemeClr val="dk1"/>
              </a:buClr>
              <a:buSzPts val="1600"/>
              <a:buNone/>
            </a:pPr>
            <a:r>
              <a:rPr lang="en-US" sz="1600"/>
              <a:t>3. Does the total amount of FFS matter in determining the level of CO</a:t>
            </a:r>
            <a:r>
              <a:rPr baseline="-25000" lang="en-US" sz="1600"/>
              <a:t>2 </a:t>
            </a:r>
            <a:r>
              <a:rPr lang="en-US" sz="1600"/>
              <a:t>emissions per capita in the region?</a:t>
            </a:r>
            <a:endParaRPr/>
          </a:p>
          <a:p>
            <a:pPr indent="0" lvl="0" marL="0" rtl="0" algn="l">
              <a:spcBef>
                <a:spcPts val="320"/>
              </a:spcBef>
              <a:spcAft>
                <a:spcPts val="0"/>
              </a:spcAft>
              <a:buClr>
                <a:schemeClr val="dk1"/>
              </a:buClr>
              <a:buSzPts val="1600"/>
              <a:buNone/>
            </a:pPr>
            <a:r>
              <a:rPr lang="en-US" sz="1600"/>
              <a:t>4. Does the type of energy source subsidized make a significant difference in CO</a:t>
            </a:r>
            <a:r>
              <a:rPr baseline="-25000" lang="en-US" sz="1600"/>
              <a:t>2 </a:t>
            </a:r>
            <a:r>
              <a:rPr lang="en-US" sz="1600"/>
              <a:t>emissions per capita?</a:t>
            </a:r>
            <a:endParaRPr sz="1600"/>
          </a:p>
          <a:p>
            <a:pPr indent="0" lvl="0" marL="0" rtl="0" algn="l">
              <a:spcBef>
                <a:spcPts val="320"/>
              </a:spcBef>
              <a:spcAft>
                <a:spcPts val="0"/>
              </a:spcAft>
              <a:buClr>
                <a:schemeClr val="dk1"/>
              </a:buClr>
              <a:buSzPts val="1600"/>
              <a:buNone/>
            </a:pPr>
            <a:r>
              <a:rPr lang="en-US" sz="1600"/>
              <a:t>5. Does it make significant a difference in CO</a:t>
            </a:r>
            <a:r>
              <a:rPr baseline="-25000" lang="en-US" sz="1600"/>
              <a:t>2 </a:t>
            </a:r>
            <a:r>
              <a:rPr lang="en-US" sz="1600"/>
              <a:t>emissions per capita whether FFS are provided to production, consumption, or general services?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b="1" lang="en-US" sz="2400"/>
              <a:t>Figure 1. Distribution of FFS by country</a:t>
            </a:r>
            <a:endParaRPr sz="2400"/>
          </a:p>
        </p:txBody>
      </p:sp>
      <p:pic>
        <p:nvPicPr>
          <p:cNvPr id="138" name="Google Shape;138;p8"/>
          <p:cNvPicPr preferRelativeResize="0"/>
          <p:nvPr/>
        </p:nvPicPr>
        <p:blipFill>
          <a:blip r:embed="rId3">
            <a:alphaModFix/>
          </a:blip>
          <a:stretch>
            <a:fillRect/>
          </a:stretch>
        </p:blipFill>
        <p:spPr>
          <a:xfrm>
            <a:off x="1027900" y="1132301"/>
            <a:ext cx="7442100" cy="5574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b="1" lang="en-US" sz="2400"/>
              <a:t>Figure 2. Distribution of FFS by fuel type in the region</a:t>
            </a:r>
            <a:endParaRPr sz="2400"/>
          </a:p>
        </p:txBody>
      </p:sp>
      <p:pic>
        <p:nvPicPr>
          <p:cNvPr id="144" name="Google Shape;144;p9"/>
          <p:cNvPicPr preferRelativeResize="0"/>
          <p:nvPr/>
        </p:nvPicPr>
        <p:blipFill>
          <a:blip r:embed="rId3">
            <a:alphaModFix/>
          </a:blip>
          <a:stretch>
            <a:fillRect/>
          </a:stretch>
        </p:blipFill>
        <p:spPr>
          <a:xfrm>
            <a:off x="819425" y="1153151"/>
            <a:ext cx="7615798" cy="5704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2013-04-12T07:38:27Z</dcterms:created>
  <dc:creator>sevilacar</dc:creator>
</cp:coreProperties>
</file>