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12192000" cy="6858000"/>
  <p:embeddedFontLst>
    <p:embeddedFont>
      <p:font typeface="Tahoma"/>
      <p:regular r:id="rId26"/>
      <p:bold r:id="rId27"/>
    </p:embeddedFont>
    <p:embeddedFont>
      <p:font typeface="Cambria Math"/>
      <p:regular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GoogleSlidesCustomDataVersion2">
      <go:slidesCustomData xmlns:go="http://customooxmlschemas.google.com/" r:id="rId33" roundtripDataSignature="AMtx7miXRCIMibRs23WGvlsFGK7ohvbW7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AE4335-248E-49DA-835A-E5E1441F3C11}">
  <a:tblStyle styleId="{70AE4335-248E-49DA-835A-E5E1441F3C1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6E659DA2-3CB6-450A-920E-879386DC5DDC}"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ahoma-regular.fntdata"/><Relationship Id="rId25" Type="http://schemas.openxmlformats.org/officeDocument/2006/relationships/slide" Target="slides/slide19.xml"/><Relationship Id="rId28" Type="http://schemas.openxmlformats.org/officeDocument/2006/relationships/font" Target="fonts/CambriaMath-regular.fntdata"/><Relationship Id="rId27" Type="http://schemas.openxmlformats.org/officeDocument/2006/relationships/font" Target="fonts/Tahom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Gothic-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CenturyGothic-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219200" y="3257550"/>
            <a:ext cx="97536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0: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0: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1: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1: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3: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6: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1219200" y="3257550"/>
            <a:ext cx="97536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notes"/>
          <p:cNvSpPr/>
          <p:nvPr>
            <p:ph idx="2" type="sldImg"/>
          </p:nvPr>
        </p:nvSpPr>
        <p:spPr>
          <a:xfrm>
            <a:off x="2032400" y="514350"/>
            <a:ext cx="81284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 name="Shape 14"/>
        <p:cNvGrpSpPr/>
        <p:nvPr/>
      </p:nvGrpSpPr>
      <p:grpSpPr>
        <a:xfrm>
          <a:off x="0" y="0"/>
          <a:ext cx="0" cy="0"/>
          <a:chOff x="0" y="0"/>
          <a:chExt cx="0" cy="0"/>
        </a:xfrm>
      </p:grpSpPr>
      <p:sp>
        <p:nvSpPr>
          <p:cNvPr id="15" name="Google Shape;15;p21"/>
          <p:cNvSpPr txBox="1"/>
          <p:nvPr>
            <p:ph type="title"/>
          </p:nvPr>
        </p:nvSpPr>
        <p:spPr>
          <a:xfrm>
            <a:off x="745337" y="638301"/>
            <a:ext cx="10701324" cy="8661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rgbClr val="008AD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21"/>
          <p:cNvSpPr txBox="1"/>
          <p:nvPr>
            <p:ph idx="1" type="body"/>
          </p:nvPr>
        </p:nvSpPr>
        <p:spPr>
          <a:xfrm>
            <a:off x="3295650" y="2181986"/>
            <a:ext cx="6115050" cy="417449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a:solidFill>
                  <a:schemeClr val="dk1"/>
                </a:solidFill>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7" name="Google Shape;17;p21"/>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1"/>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sp>
        <p:nvSpPr>
          <p:cNvPr id="21" name="Google Shape;21;p22"/>
          <p:cNvSpPr txBox="1"/>
          <p:nvPr>
            <p:ph type="ctrTitle"/>
          </p:nvPr>
        </p:nvSpPr>
        <p:spPr>
          <a:xfrm>
            <a:off x="914400" y="2125980"/>
            <a:ext cx="103632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2"/>
          <p:cNvSpPr txBox="1"/>
          <p:nvPr>
            <p:ph idx="1" type="subTitle"/>
          </p:nvPr>
        </p:nvSpPr>
        <p:spPr>
          <a:xfrm>
            <a:off x="1828800" y="3840480"/>
            <a:ext cx="85344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23"/>
          <p:cNvSpPr txBox="1"/>
          <p:nvPr>
            <p:ph type="title"/>
          </p:nvPr>
        </p:nvSpPr>
        <p:spPr>
          <a:xfrm>
            <a:off x="745337" y="638301"/>
            <a:ext cx="10701324" cy="8661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rgbClr val="008AD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23"/>
          <p:cNvSpPr txBox="1"/>
          <p:nvPr>
            <p:ph idx="1" type="body"/>
          </p:nvPr>
        </p:nvSpPr>
        <p:spPr>
          <a:xfrm>
            <a:off x="60960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23"/>
          <p:cNvSpPr txBox="1"/>
          <p:nvPr>
            <p:ph idx="2" type="body"/>
          </p:nvPr>
        </p:nvSpPr>
        <p:spPr>
          <a:xfrm>
            <a:off x="6278880" y="1577340"/>
            <a:ext cx="530352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23"/>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3"/>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3"/>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3" name="Shape 33"/>
        <p:cNvGrpSpPr/>
        <p:nvPr/>
      </p:nvGrpSpPr>
      <p:grpSpPr>
        <a:xfrm>
          <a:off x="0" y="0"/>
          <a:ext cx="0" cy="0"/>
          <a:chOff x="0" y="0"/>
          <a:chExt cx="0" cy="0"/>
        </a:xfrm>
      </p:grpSpPr>
      <p:sp>
        <p:nvSpPr>
          <p:cNvPr id="34" name="Google Shape;34;p24"/>
          <p:cNvSpPr txBox="1"/>
          <p:nvPr>
            <p:ph type="title"/>
          </p:nvPr>
        </p:nvSpPr>
        <p:spPr>
          <a:xfrm>
            <a:off x="745337" y="638301"/>
            <a:ext cx="10701324" cy="86614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2900">
                <a:solidFill>
                  <a:srgbClr val="008AD3"/>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4"/>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4"/>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4"/>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8" name="Shape 38"/>
        <p:cNvGrpSpPr/>
        <p:nvPr/>
      </p:nvGrpSpPr>
      <p:grpSpPr>
        <a:xfrm>
          <a:off x="0" y="0"/>
          <a:ext cx="0" cy="0"/>
          <a:chOff x="0" y="0"/>
          <a:chExt cx="0" cy="0"/>
        </a:xfrm>
      </p:grpSpPr>
      <p:sp>
        <p:nvSpPr>
          <p:cNvPr id="39" name="Google Shape;39;p25"/>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0"/>
          <p:cNvPicPr preferRelativeResize="0"/>
          <p:nvPr/>
        </p:nvPicPr>
        <p:blipFill rotWithShape="1">
          <a:blip r:embed="rId1">
            <a:alphaModFix/>
          </a:blip>
          <a:srcRect b="0" l="0" r="0" t="0"/>
          <a:stretch/>
        </p:blipFill>
        <p:spPr>
          <a:xfrm>
            <a:off x="298450" y="298449"/>
            <a:ext cx="11595099" cy="6311897"/>
          </a:xfrm>
          <a:prstGeom prst="rect">
            <a:avLst/>
          </a:prstGeom>
          <a:noFill/>
          <a:ln>
            <a:noFill/>
          </a:ln>
        </p:spPr>
      </p:pic>
      <p:sp>
        <p:nvSpPr>
          <p:cNvPr id="7" name="Google Shape;7;p20"/>
          <p:cNvSpPr/>
          <p:nvPr/>
        </p:nvSpPr>
        <p:spPr>
          <a:xfrm>
            <a:off x="10311383" y="539495"/>
            <a:ext cx="1430020" cy="375285"/>
          </a:xfrm>
          <a:custGeom>
            <a:rect b="b" l="l" r="r" t="t"/>
            <a:pathLst>
              <a:path extrusionOk="0" h="375284" w="1430020">
                <a:moveTo>
                  <a:pt x="1429512" y="0"/>
                </a:moveTo>
                <a:lnTo>
                  <a:pt x="0" y="0"/>
                </a:lnTo>
                <a:lnTo>
                  <a:pt x="0" y="374903"/>
                </a:lnTo>
                <a:lnTo>
                  <a:pt x="1429512" y="374903"/>
                </a:lnTo>
                <a:lnTo>
                  <a:pt x="14295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8" name="Google Shape;8;p20"/>
          <p:cNvSpPr/>
          <p:nvPr/>
        </p:nvSpPr>
        <p:spPr>
          <a:xfrm>
            <a:off x="10311383" y="539495"/>
            <a:ext cx="1430020" cy="375285"/>
          </a:xfrm>
          <a:custGeom>
            <a:rect b="b" l="l" r="r" t="t"/>
            <a:pathLst>
              <a:path extrusionOk="0" h="375284" w="1430020">
                <a:moveTo>
                  <a:pt x="0" y="374903"/>
                </a:moveTo>
                <a:lnTo>
                  <a:pt x="1429512" y="374903"/>
                </a:lnTo>
                <a:lnTo>
                  <a:pt x="1429512" y="0"/>
                </a:lnTo>
                <a:lnTo>
                  <a:pt x="0" y="0"/>
                </a:lnTo>
                <a:lnTo>
                  <a:pt x="0" y="374903"/>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 name="Google Shape;9;p20"/>
          <p:cNvSpPr txBox="1"/>
          <p:nvPr>
            <p:ph type="title"/>
          </p:nvPr>
        </p:nvSpPr>
        <p:spPr>
          <a:xfrm>
            <a:off x="745337" y="638301"/>
            <a:ext cx="10701324" cy="86614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1" i="0" sz="2900" u="none" cap="none" strike="noStrike">
                <a:solidFill>
                  <a:srgbClr val="008AD3"/>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20"/>
          <p:cNvSpPr txBox="1"/>
          <p:nvPr>
            <p:ph idx="1" type="body"/>
          </p:nvPr>
        </p:nvSpPr>
        <p:spPr>
          <a:xfrm>
            <a:off x="3295650" y="2181986"/>
            <a:ext cx="6115050" cy="4174490"/>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11" name="Google Shape;11;p20"/>
          <p:cNvSpPr txBox="1"/>
          <p:nvPr>
            <p:ph idx="11" type="ftr"/>
          </p:nvPr>
        </p:nvSpPr>
        <p:spPr>
          <a:xfrm>
            <a:off x="4145280" y="6377940"/>
            <a:ext cx="3901440" cy="342900"/>
          </a:xfrm>
          <a:prstGeom prst="rect">
            <a:avLst/>
          </a:prstGeom>
          <a:noFill/>
          <a:ln>
            <a:noFill/>
          </a:ln>
        </p:spPr>
        <p:txBody>
          <a:bodyPr anchorCtr="0" anchor="t" bIns="0" lIns="0" spcFirstLastPara="1" rIns="0" wrap="square" tIns="0">
            <a:spAutoFit/>
          </a:bodyPr>
          <a:lstStyle>
            <a:lvl1pPr lvl="0" marR="0" rtl="0" algn="ctr">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609600" y="6377940"/>
            <a:ext cx="2804160" cy="342900"/>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sz="18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2" type="sldNum"/>
          </p:nvPr>
        </p:nvSpPr>
        <p:spPr>
          <a:xfrm>
            <a:off x="8778240" y="6377940"/>
            <a:ext cx="2804160" cy="342900"/>
          </a:xfrm>
          <a:prstGeom prst="rect">
            <a:avLst/>
          </a:prstGeom>
          <a:noFill/>
          <a:ln>
            <a:noFill/>
          </a:ln>
        </p:spPr>
        <p:txBody>
          <a:bodyPr anchorCtr="0" anchor="t" bIns="0" lIns="0" spcFirstLastPara="1" rIns="0" wrap="square" tIns="0">
            <a:spAutoFit/>
          </a:bodyPr>
          <a:lstStyle>
            <a:lvl1pPr indent="0" lvl="0" marL="0" marR="0" rtl="0" algn="r">
              <a:spcBef>
                <a:spcPts val="0"/>
              </a:spcBef>
              <a:buNone/>
              <a:defRPr sz="1800">
                <a:solidFill>
                  <a:srgbClr val="888888"/>
                </a:solidFill>
                <a:latin typeface="Calibri"/>
                <a:ea typeface="Calibri"/>
                <a:cs typeface="Calibri"/>
                <a:sym typeface="Calibri"/>
              </a:defRPr>
            </a:lvl1pPr>
            <a:lvl2pPr indent="0" lvl="1" marL="0" marR="0" rtl="0" algn="r">
              <a:spcBef>
                <a:spcPts val="0"/>
              </a:spcBef>
              <a:buNone/>
              <a:defRPr sz="1800">
                <a:solidFill>
                  <a:srgbClr val="888888"/>
                </a:solidFill>
                <a:latin typeface="Calibri"/>
                <a:ea typeface="Calibri"/>
                <a:cs typeface="Calibri"/>
                <a:sym typeface="Calibri"/>
              </a:defRPr>
            </a:lvl2pPr>
            <a:lvl3pPr indent="0" lvl="2" marL="0" marR="0" rtl="0" algn="r">
              <a:spcBef>
                <a:spcPts val="0"/>
              </a:spcBef>
              <a:buNone/>
              <a:defRPr sz="1800">
                <a:solidFill>
                  <a:srgbClr val="888888"/>
                </a:solidFill>
                <a:latin typeface="Calibri"/>
                <a:ea typeface="Calibri"/>
                <a:cs typeface="Calibri"/>
                <a:sym typeface="Calibri"/>
              </a:defRPr>
            </a:lvl3pPr>
            <a:lvl4pPr indent="0" lvl="3" marL="0" marR="0" rtl="0" algn="r">
              <a:spcBef>
                <a:spcPts val="0"/>
              </a:spcBef>
              <a:buNone/>
              <a:defRPr sz="1800">
                <a:solidFill>
                  <a:srgbClr val="888888"/>
                </a:solidFill>
                <a:latin typeface="Calibri"/>
                <a:ea typeface="Calibri"/>
                <a:cs typeface="Calibri"/>
                <a:sym typeface="Calibri"/>
              </a:defRPr>
            </a:lvl4pPr>
            <a:lvl5pPr indent="0" lvl="4" marL="0" marR="0" rtl="0" algn="r">
              <a:spcBef>
                <a:spcPts val="0"/>
              </a:spcBef>
              <a:buNone/>
              <a:defRPr sz="1800">
                <a:solidFill>
                  <a:srgbClr val="888888"/>
                </a:solidFill>
                <a:latin typeface="Calibri"/>
                <a:ea typeface="Calibri"/>
                <a:cs typeface="Calibri"/>
                <a:sym typeface="Calibri"/>
              </a:defRPr>
            </a:lvl5pPr>
            <a:lvl6pPr indent="0" lvl="5" marL="0" marR="0" rtl="0" algn="r">
              <a:spcBef>
                <a:spcPts val="0"/>
              </a:spcBef>
              <a:buNone/>
              <a:defRPr sz="1800">
                <a:solidFill>
                  <a:srgbClr val="888888"/>
                </a:solidFill>
                <a:latin typeface="Calibri"/>
                <a:ea typeface="Calibri"/>
                <a:cs typeface="Calibri"/>
                <a:sym typeface="Calibri"/>
              </a:defRPr>
            </a:lvl6pPr>
            <a:lvl7pPr indent="0" lvl="6" marL="0" marR="0" rtl="0" algn="r">
              <a:spcBef>
                <a:spcPts val="0"/>
              </a:spcBef>
              <a:buNone/>
              <a:defRPr sz="1800">
                <a:solidFill>
                  <a:srgbClr val="888888"/>
                </a:solidFill>
                <a:latin typeface="Calibri"/>
                <a:ea typeface="Calibri"/>
                <a:cs typeface="Calibri"/>
                <a:sym typeface="Calibri"/>
              </a:defRPr>
            </a:lvl7pPr>
            <a:lvl8pPr indent="0" lvl="7" marL="0" marR="0" rtl="0" algn="r">
              <a:spcBef>
                <a:spcPts val="0"/>
              </a:spcBef>
              <a:buNone/>
              <a:defRPr sz="1800">
                <a:solidFill>
                  <a:srgbClr val="888888"/>
                </a:solidFill>
                <a:latin typeface="Calibri"/>
                <a:ea typeface="Calibri"/>
                <a:cs typeface="Calibri"/>
                <a:sym typeface="Calibri"/>
              </a:defRPr>
            </a:lvl8pPr>
            <a:lvl9pPr indent="0" lvl="8" marL="0" marR="0" rtl="0" algn="r">
              <a:spcBef>
                <a:spcPts val="0"/>
              </a:spcBef>
              <a:buNone/>
              <a:defRPr sz="18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b="0" u="non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3.jp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7.jpg"/><Relationship Id="rId5" Type="http://schemas.openxmlformats.org/officeDocument/2006/relationships/image" Target="../media/image1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2.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 name="Shape 45"/>
        <p:cNvGrpSpPr/>
        <p:nvPr/>
      </p:nvGrpSpPr>
      <p:grpSpPr>
        <a:xfrm>
          <a:off x="0" y="0"/>
          <a:ext cx="0" cy="0"/>
          <a:chOff x="0" y="0"/>
          <a:chExt cx="0" cy="0"/>
        </a:xfrm>
      </p:grpSpPr>
      <p:sp>
        <p:nvSpPr>
          <p:cNvPr id="46" name="Google Shape;46;p1"/>
          <p:cNvSpPr txBox="1"/>
          <p:nvPr>
            <p:ph type="title"/>
          </p:nvPr>
        </p:nvSpPr>
        <p:spPr>
          <a:xfrm>
            <a:off x="7763002" y="1352169"/>
            <a:ext cx="3939540" cy="1049655"/>
          </a:xfrm>
          <a:prstGeom prst="rect">
            <a:avLst/>
          </a:prstGeom>
          <a:noFill/>
          <a:ln>
            <a:noFill/>
          </a:ln>
        </p:spPr>
        <p:txBody>
          <a:bodyPr anchorCtr="0" anchor="t" bIns="0" lIns="0" spcFirstLastPara="1" rIns="0" wrap="square" tIns="53975">
            <a:spAutoFit/>
          </a:bodyPr>
          <a:lstStyle/>
          <a:p>
            <a:pPr indent="30480" lvl="0" marL="12700" marR="5080" rtl="0" algn="just">
              <a:lnSpc>
                <a:spcPct val="107916"/>
              </a:lnSpc>
              <a:spcBef>
                <a:spcPts val="0"/>
              </a:spcBef>
              <a:spcAft>
                <a:spcPts val="0"/>
              </a:spcAft>
              <a:buNone/>
            </a:pPr>
            <a:r>
              <a:rPr lang="en-US" sz="2400"/>
              <a:t>The antagonistic effects of  tourism industry strategies  on land use management:</a:t>
            </a:r>
            <a:endParaRPr sz="2400"/>
          </a:p>
        </p:txBody>
      </p:sp>
      <p:sp>
        <p:nvSpPr>
          <p:cNvPr id="47" name="Google Shape;47;p1"/>
          <p:cNvSpPr txBox="1"/>
          <p:nvPr/>
        </p:nvSpPr>
        <p:spPr>
          <a:xfrm>
            <a:off x="7795006" y="3202685"/>
            <a:ext cx="3871500" cy="1035900"/>
          </a:xfrm>
          <a:prstGeom prst="rect">
            <a:avLst/>
          </a:prstGeom>
          <a:noFill/>
          <a:ln>
            <a:noFill/>
          </a:ln>
        </p:spPr>
        <p:txBody>
          <a:bodyPr anchorCtr="0" anchor="t" bIns="0" lIns="0" spcFirstLastPara="1" rIns="0" wrap="square" tIns="54600">
            <a:spAutoFit/>
          </a:bodyPr>
          <a:lstStyle/>
          <a:p>
            <a:pPr indent="0" lvl="0" marL="12700" marR="5080" rtl="0" algn="ctr">
              <a:lnSpc>
                <a:spcPct val="88500"/>
              </a:lnSpc>
              <a:spcBef>
                <a:spcPts val="0"/>
              </a:spcBef>
              <a:spcAft>
                <a:spcPts val="0"/>
              </a:spcAft>
              <a:buNone/>
            </a:pPr>
            <a:r>
              <a:rPr b="1" lang="en-US" sz="2400">
                <a:solidFill>
                  <a:srgbClr val="008AD3"/>
                </a:solidFill>
                <a:latin typeface="Tahoma"/>
                <a:ea typeface="Tahoma"/>
                <a:cs typeface="Tahoma"/>
                <a:sym typeface="Tahoma"/>
              </a:rPr>
              <a:t>A comparative analysis of  Toulon (France) and  Kusadasi (Turkey)</a:t>
            </a:r>
            <a:endParaRPr sz="2400">
              <a:solidFill>
                <a:schemeClr val="dk1"/>
              </a:solidFill>
              <a:latin typeface="Tahoma"/>
              <a:ea typeface="Tahoma"/>
              <a:cs typeface="Tahoma"/>
              <a:sym typeface="Tahoma"/>
            </a:endParaRPr>
          </a:p>
        </p:txBody>
      </p:sp>
      <p:grpSp>
        <p:nvGrpSpPr>
          <p:cNvPr id="48" name="Google Shape;48;p1"/>
          <p:cNvGrpSpPr/>
          <p:nvPr/>
        </p:nvGrpSpPr>
        <p:grpSpPr>
          <a:xfrm>
            <a:off x="0" y="0"/>
            <a:ext cx="7576184" cy="6858000"/>
            <a:chOff x="0" y="0"/>
            <a:chExt cx="7576184" cy="6858000"/>
          </a:xfrm>
        </p:grpSpPr>
        <p:sp>
          <p:nvSpPr>
            <p:cNvPr id="49" name="Google Shape;49;p1"/>
            <p:cNvSpPr/>
            <p:nvPr/>
          </p:nvSpPr>
          <p:spPr>
            <a:xfrm>
              <a:off x="0" y="0"/>
              <a:ext cx="7576184" cy="6858000"/>
            </a:xfrm>
            <a:custGeom>
              <a:rect b="b" l="l" r="r" t="t"/>
              <a:pathLst>
                <a:path extrusionOk="0" h="6858000" w="7576184">
                  <a:moveTo>
                    <a:pt x="7575804" y="0"/>
                  </a:moveTo>
                  <a:lnTo>
                    <a:pt x="0" y="0"/>
                  </a:lnTo>
                  <a:lnTo>
                    <a:pt x="0" y="6858000"/>
                  </a:lnTo>
                  <a:lnTo>
                    <a:pt x="7575804" y="6858000"/>
                  </a:lnTo>
                  <a:lnTo>
                    <a:pt x="7575804" y="0"/>
                  </a:lnTo>
                  <a:close/>
                </a:path>
              </a:pathLst>
            </a:custGeom>
            <a:solidFill>
              <a:srgbClr val="F1F1F1">
                <a:alpha val="64705"/>
              </a:srgbClr>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0" name="Google Shape;50;p1"/>
            <p:cNvPicPr preferRelativeResize="0"/>
            <p:nvPr/>
          </p:nvPicPr>
          <p:blipFill rotWithShape="1">
            <a:blip r:embed="rId3">
              <a:alphaModFix/>
            </a:blip>
            <a:srcRect b="0" l="0" r="0" t="0"/>
            <a:stretch/>
          </p:blipFill>
          <p:spPr>
            <a:xfrm>
              <a:off x="891539" y="702563"/>
              <a:ext cx="5777484" cy="5458967"/>
            </a:xfrm>
            <a:prstGeom prst="rect">
              <a:avLst/>
            </a:prstGeom>
            <a:noFill/>
            <a:ln>
              <a:noFill/>
            </a:ln>
          </p:spPr>
        </p:pic>
      </p:grpSp>
      <p:sp>
        <p:nvSpPr>
          <p:cNvPr id="51" name="Google Shape;51;p1"/>
          <p:cNvSpPr txBox="1"/>
          <p:nvPr/>
        </p:nvSpPr>
        <p:spPr>
          <a:xfrm>
            <a:off x="8779509" y="5350255"/>
            <a:ext cx="2226945" cy="1397635"/>
          </a:xfrm>
          <a:prstGeom prst="rect">
            <a:avLst/>
          </a:prstGeom>
          <a:noFill/>
          <a:ln>
            <a:noFill/>
          </a:ln>
        </p:spPr>
        <p:txBody>
          <a:bodyPr anchorCtr="0" anchor="t" bIns="0" lIns="0" spcFirstLastPara="1" rIns="0" wrap="square" tIns="12700">
            <a:spAutoFit/>
          </a:bodyPr>
          <a:lstStyle/>
          <a:p>
            <a:pPr indent="0" lvl="0" marL="635" marR="0" rtl="0" algn="ctr">
              <a:lnSpc>
                <a:spcPct val="100000"/>
              </a:lnSpc>
              <a:spcBef>
                <a:spcPts val="0"/>
              </a:spcBef>
              <a:spcAft>
                <a:spcPts val="0"/>
              </a:spcAft>
              <a:buNone/>
            </a:pPr>
            <a:r>
              <a:rPr lang="en-US" sz="1800">
                <a:solidFill>
                  <a:srgbClr val="001F5F"/>
                </a:solidFill>
                <a:latin typeface="Calibri"/>
                <a:ea typeface="Calibri"/>
                <a:cs typeface="Calibri"/>
                <a:sym typeface="Calibri"/>
              </a:rPr>
              <a:t>Vincent Monier</a:t>
            </a:r>
            <a:endParaRPr sz="1800">
              <a:solidFill>
                <a:schemeClr val="dk1"/>
              </a:solidFill>
              <a:latin typeface="Calibri"/>
              <a:ea typeface="Calibri"/>
              <a:cs typeface="Calibri"/>
              <a:sym typeface="Calibri"/>
            </a:endParaRPr>
          </a:p>
          <a:p>
            <a:pPr indent="0" lvl="0" marL="635" marR="0" rtl="0" algn="ctr">
              <a:lnSpc>
                <a:spcPct val="100000"/>
              </a:lnSpc>
              <a:spcBef>
                <a:spcPts val="5"/>
              </a:spcBef>
              <a:spcAft>
                <a:spcPts val="0"/>
              </a:spcAft>
              <a:buNone/>
            </a:pPr>
            <a:r>
              <a:rPr i="1" lang="en-US" sz="1800">
                <a:solidFill>
                  <a:srgbClr val="001F5F"/>
                </a:solidFill>
                <a:latin typeface="Calibri"/>
                <a:ea typeface="Calibri"/>
                <a:cs typeface="Calibri"/>
                <a:sym typeface="Calibri"/>
              </a:rPr>
              <a:t>(ESPI Group)</a:t>
            </a:r>
            <a:endParaRPr sz="1800">
              <a:solidFill>
                <a:schemeClr val="dk1"/>
              </a:solidFill>
              <a:latin typeface="Calibri"/>
              <a:ea typeface="Calibri"/>
              <a:cs typeface="Calibri"/>
              <a:sym typeface="Calibri"/>
            </a:endParaRPr>
          </a:p>
          <a:p>
            <a:pPr indent="763270" lvl="0" marL="297180" marR="291465" rtl="0" algn="l">
              <a:lnSpc>
                <a:spcPct val="100000"/>
              </a:lnSpc>
              <a:spcBef>
                <a:spcPts val="0"/>
              </a:spcBef>
              <a:spcAft>
                <a:spcPts val="0"/>
              </a:spcAft>
              <a:buNone/>
            </a:pPr>
            <a:r>
              <a:rPr lang="en-US" sz="1800">
                <a:solidFill>
                  <a:srgbClr val="001F5F"/>
                </a:solidFill>
                <a:latin typeface="Calibri"/>
                <a:ea typeface="Calibri"/>
                <a:cs typeface="Calibri"/>
                <a:sym typeface="Calibri"/>
              </a:rPr>
              <a:t>&amp;  Myriam Ben Saad</a:t>
            </a:r>
            <a:endParaRPr sz="18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i="1" lang="en-US" sz="1800">
                <a:solidFill>
                  <a:srgbClr val="001F5F"/>
                </a:solidFill>
                <a:latin typeface="Calibri"/>
                <a:ea typeface="Calibri"/>
                <a:cs typeface="Calibri"/>
                <a:sym typeface="Calibri"/>
              </a:rPr>
              <a:t>(Kedge Business School)</a:t>
            </a: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10"/>
          <p:cNvPicPr preferRelativeResize="0"/>
          <p:nvPr/>
        </p:nvPicPr>
        <p:blipFill rotWithShape="1">
          <a:blip r:embed="rId3">
            <a:alphaModFix/>
          </a:blip>
          <a:srcRect b="0" l="0" r="0" t="0"/>
          <a:stretch/>
        </p:blipFill>
        <p:spPr>
          <a:xfrm>
            <a:off x="11244071" y="5526023"/>
            <a:ext cx="495300" cy="905256"/>
          </a:xfrm>
          <a:prstGeom prst="rect">
            <a:avLst/>
          </a:prstGeom>
          <a:noFill/>
          <a:ln>
            <a:noFill/>
          </a:ln>
        </p:spPr>
      </p:pic>
      <p:graphicFrame>
        <p:nvGraphicFramePr>
          <p:cNvPr id="154" name="Google Shape;154;p10"/>
          <p:cNvGraphicFramePr/>
          <p:nvPr/>
        </p:nvGraphicFramePr>
        <p:xfrm>
          <a:off x="622155" y="1752600"/>
          <a:ext cx="3000000" cy="3000000"/>
        </p:xfrm>
        <a:graphic>
          <a:graphicData uri="http://schemas.openxmlformats.org/drawingml/2006/table">
            <a:tbl>
              <a:tblPr bandRow="1" firstRow="1">
                <a:noFill/>
                <a:tableStyleId>{6E659DA2-3CB6-450A-920E-879386DC5DDC}</a:tableStyleId>
              </a:tblPr>
              <a:tblGrid>
                <a:gridCol w="3355350"/>
                <a:gridCol w="1504325"/>
                <a:gridCol w="1504325"/>
                <a:gridCol w="1513850"/>
                <a:gridCol w="2607300"/>
              </a:tblGrid>
              <a:tr h="748675">
                <a:tc gridSpan="4">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500" u="none" cap="none" strike="noStrike">
                          <a:solidFill>
                            <a:srgbClr val="FFFFFF"/>
                          </a:solidFill>
                          <a:latin typeface="Calibri"/>
                          <a:ea typeface="Calibri"/>
                          <a:cs typeface="Calibri"/>
                          <a:sym typeface="Calibri"/>
                        </a:rPr>
                        <a:t>Actions</a:t>
                      </a:r>
                      <a:endParaRPr sz="1500" u="none" cap="none" strike="noStrike">
                        <a:latin typeface="Calibri"/>
                        <a:ea typeface="Calibri"/>
                        <a:cs typeface="Calibri"/>
                        <a:sym typeface="Calibri"/>
                      </a:endParaRPr>
                    </a:p>
                  </a:txBody>
                  <a:tcPr marT="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hMerge="1"/>
                <a:tc hMerge="1"/>
                <a:tc hMerge="1"/>
                <a:tc>
                  <a:txBody>
                    <a:bodyPr/>
                    <a:lstStyle/>
                    <a:p>
                      <a:pPr indent="0" lvl="0" marL="1905" marR="0" rtl="0" algn="ctr">
                        <a:lnSpc>
                          <a:spcPct val="100000"/>
                        </a:lnSpc>
                        <a:spcBef>
                          <a:spcPts val="0"/>
                        </a:spcBef>
                        <a:spcAft>
                          <a:spcPts val="0"/>
                        </a:spcAft>
                        <a:buNone/>
                      </a:pPr>
                      <a:r>
                        <a:rPr b="1" lang="en-US" sz="1500" u="none" cap="none" strike="noStrike">
                          <a:solidFill>
                            <a:srgbClr val="FFFFFF"/>
                          </a:solidFill>
                          <a:latin typeface="Calibri"/>
                          <a:ea typeface="Calibri"/>
                          <a:cs typeface="Calibri"/>
                          <a:sym typeface="Calibri"/>
                        </a:rPr>
                        <a:t>Amounts (total of actions</a:t>
                      </a:r>
                      <a:endParaRPr sz="1500" u="none" cap="none" strike="noStrike">
                        <a:latin typeface="Calibri"/>
                        <a:ea typeface="Calibri"/>
                        <a:cs typeface="Calibri"/>
                        <a:sym typeface="Calibri"/>
                      </a:endParaRPr>
                    </a:p>
                    <a:p>
                      <a:pPr indent="0" lvl="0" marL="1270" marR="0" rtl="0" algn="ctr">
                        <a:lnSpc>
                          <a:spcPct val="100000"/>
                        </a:lnSpc>
                        <a:spcBef>
                          <a:spcPts val="135"/>
                        </a:spcBef>
                        <a:spcAft>
                          <a:spcPts val="0"/>
                        </a:spcAft>
                        <a:buNone/>
                      </a:pPr>
                      <a:r>
                        <a:rPr b="1" lang="en-US" sz="1500" u="none" cap="none" strike="noStrike">
                          <a:solidFill>
                            <a:srgbClr val="FFFFFF"/>
                          </a:solidFill>
                          <a:latin typeface="Calibri"/>
                          <a:ea typeface="Calibri"/>
                          <a:cs typeface="Calibri"/>
                          <a:sym typeface="Calibri"/>
                        </a:rPr>
                        <a:t>carried out or planned) € (in</a:t>
                      </a:r>
                      <a:endParaRPr sz="1500" u="none" cap="none" strike="noStrike">
                        <a:latin typeface="Calibri"/>
                        <a:ea typeface="Calibri"/>
                        <a:cs typeface="Calibri"/>
                        <a:sym typeface="Calibri"/>
                      </a:endParaRPr>
                    </a:p>
                    <a:p>
                      <a:pPr indent="0" lvl="0" marL="2540" marR="0" rtl="0" algn="ctr">
                        <a:lnSpc>
                          <a:spcPct val="100000"/>
                        </a:lnSpc>
                        <a:spcBef>
                          <a:spcPts val="120"/>
                        </a:spcBef>
                        <a:spcAft>
                          <a:spcPts val="0"/>
                        </a:spcAft>
                        <a:buNone/>
                      </a:pPr>
                      <a:r>
                        <a:rPr b="1" lang="en-US" sz="1500" u="none" cap="none" strike="noStrike">
                          <a:solidFill>
                            <a:srgbClr val="FFFFFF"/>
                          </a:solidFill>
                          <a:latin typeface="Calibri"/>
                          <a:ea typeface="Calibri"/>
                          <a:cs typeface="Calibri"/>
                          <a:sym typeface="Calibri"/>
                        </a:rPr>
                        <a:t>euros)</a:t>
                      </a:r>
                      <a:endParaRPr sz="1500" u="none" cap="none" strike="noStrike">
                        <a:latin typeface="Calibri"/>
                        <a:ea typeface="Calibri"/>
                        <a:cs typeface="Calibri"/>
                        <a:sym typeface="Calibri"/>
                      </a:endParaRPr>
                    </a:p>
                  </a:txBody>
                  <a:tcPr marT="44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243450">
                <a:tc gridSpan="4">
                  <a:txBody>
                    <a:bodyPr/>
                    <a:lstStyle/>
                    <a:p>
                      <a:pPr indent="0" lvl="0" marL="68580" marR="0" rtl="0" algn="l">
                        <a:lnSpc>
                          <a:spcPct val="116333"/>
                        </a:lnSpc>
                        <a:spcBef>
                          <a:spcPts val="0"/>
                        </a:spcBef>
                        <a:spcAft>
                          <a:spcPts val="0"/>
                        </a:spcAft>
                        <a:buNone/>
                      </a:pPr>
                      <a:r>
                        <a:rPr b="1" lang="en-US" sz="1500" u="none" cap="none" strike="noStrike">
                          <a:solidFill>
                            <a:srgbClr val="FFFFFF"/>
                          </a:solidFill>
                          <a:latin typeface="Calibri"/>
                          <a:ea typeface="Calibri"/>
                          <a:cs typeface="Calibri"/>
                          <a:sym typeface="Calibri"/>
                        </a:rPr>
                        <a:t>1-Creating a sustainable mobility plan in line with the metropolitan Urban development plan</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18333"/>
                        </a:lnSpc>
                        <a:spcBef>
                          <a:spcPts val="0"/>
                        </a:spcBef>
                        <a:spcAft>
                          <a:spcPts val="0"/>
                        </a:spcAft>
                        <a:buNone/>
                      </a:pPr>
                      <a:r>
                        <a:rPr lang="en-US" sz="1500" u="none" cap="none" strike="noStrike">
                          <a:latin typeface="Calibri"/>
                          <a:ea typeface="Calibri"/>
                          <a:cs typeface="Calibri"/>
                          <a:sym typeface="Calibri"/>
                        </a:rPr>
                        <a:t>6,524,547</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3325">
                <a:tc gridSpan="4">
                  <a:txBody>
                    <a:bodyPr/>
                    <a:lstStyle/>
                    <a:p>
                      <a:pPr indent="0" lvl="0" marL="68580" marR="0" rtl="0" algn="l">
                        <a:lnSpc>
                          <a:spcPct val="118333"/>
                        </a:lnSpc>
                        <a:spcBef>
                          <a:spcPts val="0"/>
                        </a:spcBef>
                        <a:spcAft>
                          <a:spcPts val="0"/>
                        </a:spcAft>
                        <a:buNone/>
                      </a:pPr>
                      <a:r>
                        <a:rPr b="1" lang="en-US" sz="1500" u="none" cap="none" strike="noStrike">
                          <a:solidFill>
                            <a:srgbClr val="FFFFFF"/>
                          </a:solidFill>
                          <a:latin typeface="Calibri"/>
                          <a:ea typeface="Calibri"/>
                          <a:cs typeface="Calibri"/>
                          <a:sym typeface="Calibri"/>
                        </a:rPr>
                        <a:t>2 - Creating gateways to Tombolos and Ayguade-Salins</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1905" marR="0" rtl="0" algn="ctr">
                        <a:lnSpc>
                          <a:spcPct val="118333"/>
                        </a:lnSpc>
                        <a:spcBef>
                          <a:spcPts val="0"/>
                        </a:spcBef>
                        <a:spcAft>
                          <a:spcPts val="0"/>
                        </a:spcAft>
                        <a:buNone/>
                      </a:pPr>
                      <a:r>
                        <a:rPr lang="en-US" sz="1500" u="none" cap="none" strike="noStrike">
                          <a:latin typeface="Calibri"/>
                          <a:ea typeface="Calibri"/>
                          <a:cs typeface="Calibri"/>
                          <a:sym typeface="Calibri"/>
                        </a:rPr>
                        <a:t>885,000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3450">
                <a:tc gridSpan="4">
                  <a:txBody>
                    <a:bodyPr/>
                    <a:lstStyle/>
                    <a:p>
                      <a:pPr indent="0" lvl="0" marL="68580" marR="0" rtl="0" algn="l">
                        <a:lnSpc>
                          <a:spcPct val="118333"/>
                        </a:lnSpc>
                        <a:spcBef>
                          <a:spcPts val="0"/>
                        </a:spcBef>
                        <a:spcAft>
                          <a:spcPts val="0"/>
                        </a:spcAft>
                        <a:buNone/>
                      </a:pPr>
                      <a:r>
                        <a:rPr b="1" lang="en-US" sz="1500" u="none" cap="none" strike="noStrike">
                          <a:solidFill>
                            <a:srgbClr val="FFFFFF"/>
                          </a:solidFill>
                          <a:latin typeface="Calibri"/>
                          <a:ea typeface="Calibri"/>
                          <a:cs typeface="Calibri"/>
                          <a:sym typeface="Calibri"/>
                        </a:rPr>
                        <a:t>3 - Define a landscape policy to upgrade the Grand Site's entrances and roads</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18333"/>
                        </a:lnSpc>
                        <a:spcBef>
                          <a:spcPts val="0"/>
                        </a:spcBef>
                        <a:spcAft>
                          <a:spcPts val="0"/>
                        </a:spcAft>
                        <a:buNone/>
                      </a:pPr>
                      <a:r>
                        <a:rPr lang="en-US" sz="1500" u="none" cap="none" strike="noStrike">
                          <a:latin typeface="Calibri"/>
                          <a:ea typeface="Calibri"/>
                          <a:cs typeface="Calibri"/>
                          <a:sym typeface="Calibri"/>
                        </a:rPr>
                        <a:t>65,000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3325">
                <a:tc gridSpan="4">
                  <a:txBody>
                    <a:bodyPr/>
                    <a:lstStyle/>
                    <a:p>
                      <a:pPr indent="0" lvl="0" marL="68580" marR="0" rtl="0" algn="l">
                        <a:lnSpc>
                          <a:spcPct val="118666"/>
                        </a:lnSpc>
                        <a:spcBef>
                          <a:spcPts val="0"/>
                        </a:spcBef>
                        <a:spcAft>
                          <a:spcPts val="0"/>
                        </a:spcAft>
                        <a:buNone/>
                      </a:pPr>
                      <a:r>
                        <a:rPr b="1" lang="en-US" sz="1500" u="none" cap="none" strike="noStrike">
                          <a:solidFill>
                            <a:srgbClr val="FFFFFF"/>
                          </a:solidFill>
                          <a:latin typeface="Calibri"/>
                          <a:ea typeface="Calibri"/>
                          <a:cs typeface="Calibri"/>
                          <a:sym typeface="Calibri"/>
                        </a:rPr>
                        <a:t>4 - Design and implement an overall information master plan for the Grand Site</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2540" marR="0" rtl="0" algn="ctr">
                        <a:lnSpc>
                          <a:spcPct val="118333"/>
                        </a:lnSpc>
                        <a:spcBef>
                          <a:spcPts val="0"/>
                        </a:spcBef>
                        <a:spcAft>
                          <a:spcPts val="0"/>
                        </a:spcAft>
                        <a:buNone/>
                      </a:pPr>
                      <a:r>
                        <a:rPr lang="en-US" sz="1500" u="none" cap="none" strike="noStrike">
                          <a:latin typeface="Calibri"/>
                          <a:ea typeface="Calibri"/>
                          <a:cs typeface="Calibri"/>
                          <a:sym typeface="Calibri"/>
                        </a:rPr>
                        <a:t>Unknown</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3450">
                <a:tc gridSpan="4">
                  <a:txBody>
                    <a:bodyPr/>
                    <a:lstStyle/>
                    <a:p>
                      <a:pPr indent="0" lvl="0" marL="68580" marR="0" rtl="0" algn="l">
                        <a:lnSpc>
                          <a:spcPct val="118666"/>
                        </a:lnSpc>
                        <a:spcBef>
                          <a:spcPts val="0"/>
                        </a:spcBef>
                        <a:spcAft>
                          <a:spcPts val="0"/>
                        </a:spcAft>
                        <a:buNone/>
                      </a:pPr>
                      <a:r>
                        <a:rPr b="1" lang="en-US" sz="1500" u="none" cap="none" strike="noStrike">
                          <a:solidFill>
                            <a:srgbClr val="FFFFFF"/>
                          </a:solidFill>
                          <a:latin typeface="Calibri"/>
                          <a:ea typeface="Calibri"/>
                          <a:cs typeface="Calibri"/>
                          <a:sym typeface="Calibri"/>
                        </a:rPr>
                        <a:t>Enhancing the Hyères salt marsh sites</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18666"/>
                        </a:lnSpc>
                        <a:spcBef>
                          <a:spcPts val="0"/>
                        </a:spcBef>
                        <a:spcAft>
                          <a:spcPts val="0"/>
                        </a:spcAft>
                        <a:buNone/>
                      </a:pPr>
                      <a:r>
                        <a:rPr lang="en-US" sz="1500" u="none" cap="none" strike="noStrike">
                          <a:latin typeface="Calibri"/>
                          <a:ea typeface="Calibri"/>
                          <a:cs typeface="Calibri"/>
                          <a:sym typeface="Calibri"/>
                        </a:rPr>
                        <a:t>10,722,000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3325">
                <a:tc gridSpan="4">
                  <a:txBody>
                    <a:bodyPr/>
                    <a:lstStyle/>
                    <a:p>
                      <a:pPr indent="0" lvl="0" marL="68580" marR="0" rtl="0" algn="l">
                        <a:lnSpc>
                          <a:spcPct val="118666"/>
                        </a:lnSpc>
                        <a:spcBef>
                          <a:spcPts val="0"/>
                        </a:spcBef>
                        <a:spcAft>
                          <a:spcPts val="0"/>
                        </a:spcAft>
                        <a:buNone/>
                      </a:pPr>
                      <a:r>
                        <a:rPr b="1" lang="en-US" sz="1500" u="none" cap="none" strike="noStrike">
                          <a:solidFill>
                            <a:srgbClr val="FFFFFF"/>
                          </a:solidFill>
                          <a:latin typeface="Calibri"/>
                          <a:ea typeface="Calibri"/>
                          <a:cs typeface="Calibri"/>
                          <a:sym typeface="Calibri"/>
                        </a:rPr>
                        <a:t>6 - Define the principles of access, development and management of the Grand Site's beaches</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0" marR="0" rtl="0" algn="ctr">
                        <a:lnSpc>
                          <a:spcPct val="118333"/>
                        </a:lnSpc>
                        <a:spcBef>
                          <a:spcPts val="0"/>
                        </a:spcBef>
                        <a:spcAft>
                          <a:spcPts val="0"/>
                        </a:spcAft>
                        <a:buNone/>
                      </a:pPr>
                      <a:r>
                        <a:rPr lang="en-US" sz="1500" u="none" cap="none" strike="noStrike">
                          <a:latin typeface="Calibri"/>
                          <a:ea typeface="Calibri"/>
                          <a:cs typeface="Calibri"/>
                          <a:sym typeface="Calibri"/>
                        </a:rPr>
                        <a:t>7,800,000 (€780k/y)</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3450">
                <a:tc gridSpan="4">
                  <a:txBody>
                    <a:bodyPr/>
                    <a:lstStyle/>
                    <a:p>
                      <a:pPr indent="0" lvl="0" marL="68580" marR="0" rtl="0" algn="l">
                        <a:lnSpc>
                          <a:spcPct val="118666"/>
                        </a:lnSpc>
                        <a:spcBef>
                          <a:spcPts val="0"/>
                        </a:spcBef>
                        <a:spcAft>
                          <a:spcPts val="0"/>
                        </a:spcAft>
                        <a:buNone/>
                      </a:pPr>
                      <a:r>
                        <a:rPr b="1" lang="en-US" sz="1500" u="none" cap="none" strike="noStrike">
                          <a:solidFill>
                            <a:srgbClr val="FFFFFF"/>
                          </a:solidFill>
                          <a:latin typeface="Calibri"/>
                          <a:ea typeface="Calibri"/>
                          <a:cs typeface="Calibri"/>
                          <a:sym typeface="Calibri"/>
                        </a:rPr>
                        <a:t>7 - Promoting and upgrading the Grand Site's tourism offering</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2540" marR="0" rtl="0" algn="ctr">
                        <a:lnSpc>
                          <a:spcPct val="118333"/>
                        </a:lnSpc>
                        <a:spcBef>
                          <a:spcPts val="0"/>
                        </a:spcBef>
                        <a:spcAft>
                          <a:spcPts val="0"/>
                        </a:spcAft>
                        <a:buNone/>
                      </a:pPr>
                      <a:r>
                        <a:rPr lang="en-US" sz="1500" u="none" cap="none" strike="noStrike">
                          <a:latin typeface="Calibri"/>
                          <a:ea typeface="Calibri"/>
                          <a:cs typeface="Calibri"/>
                          <a:sym typeface="Calibri"/>
                        </a:rPr>
                        <a:t>Unknown</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3325">
                <a:tc gridSpan="4">
                  <a:txBody>
                    <a:bodyPr/>
                    <a:lstStyle/>
                    <a:p>
                      <a:pPr indent="0" lvl="0" marL="68580" marR="0" rtl="0" algn="l">
                        <a:lnSpc>
                          <a:spcPct val="115000"/>
                        </a:lnSpc>
                        <a:spcBef>
                          <a:spcPts val="0"/>
                        </a:spcBef>
                        <a:spcAft>
                          <a:spcPts val="0"/>
                        </a:spcAft>
                        <a:buNone/>
                      </a:pPr>
                      <a:r>
                        <a:rPr b="1" lang="en-US" sz="1500" u="none" cap="none" strike="noStrike">
                          <a:solidFill>
                            <a:srgbClr val="FFFFFF"/>
                          </a:solidFill>
                          <a:latin typeface="Calibri"/>
                          <a:ea typeface="Calibri"/>
                          <a:cs typeface="Calibri"/>
                          <a:sym typeface="Calibri"/>
                        </a:rPr>
                        <a:t>8 - Implement a plan to promote the Grand Site's points of interest</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18666"/>
                        </a:lnSpc>
                        <a:spcBef>
                          <a:spcPts val="0"/>
                        </a:spcBef>
                        <a:spcAft>
                          <a:spcPts val="0"/>
                        </a:spcAft>
                        <a:buNone/>
                      </a:pPr>
                      <a:r>
                        <a:rPr lang="en-US" sz="1500" u="none" cap="none" strike="noStrike">
                          <a:latin typeface="Calibri"/>
                          <a:ea typeface="Calibri"/>
                          <a:cs typeface="Calibri"/>
                          <a:sym typeface="Calibri"/>
                        </a:rPr>
                        <a:t>25,000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3450">
                <a:tc gridSpan="4">
                  <a:txBody>
                    <a:bodyPr/>
                    <a:lstStyle/>
                    <a:p>
                      <a:pPr indent="0" lvl="0" marL="68580" marR="0" rtl="0" algn="l">
                        <a:lnSpc>
                          <a:spcPct val="115000"/>
                        </a:lnSpc>
                        <a:spcBef>
                          <a:spcPts val="0"/>
                        </a:spcBef>
                        <a:spcAft>
                          <a:spcPts val="0"/>
                        </a:spcAft>
                        <a:buNone/>
                      </a:pPr>
                      <a:r>
                        <a:rPr b="1" lang="en-US" sz="1500" u="none" cap="none" strike="noStrike">
                          <a:solidFill>
                            <a:srgbClr val="FFFFFF"/>
                          </a:solidFill>
                          <a:latin typeface="Calibri"/>
                          <a:ea typeface="Calibri"/>
                          <a:cs typeface="Calibri"/>
                          <a:sym typeface="Calibri"/>
                        </a:rPr>
                        <a:t>9 - Restoring the public continuity of major walking routes: Coastal footpath.</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2540" marR="0" rtl="0" algn="ctr">
                        <a:lnSpc>
                          <a:spcPct val="118333"/>
                        </a:lnSpc>
                        <a:spcBef>
                          <a:spcPts val="0"/>
                        </a:spcBef>
                        <a:spcAft>
                          <a:spcPts val="0"/>
                        </a:spcAft>
                        <a:buNone/>
                      </a:pPr>
                      <a:r>
                        <a:rPr lang="en-US" sz="1500" u="none" cap="none" strike="noStrike">
                          <a:latin typeface="Calibri"/>
                          <a:ea typeface="Calibri"/>
                          <a:cs typeface="Calibri"/>
                          <a:sym typeface="Calibri"/>
                        </a:rPr>
                        <a:t>1,390,836</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3325">
                <a:tc gridSpan="4">
                  <a:txBody>
                    <a:bodyPr/>
                    <a:lstStyle/>
                    <a:p>
                      <a:pPr indent="0" lvl="0" marL="68580" marR="0" rtl="0" algn="l">
                        <a:lnSpc>
                          <a:spcPct val="115000"/>
                        </a:lnSpc>
                        <a:spcBef>
                          <a:spcPts val="0"/>
                        </a:spcBef>
                        <a:spcAft>
                          <a:spcPts val="0"/>
                        </a:spcAft>
                        <a:buNone/>
                      </a:pPr>
                      <a:r>
                        <a:rPr b="1" lang="en-US" sz="1500" u="none" cap="none" strike="noStrike">
                          <a:solidFill>
                            <a:srgbClr val="FFFFFF"/>
                          </a:solidFill>
                          <a:latin typeface="Calibri"/>
                          <a:ea typeface="Calibri"/>
                          <a:cs typeface="Calibri"/>
                          <a:sym typeface="Calibri"/>
                        </a:rPr>
                        <a:t>25- Implement an ecological continuity management plan</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18666"/>
                        </a:lnSpc>
                        <a:spcBef>
                          <a:spcPts val="0"/>
                        </a:spcBef>
                        <a:spcAft>
                          <a:spcPts val="0"/>
                        </a:spcAft>
                        <a:buNone/>
                      </a:pPr>
                      <a:r>
                        <a:rPr lang="en-US" sz="1500" u="none" cap="none" strike="noStrike">
                          <a:latin typeface="Calibri"/>
                          <a:ea typeface="Calibri"/>
                          <a:cs typeface="Calibri"/>
                          <a:sym typeface="Calibri"/>
                        </a:rPr>
                        <a:t>1,328,000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3450">
                <a:tc gridSpan="4">
                  <a:txBody>
                    <a:bodyPr/>
                    <a:lstStyle/>
                    <a:p>
                      <a:pPr indent="0" lvl="0" marL="68580" marR="0" rtl="0" algn="l">
                        <a:lnSpc>
                          <a:spcPct val="115000"/>
                        </a:lnSpc>
                        <a:spcBef>
                          <a:spcPts val="0"/>
                        </a:spcBef>
                        <a:spcAft>
                          <a:spcPts val="0"/>
                        </a:spcAft>
                        <a:buNone/>
                      </a:pPr>
                      <a:r>
                        <a:rPr b="1" lang="en-US" sz="1500" u="none" cap="none" strike="noStrike">
                          <a:solidFill>
                            <a:srgbClr val="FFFFFF"/>
                          </a:solidFill>
                          <a:latin typeface="Calibri"/>
                          <a:ea typeface="Calibri"/>
                          <a:cs typeface="Calibri"/>
                          <a:sym typeface="Calibri"/>
                        </a:rPr>
                        <a:t>11 - Upgrading heritage public spaces in the village of Giens</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18666"/>
                        </a:lnSpc>
                        <a:spcBef>
                          <a:spcPts val="0"/>
                        </a:spcBef>
                        <a:spcAft>
                          <a:spcPts val="0"/>
                        </a:spcAft>
                        <a:buNone/>
                      </a:pPr>
                      <a:r>
                        <a:rPr lang="en-US" sz="1500" u="none" cap="none" strike="noStrike">
                          <a:latin typeface="Calibri"/>
                          <a:ea typeface="Calibri"/>
                          <a:cs typeface="Calibri"/>
                          <a:sym typeface="Calibri"/>
                        </a:rPr>
                        <a:t>1,290,812</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423450">
                <a:tc gridSpan="4">
                  <a:txBody>
                    <a:bodyPr/>
                    <a:lstStyle/>
                    <a:p>
                      <a:pPr indent="0" lvl="0" marL="68580" marR="0" rtl="0" algn="l">
                        <a:lnSpc>
                          <a:spcPct val="115000"/>
                        </a:lnSpc>
                        <a:spcBef>
                          <a:spcPts val="0"/>
                        </a:spcBef>
                        <a:spcAft>
                          <a:spcPts val="0"/>
                        </a:spcAft>
                        <a:buNone/>
                      </a:pPr>
                      <a:r>
                        <a:rPr b="1" lang="en-US" sz="1500" u="none" cap="none" strike="noStrike">
                          <a:solidFill>
                            <a:srgbClr val="FFFFFF"/>
                          </a:solidFill>
                          <a:latin typeface="Calibri"/>
                          <a:ea typeface="Calibri"/>
                          <a:cs typeface="Calibri"/>
                          <a:sym typeface="Calibri"/>
                        </a:rPr>
                        <a:t>12 - Upgrading the heritage public spaces of La Tour Fondue</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hMerge="1"/>
                <a:tc hMerge="1"/>
                <a:tc hMerge="1"/>
                <a:tc>
                  <a:txBody>
                    <a:bodyPr/>
                    <a:lstStyle/>
                    <a:p>
                      <a:pPr indent="0" lvl="0" marL="3175" marR="0" rtl="0" algn="ctr">
                        <a:lnSpc>
                          <a:spcPct val="100000"/>
                        </a:lnSpc>
                        <a:spcBef>
                          <a:spcPts val="0"/>
                        </a:spcBef>
                        <a:spcAft>
                          <a:spcPts val="0"/>
                        </a:spcAft>
                        <a:buNone/>
                      </a:pPr>
                      <a:r>
                        <a:rPr lang="en-US" sz="1500" u="none" cap="none" strike="noStrike">
                          <a:latin typeface="Calibri"/>
                          <a:ea typeface="Calibri"/>
                          <a:cs typeface="Calibri"/>
                          <a:sym typeface="Calibri"/>
                        </a:rPr>
                        <a:t>5,269,396</a:t>
                      </a:r>
                      <a:endParaRPr sz="1500" u="none" cap="none" strike="noStrike">
                        <a:latin typeface="Calibri"/>
                        <a:ea typeface="Calibri"/>
                        <a:cs typeface="Calibri"/>
                        <a:sym typeface="Calibri"/>
                      </a:endParaRPr>
                    </a:p>
                  </a:txBody>
                  <a:tcPr marT="870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480250">
                <a:tc rowSpan="2">
                  <a:txBody>
                    <a:bodyPr/>
                    <a:lstStyle/>
                    <a:p>
                      <a:pPr indent="0" lvl="0" marL="6985" marR="0" rtl="0" algn="ctr">
                        <a:lnSpc>
                          <a:spcPct val="100000"/>
                        </a:lnSpc>
                        <a:spcBef>
                          <a:spcPts val="0"/>
                        </a:spcBef>
                        <a:spcAft>
                          <a:spcPts val="0"/>
                        </a:spcAft>
                        <a:buNone/>
                      </a:pPr>
                      <a:r>
                        <a:rPr b="1" lang="en-US" sz="1500" u="none" cap="none" strike="noStrike">
                          <a:solidFill>
                            <a:srgbClr val="FFFFFF"/>
                          </a:solidFill>
                          <a:latin typeface="Calibri"/>
                          <a:ea typeface="Calibri"/>
                          <a:cs typeface="Calibri"/>
                          <a:sym typeface="Calibri"/>
                        </a:rPr>
                        <a:t>35 projects</a:t>
                      </a:r>
                      <a:endParaRPr sz="1500" u="none" cap="none" strike="noStrike">
                        <a:latin typeface="Calibri"/>
                        <a:ea typeface="Calibri"/>
                        <a:cs typeface="Calibri"/>
                        <a:sym typeface="Calibri"/>
                      </a:endParaRPr>
                    </a:p>
                    <a:p>
                      <a:pPr indent="0" lvl="0" marL="7620" marR="0" rtl="0" algn="ctr">
                        <a:lnSpc>
                          <a:spcPct val="100000"/>
                        </a:lnSpc>
                        <a:spcBef>
                          <a:spcPts val="940"/>
                        </a:spcBef>
                        <a:spcAft>
                          <a:spcPts val="0"/>
                        </a:spcAft>
                        <a:buNone/>
                      </a:pPr>
                      <a:r>
                        <a:rPr b="1" lang="en-US" sz="1500" u="none" cap="none" strike="noStrike">
                          <a:solidFill>
                            <a:srgbClr val="FFFFFF"/>
                          </a:solidFill>
                          <a:latin typeface="Calibri"/>
                          <a:ea typeface="Calibri"/>
                          <a:cs typeface="Calibri"/>
                          <a:sym typeface="Calibri"/>
                        </a:rPr>
                        <a:t>TOTAL</a:t>
                      </a:r>
                      <a:endParaRPr sz="1500" u="none" cap="none" strike="noStrike">
                        <a:latin typeface="Calibri"/>
                        <a:ea typeface="Calibri"/>
                        <a:cs typeface="Calibri"/>
                        <a:sym typeface="Calibri"/>
                      </a:endParaRPr>
                    </a:p>
                  </a:txBody>
                  <a:tcPr marT="60325" marB="0" marR="0" marL="0">
                    <a:lnL cap="flat" cmpd="sng" w="127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1905" marR="0" rtl="0" algn="ctr">
                        <a:lnSpc>
                          <a:spcPct val="116666"/>
                        </a:lnSpc>
                        <a:spcBef>
                          <a:spcPts val="0"/>
                        </a:spcBef>
                        <a:spcAft>
                          <a:spcPts val="0"/>
                        </a:spcAft>
                        <a:buNone/>
                      </a:pPr>
                      <a:r>
                        <a:rPr b="1" lang="en-US" sz="1500" u="none" cap="none" strike="noStrike">
                          <a:solidFill>
                            <a:srgbClr val="FFFFFF"/>
                          </a:solidFill>
                          <a:latin typeface="Calibri"/>
                          <a:ea typeface="Calibri"/>
                          <a:cs typeface="Calibri"/>
                          <a:sym typeface="Calibri"/>
                        </a:rPr>
                        <a:t>Completed or</a:t>
                      </a:r>
                      <a:endParaRPr sz="1500" u="none" cap="none" strike="noStrike">
                        <a:latin typeface="Calibri"/>
                        <a:ea typeface="Calibri"/>
                        <a:cs typeface="Calibri"/>
                        <a:sym typeface="Calibri"/>
                      </a:endParaRPr>
                    </a:p>
                    <a:p>
                      <a:pPr indent="0" lvl="0" marL="0" marR="0" rtl="0" algn="ctr">
                        <a:lnSpc>
                          <a:spcPct val="120000"/>
                        </a:lnSpc>
                        <a:spcBef>
                          <a:spcPts val="135"/>
                        </a:spcBef>
                        <a:spcAft>
                          <a:spcPts val="0"/>
                        </a:spcAft>
                        <a:buNone/>
                      </a:pPr>
                      <a:r>
                        <a:rPr b="1" lang="en-US" sz="1500" u="none" cap="none" strike="noStrike">
                          <a:solidFill>
                            <a:srgbClr val="FFFFFF"/>
                          </a:solidFill>
                          <a:latin typeface="Calibri"/>
                          <a:ea typeface="Calibri"/>
                          <a:cs typeface="Calibri"/>
                          <a:sym typeface="Calibri"/>
                        </a:rPr>
                        <a:t>committed</a:t>
                      </a:r>
                      <a:endParaRPr sz="1500" u="none" cap="none" strike="noStrike">
                        <a:latin typeface="Calibri"/>
                        <a:ea typeface="Calibri"/>
                        <a:cs typeface="Calibri"/>
                        <a:sym typeface="Calibri"/>
                      </a:endParaRPr>
                    </a:p>
                  </a:txBody>
                  <a:tcPr marT="0" marB="0" marR="0" marL="0">
                    <a:lnL cap="flat" cmpd="sng" w="381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325120" marR="0" rtl="0" algn="l">
                        <a:lnSpc>
                          <a:spcPct val="100000"/>
                        </a:lnSpc>
                        <a:spcBef>
                          <a:spcPts val="0"/>
                        </a:spcBef>
                        <a:spcAft>
                          <a:spcPts val="0"/>
                        </a:spcAft>
                        <a:buNone/>
                      </a:pPr>
                      <a:r>
                        <a:rPr b="1" lang="en-US" sz="1500" u="none" cap="none" strike="noStrike">
                          <a:solidFill>
                            <a:srgbClr val="FFFFFF"/>
                          </a:solidFill>
                          <a:latin typeface="Calibri"/>
                          <a:ea typeface="Calibri"/>
                          <a:cs typeface="Calibri"/>
                          <a:sym typeface="Calibri"/>
                        </a:rPr>
                        <a:t>Short term</a:t>
                      </a:r>
                      <a:endParaRPr sz="1500" u="none" cap="none" strike="noStrike">
                        <a:latin typeface="Calibri"/>
                        <a:ea typeface="Calibri"/>
                        <a:cs typeface="Calibri"/>
                        <a:sym typeface="Calibri"/>
                      </a:endParaRPr>
                    </a:p>
                  </a:txBody>
                  <a:tcPr marT="1155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0" marR="0" rtl="0" algn="ctr">
                        <a:lnSpc>
                          <a:spcPct val="100000"/>
                        </a:lnSpc>
                        <a:spcBef>
                          <a:spcPts val="0"/>
                        </a:spcBef>
                        <a:spcAft>
                          <a:spcPts val="0"/>
                        </a:spcAft>
                        <a:buNone/>
                      </a:pPr>
                      <a:r>
                        <a:rPr b="1" lang="en-US" sz="1500" u="none" cap="none" strike="noStrike">
                          <a:solidFill>
                            <a:srgbClr val="FFFFFF"/>
                          </a:solidFill>
                          <a:latin typeface="Calibri"/>
                          <a:ea typeface="Calibri"/>
                          <a:cs typeface="Calibri"/>
                          <a:sym typeface="Calibri"/>
                        </a:rPr>
                        <a:t>Medium-term</a:t>
                      </a:r>
                      <a:endParaRPr sz="1500" u="none" cap="none" strike="noStrike">
                        <a:latin typeface="Calibri"/>
                        <a:ea typeface="Calibri"/>
                        <a:cs typeface="Calibri"/>
                        <a:sym typeface="Calibri"/>
                      </a:endParaRPr>
                    </a:p>
                  </a:txBody>
                  <a:tcPr marT="1155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rowSpan="2">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T cap="flat" cmpd="sng" w="12700">
                      <a:solidFill>
                        <a:srgbClr val="FFFFFF"/>
                      </a:solidFill>
                      <a:prstDash val="solid"/>
                      <a:round/>
                      <a:headEnd len="sm" w="sm" type="none"/>
                      <a:tailEnd len="sm" w="sm" type="none"/>
                    </a:lnT>
                  </a:tcPr>
                </a:tc>
              </a:tr>
              <a:tr h="235650">
                <a:tc vMerge="1"/>
                <a:tc>
                  <a:txBody>
                    <a:bodyPr/>
                    <a:lstStyle/>
                    <a:p>
                      <a:pPr indent="0" lvl="0" marL="369570" marR="0" rtl="0" algn="l">
                        <a:lnSpc>
                          <a:spcPct val="116666"/>
                        </a:lnSpc>
                        <a:spcBef>
                          <a:spcPts val="0"/>
                        </a:spcBef>
                        <a:spcAft>
                          <a:spcPts val="0"/>
                        </a:spcAft>
                        <a:buNone/>
                      </a:pPr>
                      <a:r>
                        <a:rPr lang="en-US" sz="1500" u="none" cap="none" strike="noStrike">
                          <a:latin typeface="Calibri"/>
                          <a:ea typeface="Calibri"/>
                          <a:cs typeface="Calibri"/>
                          <a:sym typeface="Calibri"/>
                        </a:rPr>
                        <a:t>8,464,572</a:t>
                      </a:r>
                      <a:endParaRPr sz="1500" u="none" cap="none" strike="noStrike">
                        <a:latin typeface="Calibri"/>
                        <a:ea typeface="Calibri"/>
                        <a:cs typeface="Calibri"/>
                        <a:sym typeface="Calibri"/>
                      </a:endParaRPr>
                    </a:p>
                  </a:txBody>
                  <a:tcPr marT="0" marB="0" marR="0" marL="0">
                    <a:lnL cap="flat" cmpd="sng" w="381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320675" marR="0" rtl="0" algn="l">
                        <a:lnSpc>
                          <a:spcPct val="116666"/>
                        </a:lnSpc>
                        <a:spcBef>
                          <a:spcPts val="0"/>
                        </a:spcBef>
                        <a:spcAft>
                          <a:spcPts val="0"/>
                        </a:spcAft>
                        <a:buNone/>
                      </a:pPr>
                      <a:r>
                        <a:rPr lang="en-US" sz="1500" u="none" cap="none" strike="noStrike">
                          <a:latin typeface="Calibri"/>
                          <a:ea typeface="Calibri"/>
                          <a:cs typeface="Calibri"/>
                          <a:sym typeface="Calibri"/>
                        </a:rPr>
                        <a:t>15,299,000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0" marR="0" rtl="0" algn="ctr">
                        <a:lnSpc>
                          <a:spcPct val="116666"/>
                        </a:lnSpc>
                        <a:spcBef>
                          <a:spcPts val="0"/>
                        </a:spcBef>
                        <a:spcAft>
                          <a:spcPts val="0"/>
                        </a:spcAft>
                        <a:buNone/>
                      </a:pPr>
                      <a:r>
                        <a:rPr lang="en-US" sz="1500" u="none" cap="none" strike="noStrike">
                          <a:latin typeface="Calibri"/>
                          <a:ea typeface="Calibri"/>
                          <a:cs typeface="Calibri"/>
                          <a:sym typeface="Calibri"/>
                        </a:rPr>
                        <a:t>21,212,000</a:t>
                      </a:r>
                      <a:endParaRPr sz="1500" u="none" cap="none" strike="noStrike">
                        <a:latin typeface="Calibri"/>
                        <a:ea typeface="Calibri"/>
                        <a:cs typeface="Calibri"/>
                        <a:sym typeface="Calibri"/>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vMerge="1"/>
              </a:tr>
            </a:tbl>
          </a:graphicData>
        </a:graphic>
      </p:graphicFrame>
      <p:sp>
        <p:nvSpPr>
          <p:cNvPr id="155" name="Google Shape;155;p10"/>
          <p:cNvSpPr txBox="1"/>
          <p:nvPr/>
        </p:nvSpPr>
        <p:spPr>
          <a:xfrm>
            <a:off x="756615" y="1325066"/>
            <a:ext cx="9718675" cy="243656"/>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500">
                <a:solidFill>
                  <a:schemeClr val="dk1"/>
                </a:solidFill>
                <a:latin typeface="Times New Roman"/>
                <a:ea typeface="Times New Roman"/>
                <a:cs typeface="Times New Roman"/>
                <a:sym typeface="Times New Roman"/>
              </a:rPr>
              <a:t>Examples of actions undertaken as part of the Opération Grand Site-Giens structuring project (2019-2029)</a:t>
            </a:r>
            <a:endParaRPr sz="1500">
              <a:solidFill>
                <a:schemeClr val="dk1"/>
              </a:solidFill>
              <a:latin typeface="Times New Roman"/>
              <a:ea typeface="Times New Roman"/>
              <a:cs typeface="Times New Roman"/>
              <a:sym typeface="Times New Roman"/>
            </a:endParaRPr>
          </a:p>
        </p:txBody>
      </p:sp>
      <p:sp>
        <p:nvSpPr>
          <p:cNvPr id="156" name="Google Shape;156;p10"/>
          <p:cNvSpPr txBox="1"/>
          <p:nvPr>
            <p:ph type="title"/>
          </p:nvPr>
        </p:nvSpPr>
        <p:spPr>
          <a:xfrm>
            <a:off x="654812" y="331419"/>
            <a:ext cx="11084559" cy="866775"/>
          </a:xfrm>
          <a:prstGeom prst="rect">
            <a:avLst/>
          </a:prstGeom>
          <a:noFill/>
          <a:ln>
            <a:noFill/>
          </a:ln>
        </p:spPr>
        <p:txBody>
          <a:bodyPr anchorCtr="0" anchor="t" bIns="0" lIns="0" spcFirstLastPara="1" rIns="0" wrap="square" tIns="63500">
            <a:spAutoFit/>
          </a:bodyPr>
          <a:lstStyle/>
          <a:p>
            <a:pPr indent="0" lvl="0" marL="12700" marR="5080" rtl="0" algn="l">
              <a:lnSpc>
                <a:spcPct val="111785"/>
              </a:lnSpc>
              <a:spcBef>
                <a:spcPts val="0"/>
              </a:spcBef>
              <a:spcAft>
                <a:spcPts val="0"/>
              </a:spcAft>
              <a:buNone/>
            </a:pPr>
            <a:r>
              <a:rPr lang="en-US" sz="2800"/>
              <a:t>Specific (i.e local) grant helping (un)directly tourism  development in TPM area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aphicFrame>
        <p:nvGraphicFramePr>
          <p:cNvPr id="161" name="Google Shape;161;p11"/>
          <p:cNvGraphicFramePr/>
          <p:nvPr/>
        </p:nvGraphicFramePr>
        <p:xfrm>
          <a:off x="3295650" y="2181986"/>
          <a:ext cx="3000000" cy="3000000"/>
        </p:xfrm>
        <a:graphic>
          <a:graphicData uri="http://schemas.openxmlformats.org/drawingml/2006/table">
            <a:tbl>
              <a:tblPr bandRow="1" firstRow="1">
                <a:noFill/>
                <a:tableStyleId>{6E659DA2-3CB6-450A-920E-879386DC5DDC}</a:tableStyleId>
              </a:tblPr>
              <a:tblGrid>
                <a:gridCol w="3838575"/>
                <a:gridCol w="2256800"/>
              </a:tblGrid>
              <a:tr h="564000">
                <a:tc>
                  <a:txBody>
                    <a:bodyPr/>
                    <a:lstStyle/>
                    <a:p>
                      <a:pPr indent="0" lvl="0" marL="0" marR="0" rtl="0" algn="ct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Location</a:t>
                      </a:r>
                      <a:endParaRPr sz="1600" u="none" cap="none" strike="noStrike">
                        <a:latin typeface="Tahoma"/>
                        <a:ea typeface="Tahoma"/>
                        <a:cs typeface="Tahoma"/>
                        <a:sym typeface="Tahoma"/>
                      </a:endParaRPr>
                    </a:p>
                  </a:txBody>
                  <a:tcPr marT="1543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0" marR="0" rtl="0" algn="ct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Surface area (Ha)</a:t>
                      </a:r>
                      <a:endParaRPr sz="1600" u="none" cap="none" strike="noStrike">
                        <a:latin typeface="Tahoma"/>
                        <a:ea typeface="Tahoma"/>
                        <a:cs typeface="Tahoma"/>
                        <a:sym typeface="Tahoma"/>
                      </a:endParaRPr>
                    </a:p>
                  </a:txBody>
                  <a:tcPr marT="1543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276725">
                <a:tc>
                  <a:txBody>
                    <a:bodyPr/>
                    <a:lstStyle/>
                    <a:p>
                      <a:pPr indent="0" lvl="0" marL="955039"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Hyères-les-Palmiers</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80</a:t>
                      </a:r>
                      <a:endParaRPr sz="1600" u="none" cap="none" strike="noStrike">
                        <a:latin typeface="Verdana"/>
                        <a:ea typeface="Verdana"/>
                        <a:cs typeface="Verdana"/>
                        <a:sym typeface="Verdana"/>
                      </a:endParaRPr>
                    </a:p>
                  </a:txBody>
                  <a:tcPr marT="101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76725">
                <a:tc>
                  <a:txBody>
                    <a:bodyPr/>
                    <a:lstStyle/>
                    <a:p>
                      <a:pPr indent="0" lvl="0" marL="1236980"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Carqueiranne</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167</a:t>
                      </a:r>
                      <a:endParaRPr sz="1600" u="none" cap="none" strike="noStrike">
                        <a:latin typeface="Verdana"/>
                        <a:ea typeface="Verdana"/>
                        <a:cs typeface="Verdana"/>
                        <a:sym typeface="Verdana"/>
                      </a:endParaRPr>
                    </a:p>
                  </a:txBody>
                  <a:tcPr marT="101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76725">
                <a:tc>
                  <a:txBody>
                    <a:bodyPr/>
                    <a:lstStyle/>
                    <a:p>
                      <a:pPr indent="0" lvl="0" marL="947419"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Six-Fours-les-Plages</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35" marR="0" rtl="0" algn="ctr">
                        <a:lnSpc>
                          <a:spcPct val="100000"/>
                        </a:lnSpc>
                        <a:spcBef>
                          <a:spcPts val="0"/>
                        </a:spcBef>
                        <a:spcAft>
                          <a:spcPts val="0"/>
                        </a:spcAft>
                        <a:buNone/>
                      </a:pPr>
                      <a:r>
                        <a:rPr lang="en-US" sz="1600" u="none" cap="none" strike="noStrike">
                          <a:latin typeface="Verdana"/>
                          <a:ea typeface="Verdana"/>
                          <a:cs typeface="Verdana"/>
                          <a:sym typeface="Verdana"/>
                        </a:rPr>
                        <a:t>15,5</a:t>
                      </a:r>
                      <a:endParaRPr sz="1600" u="none" cap="none" strike="noStrike">
                        <a:latin typeface="Verdana"/>
                        <a:ea typeface="Verdana"/>
                        <a:cs typeface="Verdana"/>
                        <a:sym typeface="Verdana"/>
                      </a:endParaRPr>
                    </a:p>
                  </a:txBody>
                  <a:tcPr marT="101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76725">
                <a:tc>
                  <a:txBody>
                    <a:bodyPr/>
                    <a:lstStyle/>
                    <a:p>
                      <a:pPr indent="0" lvl="0" marL="1134745"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Giens peninsula</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126</a:t>
                      </a:r>
                      <a:endParaRPr sz="1600" u="none" cap="none" strike="noStrike">
                        <a:latin typeface="Verdana"/>
                        <a:ea typeface="Verdana"/>
                        <a:cs typeface="Verdana"/>
                        <a:sym typeface="Verdana"/>
                      </a:endParaRPr>
                    </a:p>
                  </a:txBody>
                  <a:tcPr marT="101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76725">
                <a:tc>
                  <a:txBody>
                    <a:bodyPr/>
                    <a:lstStyle/>
                    <a:p>
                      <a:pPr indent="0" lvl="0" marL="1270" marR="0" rtl="0" algn="ct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Toulon</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35" marR="0" rtl="0" algn="ctr">
                        <a:lnSpc>
                          <a:spcPct val="100000"/>
                        </a:lnSpc>
                        <a:spcBef>
                          <a:spcPts val="0"/>
                        </a:spcBef>
                        <a:spcAft>
                          <a:spcPts val="0"/>
                        </a:spcAft>
                        <a:buNone/>
                      </a:pPr>
                      <a:r>
                        <a:rPr lang="en-US" sz="1600" u="none" cap="none" strike="noStrike">
                          <a:latin typeface="Verdana"/>
                          <a:ea typeface="Verdana"/>
                          <a:cs typeface="Verdana"/>
                          <a:sym typeface="Verdana"/>
                        </a:rPr>
                        <a:t>2</a:t>
                      </a:r>
                      <a:endParaRPr sz="1600" u="none" cap="none" strike="noStrike">
                        <a:latin typeface="Verdana"/>
                        <a:ea typeface="Verdana"/>
                        <a:cs typeface="Verdana"/>
                        <a:sym typeface="Verdana"/>
                      </a:endParaRPr>
                    </a:p>
                  </a:txBody>
                  <a:tcPr marT="101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76725">
                <a:tc>
                  <a:txBody>
                    <a:bodyPr/>
                    <a:lstStyle/>
                    <a:p>
                      <a:pPr indent="0" lvl="0" marL="0" marR="0" rtl="0" algn="ct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Le Pradet</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205</a:t>
                      </a:r>
                      <a:endParaRPr sz="1600" u="none" cap="none" strike="noStrike">
                        <a:latin typeface="Verdana"/>
                        <a:ea typeface="Verdana"/>
                        <a:cs typeface="Verdana"/>
                        <a:sym typeface="Verdana"/>
                      </a:endParaRPr>
                    </a:p>
                  </a:txBody>
                  <a:tcPr marT="101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76725">
                <a:tc>
                  <a:txBody>
                    <a:bodyPr/>
                    <a:lstStyle/>
                    <a:p>
                      <a:pPr indent="0" lvl="0" marL="0" marR="746125" rtl="0" algn="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The Hyères salt marshes</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957</a:t>
                      </a:r>
                      <a:endParaRPr sz="1600" u="none" cap="none" strike="noStrike">
                        <a:latin typeface="Verdana"/>
                        <a:ea typeface="Verdana"/>
                        <a:cs typeface="Verdana"/>
                        <a:sym typeface="Verdan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76725">
                <a:tc>
                  <a:txBody>
                    <a:bodyPr/>
                    <a:lstStyle/>
                    <a:p>
                      <a:pPr indent="0" lvl="0" marL="1064895"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La Seyne-sur-Mer</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50</a:t>
                      </a:r>
                      <a:endParaRPr sz="1600" u="none" cap="none" strike="noStrike">
                        <a:latin typeface="Verdana"/>
                        <a:ea typeface="Verdana"/>
                        <a:cs typeface="Verdana"/>
                        <a:sym typeface="Verdan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76850">
                <a:tc>
                  <a:txBody>
                    <a:bodyPr/>
                    <a:lstStyle/>
                    <a:p>
                      <a:pPr indent="0" lvl="0" marL="1148080"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Port-Cros Island</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285</a:t>
                      </a:r>
                      <a:endParaRPr sz="1600" u="none" cap="none" strike="noStrike">
                        <a:latin typeface="Verdana"/>
                        <a:ea typeface="Verdana"/>
                        <a:cs typeface="Verdana"/>
                        <a:sym typeface="Verdan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76725">
                <a:tc>
                  <a:txBody>
                    <a:bodyPr/>
                    <a:lstStyle/>
                    <a:p>
                      <a:pPr indent="0" lvl="0" marL="993139" marR="0" rtl="0" algn="l">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Porquerolles Island</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35" marR="0" rtl="0" algn="ctr">
                        <a:lnSpc>
                          <a:spcPct val="100000"/>
                        </a:lnSpc>
                        <a:spcBef>
                          <a:spcPts val="0"/>
                        </a:spcBef>
                        <a:spcAft>
                          <a:spcPts val="0"/>
                        </a:spcAft>
                        <a:buNone/>
                      </a:pPr>
                      <a:r>
                        <a:rPr lang="en-US" sz="1600" u="none" cap="none" strike="noStrike">
                          <a:latin typeface="Verdana"/>
                          <a:ea typeface="Verdana"/>
                          <a:cs typeface="Verdana"/>
                          <a:sym typeface="Verdana"/>
                        </a:rPr>
                        <a:t>237,4</a:t>
                      </a:r>
                      <a:endParaRPr sz="1600" u="none" cap="none" strike="noStrike">
                        <a:latin typeface="Verdana"/>
                        <a:ea typeface="Verdana"/>
                        <a:cs typeface="Verdana"/>
                        <a:sym typeface="Verdan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76700">
                <a:tc>
                  <a:txBody>
                    <a:bodyPr/>
                    <a:lstStyle/>
                    <a:p>
                      <a:pPr indent="0" lvl="0" marL="0" marR="778510" rtl="0" algn="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Saint-Mandrier-sur-Mer</a:t>
                      </a:r>
                      <a:endParaRPr sz="1600" u="none" cap="none" strike="noStrike">
                        <a:latin typeface="Tahoma"/>
                        <a:ea typeface="Tahoma"/>
                        <a:cs typeface="Tahoma"/>
                        <a:sym typeface="Tahom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109</a:t>
                      </a:r>
                      <a:endParaRPr sz="1600" u="none" cap="none" strike="noStrike">
                        <a:latin typeface="Verdana"/>
                        <a:ea typeface="Verdana"/>
                        <a:cs typeface="Verdana"/>
                        <a:sym typeface="Verdan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76750">
                <a:tc>
                  <a:txBody>
                    <a:bodyPr/>
                    <a:lstStyle/>
                    <a:p>
                      <a:pPr indent="0" lvl="0" marL="285750" marR="0" rtl="0" algn="ctr">
                        <a:lnSpc>
                          <a:spcPct val="100000"/>
                        </a:lnSpc>
                        <a:spcBef>
                          <a:spcPts val="0"/>
                        </a:spcBef>
                        <a:spcAft>
                          <a:spcPts val="0"/>
                        </a:spcAft>
                        <a:buNone/>
                      </a:pPr>
                      <a:r>
                        <a:rPr b="1" lang="en-US" sz="1600" u="none" cap="none" strike="noStrike">
                          <a:solidFill>
                            <a:srgbClr val="FFFFFF"/>
                          </a:solidFill>
                          <a:latin typeface="Tahoma"/>
                          <a:ea typeface="Tahoma"/>
                          <a:cs typeface="Tahoma"/>
                          <a:sym typeface="Tahoma"/>
                        </a:rPr>
                        <a:t>TOTAL</a:t>
                      </a:r>
                      <a:endParaRPr sz="1600" u="none" cap="none" strike="noStrike">
                        <a:latin typeface="Tahoma"/>
                        <a:ea typeface="Tahoma"/>
                        <a:cs typeface="Tahoma"/>
                        <a:sym typeface="Tahoma"/>
                      </a:endParaRPr>
                    </a:p>
                  </a:txBody>
                  <a:tcPr marT="114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1270" marR="0" rtl="0" algn="ctr">
                        <a:lnSpc>
                          <a:spcPct val="100000"/>
                        </a:lnSpc>
                        <a:spcBef>
                          <a:spcPts val="0"/>
                        </a:spcBef>
                        <a:spcAft>
                          <a:spcPts val="0"/>
                        </a:spcAft>
                        <a:buNone/>
                      </a:pPr>
                      <a:r>
                        <a:rPr lang="en-US" sz="1600" u="none" cap="none" strike="noStrike">
                          <a:latin typeface="Verdana"/>
                          <a:ea typeface="Verdana"/>
                          <a:cs typeface="Verdana"/>
                          <a:sym typeface="Verdana"/>
                        </a:rPr>
                        <a:t>2227</a:t>
                      </a:r>
                      <a:endParaRPr sz="1600" u="none" cap="none" strike="noStrike">
                        <a:latin typeface="Verdana"/>
                        <a:ea typeface="Verdana"/>
                        <a:cs typeface="Verdana"/>
                        <a:sym typeface="Verdana"/>
                      </a:endParaRPr>
                    </a:p>
                  </a:txBody>
                  <a:tcPr marT="1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76750">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0" marR="0" rtl="0" algn="l">
                        <a:lnSpc>
                          <a:spcPct val="100000"/>
                        </a:lnSpc>
                        <a:spcBef>
                          <a:spcPts val="0"/>
                        </a:spcBef>
                        <a:spcAft>
                          <a:spcPts val="0"/>
                        </a:spcAft>
                        <a:buNone/>
                      </a:pPr>
                      <a:r>
                        <a:t/>
                      </a:r>
                      <a:endParaRPr sz="17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bl>
          </a:graphicData>
        </a:graphic>
      </p:graphicFrame>
      <p:sp>
        <p:nvSpPr>
          <p:cNvPr id="162" name="Google Shape;162;p11"/>
          <p:cNvSpPr txBox="1"/>
          <p:nvPr>
            <p:ph type="title"/>
          </p:nvPr>
        </p:nvSpPr>
        <p:spPr>
          <a:xfrm>
            <a:off x="745337" y="638301"/>
            <a:ext cx="10760863" cy="461665"/>
          </a:xfrm>
          <a:prstGeom prst="rect">
            <a:avLst/>
          </a:prstGeom>
          <a:noFill/>
          <a:ln>
            <a:noFill/>
          </a:ln>
        </p:spPr>
        <p:txBody>
          <a:bodyPr anchorCtr="0" anchor="t" bIns="0" lIns="0" spcFirstLastPara="1" rIns="0" wrap="square" tIns="63500">
            <a:spAutoFit/>
          </a:bodyPr>
          <a:lstStyle/>
          <a:p>
            <a:pPr indent="0" lvl="0" marL="12700" marR="5080" rtl="0" algn="l">
              <a:lnSpc>
                <a:spcPct val="111785"/>
              </a:lnSpc>
              <a:spcBef>
                <a:spcPts val="0"/>
              </a:spcBef>
              <a:spcAft>
                <a:spcPts val="0"/>
              </a:spcAft>
              <a:buNone/>
            </a:pPr>
            <a:r>
              <a:rPr lang="en-US" sz="2800"/>
              <a:t>Policy of land management of sensitive natural areas in  TPM</a:t>
            </a:r>
            <a:endParaRPr/>
          </a:p>
        </p:txBody>
      </p:sp>
      <p:sp>
        <p:nvSpPr>
          <p:cNvPr id="163" name="Google Shape;163;p11"/>
          <p:cNvSpPr txBox="1"/>
          <p:nvPr/>
        </p:nvSpPr>
        <p:spPr>
          <a:xfrm>
            <a:off x="993138" y="1573479"/>
            <a:ext cx="10746233" cy="289823"/>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Times New Roman"/>
                <a:ea typeface="Times New Roman"/>
                <a:cs typeface="Times New Roman"/>
                <a:sym typeface="Times New Roman"/>
              </a:rPr>
              <a:t>Acquisition by the” Conservatoire du Littoral” in the TPM coastal zone studied (1976 - 2023, Purchase, transfer or dation)</a:t>
            </a:r>
            <a:endParaRPr sz="1800">
              <a:solidFill>
                <a:schemeClr val="dk1"/>
              </a:solidFill>
              <a:latin typeface="Times New Roman"/>
              <a:ea typeface="Times New Roman"/>
              <a:cs typeface="Times New Roman"/>
              <a:sym typeface="Times New Roman"/>
            </a:endParaRPr>
          </a:p>
        </p:txBody>
      </p:sp>
      <p:sp>
        <p:nvSpPr>
          <p:cNvPr id="164" name="Google Shape;164;p11"/>
          <p:cNvSpPr/>
          <p:nvPr/>
        </p:nvSpPr>
        <p:spPr>
          <a:xfrm>
            <a:off x="665987" y="5003291"/>
            <a:ext cx="1468120" cy="1347470"/>
          </a:xfrm>
          <a:custGeom>
            <a:rect b="b" l="l" r="r" t="t"/>
            <a:pathLst>
              <a:path extrusionOk="0" h="1347470" w="1468120">
                <a:moveTo>
                  <a:pt x="1467612" y="0"/>
                </a:moveTo>
                <a:lnTo>
                  <a:pt x="0" y="0"/>
                </a:lnTo>
                <a:lnTo>
                  <a:pt x="0" y="1347215"/>
                </a:lnTo>
                <a:lnTo>
                  <a:pt x="1467612" y="1347215"/>
                </a:lnTo>
                <a:lnTo>
                  <a:pt x="146761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65" name="Google Shape;165;p11"/>
          <p:cNvPicPr preferRelativeResize="0"/>
          <p:nvPr/>
        </p:nvPicPr>
        <p:blipFill rotWithShape="1">
          <a:blip r:embed="rId3">
            <a:alphaModFix/>
          </a:blip>
          <a:srcRect b="0" l="0" r="0" t="0"/>
          <a:stretch/>
        </p:blipFill>
        <p:spPr>
          <a:xfrm>
            <a:off x="11049000" y="5167884"/>
            <a:ext cx="690372" cy="126339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12"/>
          <p:cNvGrpSpPr/>
          <p:nvPr/>
        </p:nvGrpSpPr>
        <p:grpSpPr>
          <a:xfrm>
            <a:off x="403606" y="2216372"/>
            <a:ext cx="7878445" cy="2543366"/>
            <a:chOff x="403606" y="2302510"/>
            <a:chExt cx="7878445" cy="2457450"/>
          </a:xfrm>
        </p:grpSpPr>
        <p:pic>
          <p:nvPicPr>
            <p:cNvPr id="171" name="Google Shape;171;p12"/>
            <p:cNvPicPr preferRelativeResize="0"/>
            <p:nvPr/>
          </p:nvPicPr>
          <p:blipFill rotWithShape="1">
            <a:blip r:embed="rId3">
              <a:alphaModFix/>
            </a:blip>
            <a:srcRect b="0" l="0" r="0" t="0"/>
            <a:stretch/>
          </p:blipFill>
          <p:spPr>
            <a:xfrm>
              <a:off x="409956" y="2308860"/>
              <a:ext cx="7865364" cy="2444496"/>
            </a:xfrm>
            <a:prstGeom prst="rect">
              <a:avLst/>
            </a:prstGeom>
            <a:noFill/>
            <a:ln>
              <a:noFill/>
            </a:ln>
          </p:spPr>
        </p:pic>
        <p:sp>
          <p:nvSpPr>
            <p:cNvPr id="172" name="Google Shape;172;p12"/>
            <p:cNvSpPr/>
            <p:nvPr/>
          </p:nvSpPr>
          <p:spPr>
            <a:xfrm>
              <a:off x="403606" y="2302510"/>
              <a:ext cx="7878445" cy="2457450"/>
            </a:xfrm>
            <a:prstGeom prst="rect">
              <a:avLst/>
            </a:prstGeom>
            <a:noFill/>
            <a:ln cap="flat" cmpd="sng" w="12700">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3" name="Google Shape;173;p12"/>
          <p:cNvGrpSpPr/>
          <p:nvPr/>
        </p:nvGrpSpPr>
        <p:grpSpPr>
          <a:xfrm>
            <a:off x="8570721" y="1229613"/>
            <a:ext cx="2007870" cy="4312285"/>
            <a:chOff x="8570721" y="1229613"/>
            <a:chExt cx="2007870" cy="4312285"/>
          </a:xfrm>
        </p:grpSpPr>
        <p:pic>
          <p:nvPicPr>
            <p:cNvPr id="174" name="Google Shape;174;p12"/>
            <p:cNvPicPr preferRelativeResize="0"/>
            <p:nvPr/>
          </p:nvPicPr>
          <p:blipFill rotWithShape="1">
            <a:blip r:embed="rId4">
              <a:alphaModFix/>
            </a:blip>
            <a:srcRect b="0" l="0" r="0" t="0"/>
            <a:stretch/>
          </p:blipFill>
          <p:spPr>
            <a:xfrm>
              <a:off x="8577071" y="1235964"/>
              <a:ext cx="1994916" cy="4299203"/>
            </a:xfrm>
            <a:prstGeom prst="rect">
              <a:avLst/>
            </a:prstGeom>
            <a:noFill/>
            <a:ln>
              <a:noFill/>
            </a:ln>
          </p:spPr>
        </p:pic>
        <p:sp>
          <p:nvSpPr>
            <p:cNvPr id="175" name="Google Shape;175;p12"/>
            <p:cNvSpPr/>
            <p:nvPr/>
          </p:nvSpPr>
          <p:spPr>
            <a:xfrm>
              <a:off x="8570721" y="1229613"/>
              <a:ext cx="2007870" cy="4312285"/>
            </a:xfrm>
            <a:custGeom>
              <a:rect b="b" l="l" r="r" t="t"/>
              <a:pathLst>
                <a:path extrusionOk="0" h="4312285" w="2007870">
                  <a:moveTo>
                    <a:pt x="0" y="4311904"/>
                  </a:moveTo>
                  <a:lnTo>
                    <a:pt x="2007616" y="4311904"/>
                  </a:lnTo>
                  <a:lnTo>
                    <a:pt x="2007616" y="0"/>
                  </a:lnTo>
                  <a:lnTo>
                    <a:pt x="0" y="0"/>
                  </a:lnTo>
                  <a:lnTo>
                    <a:pt x="0" y="4311904"/>
                  </a:lnTo>
                  <a:close/>
                </a:path>
              </a:pathLst>
            </a:custGeom>
            <a:noFill/>
            <a:ln cap="flat" cmpd="sng" w="12675">
              <a:solidFill>
                <a:srgbClr val="00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76" name="Google Shape;176;p12"/>
          <p:cNvSpPr txBox="1"/>
          <p:nvPr/>
        </p:nvSpPr>
        <p:spPr>
          <a:xfrm>
            <a:off x="7091933" y="4506544"/>
            <a:ext cx="1056640" cy="20891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Calibri"/>
                <a:ea typeface="Calibri"/>
                <a:cs typeface="Calibri"/>
                <a:sym typeface="Calibri"/>
              </a:rPr>
              <a:t>Scale: 1/200 000</a:t>
            </a:r>
            <a:endParaRPr sz="1200">
              <a:solidFill>
                <a:schemeClr val="dk1"/>
              </a:solidFill>
              <a:latin typeface="Calibri"/>
              <a:ea typeface="Calibri"/>
              <a:cs typeface="Calibri"/>
              <a:sym typeface="Calibri"/>
            </a:endParaRPr>
          </a:p>
        </p:txBody>
      </p:sp>
      <p:sp>
        <p:nvSpPr>
          <p:cNvPr id="177" name="Google Shape;177;p12"/>
          <p:cNvSpPr txBox="1"/>
          <p:nvPr/>
        </p:nvSpPr>
        <p:spPr>
          <a:xfrm>
            <a:off x="9449816" y="5280405"/>
            <a:ext cx="101536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Calibri"/>
                <a:ea typeface="Calibri"/>
                <a:cs typeface="Calibri"/>
                <a:sym typeface="Calibri"/>
              </a:rPr>
              <a:t>Scale 1/200 000</a:t>
            </a:r>
            <a:endParaRPr sz="1200">
              <a:solidFill>
                <a:schemeClr val="dk1"/>
              </a:solidFill>
              <a:latin typeface="Calibri"/>
              <a:ea typeface="Calibri"/>
              <a:cs typeface="Calibri"/>
              <a:sym typeface="Calibri"/>
            </a:endParaRPr>
          </a:p>
        </p:txBody>
      </p:sp>
      <p:sp>
        <p:nvSpPr>
          <p:cNvPr id="178" name="Google Shape;178;p12"/>
          <p:cNvSpPr txBox="1"/>
          <p:nvPr/>
        </p:nvSpPr>
        <p:spPr>
          <a:xfrm>
            <a:off x="838200" y="4715459"/>
            <a:ext cx="3505200" cy="369973"/>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90805" marR="0" rtl="0" algn="l">
              <a:lnSpc>
                <a:spcPct val="100000"/>
              </a:lnSpc>
              <a:spcBef>
                <a:spcPts val="0"/>
              </a:spcBef>
              <a:spcAft>
                <a:spcPts val="0"/>
              </a:spcAft>
              <a:buNone/>
            </a:pPr>
            <a:r>
              <a:rPr i="1" lang="en-US" sz="1200">
                <a:solidFill>
                  <a:schemeClr val="dk1"/>
                </a:solidFill>
                <a:latin typeface="Times New Roman"/>
                <a:ea typeface="Times New Roman"/>
                <a:cs typeface="Times New Roman"/>
                <a:sym typeface="Times New Roman"/>
              </a:rPr>
              <a:t>Source: CLC, 2018, extraction by the authors, 2023</a:t>
            </a:r>
            <a:endParaRPr sz="1200">
              <a:solidFill>
                <a:schemeClr val="dk1"/>
              </a:solidFill>
              <a:latin typeface="Times New Roman"/>
              <a:ea typeface="Times New Roman"/>
              <a:cs typeface="Times New Roman"/>
              <a:sym typeface="Times New Roman"/>
            </a:endParaRPr>
          </a:p>
        </p:txBody>
      </p:sp>
      <p:sp>
        <p:nvSpPr>
          <p:cNvPr id="179" name="Google Shape;179;p12"/>
          <p:cNvSpPr txBox="1"/>
          <p:nvPr/>
        </p:nvSpPr>
        <p:spPr>
          <a:xfrm>
            <a:off x="8504936" y="5488684"/>
            <a:ext cx="3312160" cy="46037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550">
              <a:solidFill>
                <a:schemeClr val="dk1"/>
              </a:solidFill>
              <a:latin typeface="Times New Roman"/>
              <a:ea typeface="Times New Roman"/>
              <a:cs typeface="Times New Roman"/>
              <a:sym typeface="Times New Roman"/>
            </a:endParaRPr>
          </a:p>
          <a:p>
            <a:pPr indent="0" lvl="0" marL="108585" marR="0" rtl="0" algn="l">
              <a:lnSpc>
                <a:spcPct val="100000"/>
              </a:lnSpc>
              <a:spcBef>
                <a:spcPts val="0"/>
              </a:spcBef>
              <a:spcAft>
                <a:spcPts val="0"/>
              </a:spcAft>
              <a:buNone/>
            </a:pPr>
            <a:r>
              <a:rPr i="1" lang="en-US" sz="1200">
                <a:solidFill>
                  <a:schemeClr val="dk1"/>
                </a:solidFill>
                <a:latin typeface="Times New Roman"/>
                <a:ea typeface="Times New Roman"/>
                <a:cs typeface="Times New Roman"/>
                <a:sym typeface="Times New Roman"/>
              </a:rPr>
              <a:t>Source: CLC, 2018, extraction b the authors, 2023</a:t>
            </a:r>
            <a:endParaRPr sz="1200">
              <a:solidFill>
                <a:schemeClr val="dk1"/>
              </a:solidFill>
              <a:latin typeface="Times New Roman"/>
              <a:ea typeface="Times New Roman"/>
              <a:cs typeface="Times New Roman"/>
              <a:sym typeface="Times New Roman"/>
            </a:endParaRPr>
          </a:p>
        </p:txBody>
      </p:sp>
      <p:sp>
        <p:nvSpPr>
          <p:cNvPr id="180" name="Google Shape;180;p12"/>
          <p:cNvSpPr txBox="1"/>
          <p:nvPr>
            <p:ph type="title"/>
          </p:nvPr>
        </p:nvSpPr>
        <p:spPr>
          <a:xfrm>
            <a:off x="745337" y="633730"/>
            <a:ext cx="7266940" cy="513715"/>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Studied areas : A 5 Km strip coastline</a:t>
            </a:r>
            <a:endParaRPr sz="3200"/>
          </a:p>
        </p:txBody>
      </p:sp>
      <p:pic>
        <p:nvPicPr>
          <p:cNvPr id="181" name="Google Shape;181;p12"/>
          <p:cNvPicPr preferRelativeResize="0"/>
          <p:nvPr/>
        </p:nvPicPr>
        <p:blipFill rotWithShape="1">
          <a:blip r:embed="rId5">
            <a:alphaModFix/>
          </a:blip>
          <a:srcRect b="0" l="0" r="0" t="0"/>
          <a:stretch/>
        </p:blipFill>
        <p:spPr>
          <a:xfrm>
            <a:off x="11390376" y="5753100"/>
            <a:ext cx="426720" cy="780288"/>
          </a:xfrm>
          <a:prstGeom prst="rect">
            <a:avLst/>
          </a:prstGeom>
          <a:noFill/>
          <a:ln>
            <a:noFill/>
          </a:ln>
        </p:spPr>
      </p:pic>
      <p:sp>
        <p:nvSpPr>
          <p:cNvPr id="182" name="Google Shape;182;p12"/>
          <p:cNvSpPr/>
          <p:nvPr/>
        </p:nvSpPr>
        <p:spPr>
          <a:xfrm>
            <a:off x="533400" y="5548249"/>
            <a:ext cx="1676400" cy="78028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3"/>
          <p:cNvSpPr txBox="1"/>
          <p:nvPr>
            <p:ph type="title"/>
          </p:nvPr>
        </p:nvSpPr>
        <p:spPr>
          <a:xfrm>
            <a:off x="745337" y="638301"/>
            <a:ext cx="9999345" cy="866140"/>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Comparative and prospective spatial analysis methods:  TPM vs Kusadaci</a:t>
            </a:r>
            <a:endParaRPr/>
          </a:p>
        </p:txBody>
      </p:sp>
      <p:grpSp>
        <p:nvGrpSpPr>
          <p:cNvPr id="188" name="Google Shape;188;p13"/>
          <p:cNvGrpSpPr/>
          <p:nvPr/>
        </p:nvGrpSpPr>
        <p:grpSpPr>
          <a:xfrm>
            <a:off x="589787" y="5608320"/>
            <a:ext cx="1483360" cy="731520"/>
            <a:chOff x="589787" y="5608320"/>
            <a:chExt cx="1483360" cy="731520"/>
          </a:xfrm>
        </p:grpSpPr>
        <p:sp>
          <p:nvSpPr>
            <p:cNvPr id="189" name="Google Shape;189;p13"/>
            <p:cNvSpPr/>
            <p:nvPr/>
          </p:nvSpPr>
          <p:spPr>
            <a:xfrm>
              <a:off x="589787" y="5608320"/>
              <a:ext cx="1483360" cy="731520"/>
            </a:xfrm>
            <a:custGeom>
              <a:rect b="b" l="l" r="r" t="t"/>
              <a:pathLst>
                <a:path extrusionOk="0" h="731520" w="1483360">
                  <a:moveTo>
                    <a:pt x="1482852" y="0"/>
                  </a:moveTo>
                  <a:lnTo>
                    <a:pt x="0" y="0"/>
                  </a:lnTo>
                  <a:lnTo>
                    <a:pt x="0" y="731519"/>
                  </a:lnTo>
                  <a:lnTo>
                    <a:pt x="1482852" y="731519"/>
                  </a:lnTo>
                  <a:lnTo>
                    <a:pt x="148285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0" name="Google Shape;190;p13"/>
            <p:cNvSpPr/>
            <p:nvPr/>
          </p:nvSpPr>
          <p:spPr>
            <a:xfrm>
              <a:off x="589787" y="5608320"/>
              <a:ext cx="1483360" cy="731520"/>
            </a:xfrm>
            <a:custGeom>
              <a:rect b="b" l="l" r="r" t="t"/>
              <a:pathLst>
                <a:path extrusionOk="0" h="731520" w="1483360">
                  <a:moveTo>
                    <a:pt x="0" y="731519"/>
                  </a:moveTo>
                  <a:lnTo>
                    <a:pt x="1482852" y="731519"/>
                  </a:lnTo>
                  <a:lnTo>
                    <a:pt x="1482852" y="0"/>
                  </a:lnTo>
                  <a:lnTo>
                    <a:pt x="0" y="0"/>
                  </a:lnTo>
                  <a:lnTo>
                    <a:pt x="0" y="731519"/>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191" name="Google Shape;191;p13"/>
          <p:cNvPicPr preferRelativeResize="0"/>
          <p:nvPr/>
        </p:nvPicPr>
        <p:blipFill rotWithShape="1">
          <a:blip r:embed="rId3">
            <a:alphaModFix/>
          </a:blip>
          <a:srcRect b="0" l="0" r="0" t="0"/>
          <a:stretch/>
        </p:blipFill>
        <p:spPr>
          <a:xfrm>
            <a:off x="11242547" y="5527547"/>
            <a:ext cx="426720" cy="780287"/>
          </a:xfrm>
          <a:prstGeom prst="rect">
            <a:avLst/>
          </a:prstGeom>
          <a:noFill/>
          <a:ln>
            <a:noFill/>
          </a:ln>
        </p:spPr>
      </p:pic>
      <p:pic>
        <p:nvPicPr>
          <p:cNvPr id="192" name="Google Shape;192;p13"/>
          <p:cNvPicPr preferRelativeResize="0"/>
          <p:nvPr/>
        </p:nvPicPr>
        <p:blipFill rotWithShape="1">
          <a:blip r:embed="rId4">
            <a:alphaModFix/>
          </a:blip>
          <a:srcRect b="0" l="0" r="0" t="0"/>
          <a:stretch/>
        </p:blipFill>
        <p:spPr>
          <a:xfrm>
            <a:off x="1066800" y="2368295"/>
            <a:ext cx="5990844" cy="3159252"/>
          </a:xfrm>
          <a:prstGeom prst="rect">
            <a:avLst/>
          </a:prstGeom>
          <a:noFill/>
          <a:ln>
            <a:noFill/>
          </a:ln>
        </p:spPr>
      </p:pic>
      <p:sp>
        <p:nvSpPr>
          <p:cNvPr id="193" name="Google Shape;193;p13"/>
          <p:cNvSpPr txBox="1"/>
          <p:nvPr/>
        </p:nvSpPr>
        <p:spPr>
          <a:xfrm>
            <a:off x="6150102" y="6055563"/>
            <a:ext cx="5633085" cy="747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n-US" sz="1400">
                <a:solidFill>
                  <a:schemeClr val="dk1"/>
                </a:solidFill>
                <a:latin typeface="Times New Roman"/>
                <a:ea typeface="Times New Roman"/>
                <a:cs typeface="Times New Roman"/>
                <a:sym typeface="Times New Roman"/>
              </a:rPr>
              <a:t>Source: Corine Land Cover, 2018, extraction by the authors, 2023</a:t>
            </a:r>
            <a:endParaRPr sz="1400">
              <a:solidFill>
                <a:schemeClr val="dk1"/>
              </a:solidFill>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2200">
              <a:solidFill>
                <a:schemeClr val="dk1"/>
              </a:solidFill>
              <a:latin typeface="Times New Roman"/>
              <a:ea typeface="Times New Roman"/>
              <a:cs typeface="Times New Roman"/>
              <a:sym typeface="Times New Roman"/>
            </a:endParaRPr>
          </a:p>
          <a:p>
            <a:pPr indent="0" lvl="0" marL="0" marR="5080" rtl="0" algn="r">
              <a:lnSpc>
                <a:spcPct val="100000"/>
              </a:lnSpc>
              <a:spcBef>
                <a:spcPts val="0"/>
              </a:spcBef>
              <a:spcAft>
                <a:spcPts val="0"/>
              </a:spcAft>
              <a:buNone/>
            </a:pPr>
            <a:r>
              <a:rPr lang="en-US" sz="1200">
                <a:solidFill>
                  <a:schemeClr val="dk1"/>
                </a:solidFill>
                <a:latin typeface="Verdana"/>
                <a:ea typeface="Verdana"/>
                <a:cs typeface="Verdana"/>
                <a:sym typeface="Verdana"/>
              </a:rPr>
              <a:t>11</a:t>
            </a:r>
            <a:endParaRPr sz="1200">
              <a:solidFill>
                <a:schemeClr val="dk1"/>
              </a:solidFill>
              <a:latin typeface="Verdana"/>
              <a:ea typeface="Verdana"/>
              <a:cs typeface="Verdana"/>
              <a:sym typeface="Verdana"/>
            </a:endParaRPr>
          </a:p>
        </p:txBody>
      </p:sp>
      <p:pic>
        <p:nvPicPr>
          <p:cNvPr id="194" name="Google Shape;194;p13"/>
          <p:cNvPicPr preferRelativeResize="0"/>
          <p:nvPr/>
        </p:nvPicPr>
        <p:blipFill rotWithShape="1">
          <a:blip r:embed="rId5">
            <a:alphaModFix/>
          </a:blip>
          <a:srcRect b="0" l="0" r="0" t="0"/>
          <a:stretch/>
        </p:blipFill>
        <p:spPr>
          <a:xfrm>
            <a:off x="7523988" y="2072639"/>
            <a:ext cx="3041904" cy="3781044"/>
          </a:xfrm>
          <a:prstGeom prst="rect">
            <a:avLst/>
          </a:prstGeom>
          <a:noFill/>
          <a:ln>
            <a:noFill/>
          </a:ln>
        </p:spPr>
      </p:pic>
      <p:sp>
        <p:nvSpPr>
          <p:cNvPr id="195" name="Google Shape;195;p13"/>
          <p:cNvSpPr txBox="1"/>
          <p:nvPr/>
        </p:nvSpPr>
        <p:spPr>
          <a:xfrm>
            <a:off x="1145844" y="1606041"/>
            <a:ext cx="9672955" cy="737235"/>
          </a:xfrm>
          <a:prstGeom prst="rect">
            <a:avLst/>
          </a:prstGeom>
          <a:noFill/>
          <a:ln>
            <a:noFill/>
          </a:ln>
        </p:spPr>
        <p:txBody>
          <a:bodyPr anchorCtr="0" anchor="t" bIns="0" lIns="0" spcFirstLastPara="1" rIns="0" wrap="square" tIns="93975">
            <a:spAutoFit/>
          </a:bodyPr>
          <a:lstStyle/>
          <a:p>
            <a:pPr indent="0" lvl="0" marL="6287135" marR="0" rtl="0" algn="l">
              <a:lnSpc>
                <a:spcPct val="100000"/>
              </a:lnSpc>
              <a:spcBef>
                <a:spcPts val="0"/>
              </a:spcBef>
              <a:spcAft>
                <a:spcPts val="0"/>
              </a:spcAft>
              <a:buNone/>
            </a:pPr>
            <a:r>
              <a:rPr lang="en-US" sz="1800">
                <a:solidFill>
                  <a:schemeClr val="dk1"/>
                </a:solidFill>
                <a:latin typeface="Times New Roman"/>
                <a:ea typeface="Times New Roman"/>
                <a:cs typeface="Times New Roman"/>
                <a:sym typeface="Times New Roman"/>
              </a:rPr>
              <a:t>Map 02: Land use of Kusadasi, 2018</a:t>
            </a:r>
            <a:endParaRPr sz="1800">
              <a:solidFill>
                <a:schemeClr val="dk1"/>
              </a:solidFill>
              <a:latin typeface="Times New Roman"/>
              <a:ea typeface="Times New Roman"/>
              <a:cs typeface="Times New Roman"/>
              <a:sym typeface="Times New Roman"/>
            </a:endParaRPr>
          </a:p>
          <a:p>
            <a:pPr indent="0" lvl="0" marL="12700" marR="0" rtl="0" algn="l">
              <a:lnSpc>
                <a:spcPct val="100000"/>
              </a:lnSpc>
              <a:spcBef>
                <a:spcPts val="640"/>
              </a:spcBef>
              <a:spcAft>
                <a:spcPts val="0"/>
              </a:spcAft>
              <a:buNone/>
            </a:pPr>
            <a:r>
              <a:rPr lang="en-US" sz="1800">
                <a:solidFill>
                  <a:schemeClr val="dk1"/>
                </a:solidFill>
                <a:latin typeface="Times New Roman"/>
                <a:ea typeface="Times New Roman"/>
                <a:cs typeface="Times New Roman"/>
                <a:sym typeface="Times New Roman"/>
              </a:rPr>
              <a:t>Map 01. Land use of Toulon in 2018.</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4"/>
          <p:cNvSpPr txBox="1"/>
          <p:nvPr/>
        </p:nvSpPr>
        <p:spPr>
          <a:xfrm>
            <a:off x="11590146" y="6594449"/>
            <a:ext cx="19304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Verdana"/>
                <a:ea typeface="Verdana"/>
                <a:cs typeface="Verdana"/>
                <a:sym typeface="Verdana"/>
              </a:rPr>
              <a:t>12</a:t>
            </a:r>
            <a:endParaRPr sz="1200">
              <a:solidFill>
                <a:schemeClr val="dk1"/>
              </a:solidFill>
              <a:latin typeface="Verdana"/>
              <a:ea typeface="Verdana"/>
              <a:cs typeface="Verdana"/>
              <a:sym typeface="Verdana"/>
            </a:endParaRPr>
          </a:p>
        </p:txBody>
      </p:sp>
      <p:sp>
        <p:nvSpPr>
          <p:cNvPr id="201" name="Google Shape;201;p14"/>
          <p:cNvSpPr txBox="1"/>
          <p:nvPr>
            <p:ph type="title"/>
          </p:nvPr>
        </p:nvSpPr>
        <p:spPr>
          <a:xfrm>
            <a:off x="702558" y="402866"/>
            <a:ext cx="10701324" cy="866140"/>
          </a:xfrm>
          <a:prstGeom prst="rect">
            <a:avLst/>
          </a:prstGeom>
          <a:noFill/>
          <a:ln>
            <a:noFill/>
          </a:ln>
        </p:spPr>
        <p:txBody>
          <a:bodyPr anchorCtr="0" anchor="t" bIns="0" lIns="0" spcFirstLastPara="1" rIns="0" wrap="square" tIns="63500">
            <a:spAutoFit/>
          </a:bodyPr>
          <a:lstStyle/>
          <a:p>
            <a:pPr indent="0" lvl="0" marL="12700" marR="5080" rtl="0" algn="l">
              <a:lnSpc>
                <a:spcPct val="111785"/>
              </a:lnSpc>
              <a:spcBef>
                <a:spcPts val="0"/>
              </a:spcBef>
              <a:spcAft>
                <a:spcPts val="0"/>
              </a:spcAft>
              <a:buNone/>
            </a:pPr>
            <a:r>
              <a:rPr lang="en-US" sz="2800"/>
              <a:t>Transition Matrix : Application of the Markov chain to  changes in land use in Toulon and Kusadasi.</a:t>
            </a:r>
            <a:endParaRPr/>
          </a:p>
        </p:txBody>
      </p:sp>
      <p:sp>
        <p:nvSpPr>
          <p:cNvPr id="202" name="Google Shape;202;p14"/>
          <p:cNvSpPr/>
          <p:nvPr/>
        </p:nvSpPr>
        <p:spPr>
          <a:xfrm>
            <a:off x="1570227" y="2104135"/>
            <a:ext cx="5099050" cy="187960"/>
          </a:xfrm>
          <a:custGeom>
            <a:rect b="b" l="l" r="r" t="t"/>
            <a:pathLst>
              <a:path extrusionOk="0" h="187960" w="5099050">
                <a:moveTo>
                  <a:pt x="5039233" y="0"/>
                </a:moveTo>
                <a:lnTo>
                  <a:pt x="5036566" y="7619"/>
                </a:lnTo>
                <a:lnTo>
                  <a:pt x="5047424" y="12334"/>
                </a:lnTo>
                <a:lnTo>
                  <a:pt x="5056758" y="18859"/>
                </a:lnTo>
                <a:lnTo>
                  <a:pt x="5079142" y="62293"/>
                </a:lnTo>
                <a:lnTo>
                  <a:pt x="5081905" y="92963"/>
                </a:lnTo>
                <a:lnTo>
                  <a:pt x="5081214" y="109537"/>
                </a:lnTo>
                <a:lnTo>
                  <a:pt x="5070856" y="150113"/>
                </a:lnTo>
                <a:lnTo>
                  <a:pt x="5036820" y="180086"/>
                </a:lnTo>
                <a:lnTo>
                  <a:pt x="5039233" y="187705"/>
                </a:lnTo>
                <a:lnTo>
                  <a:pt x="5075058" y="166417"/>
                </a:lnTo>
                <a:lnTo>
                  <a:pt x="5095224" y="127126"/>
                </a:lnTo>
                <a:lnTo>
                  <a:pt x="5099050" y="93979"/>
                </a:lnTo>
                <a:lnTo>
                  <a:pt x="5098075" y="76737"/>
                </a:lnTo>
                <a:lnTo>
                  <a:pt x="5083556" y="32892"/>
                </a:lnTo>
                <a:lnTo>
                  <a:pt x="5052802" y="4925"/>
                </a:lnTo>
                <a:lnTo>
                  <a:pt x="5039233" y="0"/>
                </a:lnTo>
                <a:close/>
              </a:path>
              <a:path extrusionOk="0" h="187960" w="5099050">
                <a:moveTo>
                  <a:pt x="59944" y="0"/>
                </a:moveTo>
                <a:lnTo>
                  <a:pt x="24118" y="21395"/>
                </a:lnTo>
                <a:lnTo>
                  <a:pt x="3889" y="60817"/>
                </a:lnTo>
                <a:lnTo>
                  <a:pt x="0" y="93979"/>
                </a:lnTo>
                <a:lnTo>
                  <a:pt x="974" y="111220"/>
                </a:lnTo>
                <a:lnTo>
                  <a:pt x="15493" y="154939"/>
                </a:lnTo>
                <a:lnTo>
                  <a:pt x="46301" y="182800"/>
                </a:lnTo>
                <a:lnTo>
                  <a:pt x="59944" y="187705"/>
                </a:lnTo>
                <a:lnTo>
                  <a:pt x="62229" y="180086"/>
                </a:lnTo>
                <a:lnTo>
                  <a:pt x="51538" y="175367"/>
                </a:lnTo>
                <a:lnTo>
                  <a:pt x="42322" y="168814"/>
                </a:lnTo>
                <a:lnTo>
                  <a:pt x="19923" y="124587"/>
                </a:lnTo>
                <a:lnTo>
                  <a:pt x="17144" y="92963"/>
                </a:lnTo>
                <a:lnTo>
                  <a:pt x="17837" y="76914"/>
                </a:lnTo>
                <a:lnTo>
                  <a:pt x="28321" y="37337"/>
                </a:lnTo>
                <a:lnTo>
                  <a:pt x="62610" y="7619"/>
                </a:lnTo>
                <a:lnTo>
                  <a:pt x="5994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3" name="Google Shape;203;p14"/>
          <p:cNvSpPr/>
          <p:nvPr/>
        </p:nvSpPr>
        <p:spPr>
          <a:xfrm>
            <a:off x="1577847" y="2475992"/>
            <a:ext cx="5111750" cy="187960"/>
          </a:xfrm>
          <a:custGeom>
            <a:rect b="b" l="l" r="r" t="t"/>
            <a:pathLst>
              <a:path extrusionOk="0" h="187960" w="5111750">
                <a:moveTo>
                  <a:pt x="5051425" y="0"/>
                </a:moveTo>
                <a:lnTo>
                  <a:pt x="5048758" y="7620"/>
                </a:lnTo>
                <a:lnTo>
                  <a:pt x="5059616" y="12334"/>
                </a:lnTo>
                <a:lnTo>
                  <a:pt x="5068951" y="18859"/>
                </a:lnTo>
                <a:lnTo>
                  <a:pt x="5091334" y="62293"/>
                </a:lnTo>
                <a:lnTo>
                  <a:pt x="5094097" y="92963"/>
                </a:lnTo>
                <a:lnTo>
                  <a:pt x="5093406" y="109537"/>
                </a:lnTo>
                <a:lnTo>
                  <a:pt x="5083048" y="150113"/>
                </a:lnTo>
                <a:lnTo>
                  <a:pt x="5049011" y="180086"/>
                </a:lnTo>
                <a:lnTo>
                  <a:pt x="5051425" y="187706"/>
                </a:lnTo>
                <a:lnTo>
                  <a:pt x="5087304" y="166417"/>
                </a:lnTo>
                <a:lnTo>
                  <a:pt x="5107416" y="127127"/>
                </a:lnTo>
                <a:lnTo>
                  <a:pt x="5111242" y="93980"/>
                </a:lnTo>
                <a:lnTo>
                  <a:pt x="5110267" y="76737"/>
                </a:lnTo>
                <a:lnTo>
                  <a:pt x="5095748" y="32893"/>
                </a:lnTo>
                <a:lnTo>
                  <a:pt x="5064994" y="4925"/>
                </a:lnTo>
                <a:lnTo>
                  <a:pt x="5051425" y="0"/>
                </a:lnTo>
                <a:close/>
              </a:path>
              <a:path extrusionOk="0" h="187960" w="5111750">
                <a:moveTo>
                  <a:pt x="59944" y="0"/>
                </a:moveTo>
                <a:lnTo>
                  <a:pt x="24118" y="21395"/>
                </a:lnTo>
                <a:lnTo>
                  <a:pt x="3889" y="60817"/>
                </a:lnTo>
                <a:lnTo>
                  <a:pt x="0" y="93980"/>
                </a:lnTo>
                <a:lnTo>
                  <a:pt x="974" y="111220"/>
                </a:lnTo>
                <a:lnTo>
                  <a:pt x="15493" y="154940"/>
                </a:lnTo>
                <a:lnTo>
                  <a:pt x="46301" y="182800"/>
                </a:lnTo>
                <a:lnTo>
                  <a:pt x="59944" y="187706"/>
                </a:lnTo>
                <a:lnTo>
                  <a:pt x="62229" y="180086"/>
                </a:lnTo>
                <a:lnTo>
                  <a:pt x="51538" y="175367"/>
                </a:lnTo>
                <a:lnTo>
                  <a:pt x="42322" y="168814"/>
                </a:lnTo>
                <a:lnTo>
                  <a:pt x="19923" y="124587"/>
                </a:lnTo>
                <a:lnTo>
                  <a:pt x="17145" y="92963"/>
                </a:lnTo>
                <a:lnTo>
                  <a:pt x="17837" y="76914"/>
                </a:lnTo>
                <a:lnTo>
                  <a:pt x="28321" y="37337"/>
                </a:lnTo>
                <a:lnTo>
                  <a:pt x="62610" y="7620"/>
                </a:lnTo>
                <a:lnTo>
                  <a:pt x="5994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 name="Google Shape;204;p14"/>
          <p:cNvSpPr txBox="1"/>
          <p:nvPr/>
        </p:nvSpPr>
        <p:spPr>
          <a:xfrm>
            <a:off x="1631442" y="1911248"/>
            <a:ext cx="3732529" cy="769620"/>
          </a:xfrm>
          <a:prstGeom prst="rect">
            <a:avLst/>
          </a:prstGeom>
          <a:noFill/>
          <a:ln>
            <a:noFill/>
          </a:ln>
        </p:spPr>
        <p:txBody>
          <a:bodyPr anchorCtr="0" anchor="t" bIns="0" lIns="0" spcFirstLastPara="1" rIns="0" wrap="square" tIns="140325">
            <a:spAutoFit/>
          </a:bodyPr>
          <a:lstStyle/>
          <a:p>
            <a:pPr indent="0" lvl="0" marL="48895" marR="0" rtl="0" algn="l">
              <a:lnSpc>
                <a:spcPct val="100000"/>
              </a:lnSpc>
              <a:spcBef>
                <a:spcPts val="0"/>
              </a:spcBef>
              <a:spcAft>
                <a:spcPts val="0"/>
              </a:spcAft>
              <a:buNone/>
            </a:pPr>
            <a:r>
              <a:rPr lang="en-US" sz="1600">
                <a:solidFill>
                  <a:schemeClr val="dk1"/>
                </a:solidFill>
                <a:latin typeface="Cambria Math"/>
                <a:ea typeface="Cambria Math"/>
                <a:cs typeface="Cambria Math"/>
                <a:sym typeface="Cambria Math"/>
              </a:rPr>
              <a:t>UA	RA	CL	M	HAA	F	HVA</a:t>
            </a:r>
            <a:endParaRPr sz="1600">
              <a:solidFill>
                <a:schemeClr val="dk1"/>
              </a:solidFill>
              <a:latin typeface="Cambria Math"/>
              <a:ea typeface="Cambria Math"/>
              <a:cs typeface="Cambria Math"/>
              <a:sym typeface="Cambria Math"/>
            </a:endParaRPr>
          </a:p>
          <a:p>
            <a:pPr indent="0" lvl="0" marL="12700" marR="0" rtl="0" algn="l">
              <a:lnSpc>
                <a:spcPct val="100000"/>
              </a:lnSpc>
              <a:spcBef>
                <a:spcPts val="1010"/>
              </a:spcBef>
              <a:spcAft>
                <a:spcPts val="0"/>
              </a:spcAft>
              <a:buNone/>
            </a:pPr>
            <a:r>
              <a:rPr lang="en-US" sz="1600">
                <a:solidFill>
                  <a:schemeClr val="dk1"/>
                </a:solidFill>
                <a:latin typeface="Cambria Math"/>
                <a:ea typeface="Cambria Math"/>
                <a:cs typeface="Cambria Math"/>
                <a:sym typeface="Cambria Math"/>
              </a:rPr>
              <a:t>1616	2206 3280	0	5880	8352 3904</a:t>
            </a:r>
            <a:endParaRPr sz="1600">
              <a:solidFill>
                <a:schemeClr val="dk1"/>
              </a:solidFill>
              <a:latin typeface="Cambria Math"/>
              <a:ea typeface="Cambria Math"/>
              <a:cs typeface="Cambria Math"/>
              <a:sym typeface="Cambria Math"/>
            </a:endParaRPr>
          </a:p>
        </p:txBody>
      </p:sp>
      <p:sp>
        <p:nvSpPr>
          <p:cNvPr id="205" name="Google Shape;205;p14"/>
          <p:cNvSpPr txBox="1"/>
          <p:nvPr/>
        </p:nvSpPr>
        <p:spPr>
          <a:xfrm>
            <a:off x="886663" y="2340762"/>
            <a:ext cx="660400" cy="751840"/>
          </a:xfrm>
          <a:prstGeom prst="rect">
            <a:avLst/>
          </a:prstGeom>
          <a:noFill/>
          <a:ln>
            <a:noFill/>
          </a:ln>
        </p:spPr>
        <p:txBody>
          <a:bodyPr anchorCtr="0" anchor="t" bIns="0" lIns="0" spcFirstLastPara="1" rIns="0" wrap="square" tIns="12700">
            <a:spAutoFit/>
          </a:bodyPr>
          <a:lstStyle/>
          <a:p>
            <a:pPr indent="0" lvl="0" marL="38100" marR="30480" rtl="0" algn="l">
              <a:lnSpc>
                <a:spcPct val="148900"/>
              </a:lnSpc>
              <a:spcBef>
                <a:spcPts val="0"/>
              </a:spcBef>
              <a:spcAft>
                <a:spcPts val="0"/>
              </a:spcAft>
              <a:buNone/>
            </a:pPr>
            <a:r>
              <a:rPr baseline="30000" lang="en-US" sz="2400">
                <a:solidFill>
                  <a:schemeClr val="dk1"/>
                </a:solidFill>
                <a:latin typeface="Times New Roman"/>
                <a:ea typeface="Times New Roman"/>
                <a:cs typeface="Times New Roman"/>
                <a:sym typeface="Times New Roman"/>
              </a:rPr>
              <a:t>V</a:t>
            </a:r>
            <a:r>
              <a:rPr lang="en-US" sz="1050">
                <a:solidFill>
                  <a:schemeClr val="dk1"/>
                </a:solidFill>
                <a:latin typeface="Times New Roman"/>
                <a:ea typeface="Times New Roman"/>
                <a:cs typeface="Times New Roman"/>
                <a:sym typeface="Times New Roman"/>
              </a:rPr>
              <a:t>2018 </a:t>
            </a:r>
            <a:r>
              <a:rPr baseline="30000" lang="en-US" sz="2400">
                <a:solidFill>
                  <a:schemeClr val="dk1"/>
                </a:solidFill>
                <a:latin typeface="Times New Roman"/>
                <a:ea typeface="Times New Roman"/>
                <a:cs typeface="Times New Roman"/>
                <a:sym typeface="Times New Roman"/>
              </a:rPr>
              <a:t>=  U</a:t>
            </a:r>
            <a:r>
              <a:rPr lang="en-US" sz="1050">
                <a:solidFill>
                  <a:schemeClr val="dk1"/>
                </a:solidFill>
                <a:latin typeface="Times New Roman"/>
                <a:ea typeface="Times New Roman"/>
                <a:cs typeface="Times New Roman"/>
                <a:sym typeface="Times New Roman"/>
              </a:rPr>
              <a:t>2019 </a:t>
            </a:r>
            <a:r>
              <a:rPr baseline="30000" lang="en-US" sz="2400">
                <a:solidFill>
                  <a:schemeClr val="dk1"/>
                </a:solidFill>
                <a:latin typeface="Times New Roman"/>
                <a:ea typeface="Times New Roman"/>
                <a:cs typeface="Times New Roman"/>
                <a:sym typeface="Times New Roman"/>
              </a:rPr>
              <a:t>=</a:t>
            </a:r>
            <a:endParaRPr baseline="30000" sz="2400">
              <a:solidFill>
                <a:schemeClr val="dk1"/>
              </a:solidFill>
              <a:latin typeface="Times New Roman"/>
              <a:ea typeface="Times New Roman"/>
              <a:cs typeface="Times New Roman"/>
              <a:sym typeface="Times New Roman"/>
            </a:endParaRPr>
          </a:p>
        </p:txBody>
      </p:sp>
      <p:sp>
        <p:nvSpPr>
          <p:cNvPr id="206" name="Google Shape;206;p14"/>
          <p:cNvSpPr/>
          <p:nvPr/>
        </p:nvSpPr>
        <p:spPr>
          <a:xfrm>
            <a:off x="1577847" y="2838704"/>
            <a:ext cx="5167630" cy="187960"/>
          </a:xfrm>
          <a:custGeom>
            <a:rect b="b" l="l" r="r" t="t"/>
            <a:pathLst>
              <a:path extrusionOk="0" h="187960" w="5167630">
                <a:moveTo>
                  <a:pt x="5107812" y="0"/>
                </a:moveTo>
                <a:lnTo>
                  <a:pt x="5105146" y="7620"/>
                </a:lnTo>
                <a:lnTo>
                  <a:pt x="5116004" y="12334"/>
                </a:lnTo>
                <a:lnTo>
                  <a:pt x="5125338" y="18859"/>
                </a:lnTo>
                <a:lnTo>
                  <a:pt x="5147722" y="62293"/>
                </a:lnTo>
                <a:lnTo>
                  <a:pt x="5150484" y="92963"/>
                </a:lnTo>
                <a:lnTo>
                  <a:pt x="5149794" y="109537"/>
                </a:lnTo>
                <a:lnTo>
                  <a:pt x="5139435" y="150113"/>
                </a:lnTo>
                <a:lnTo>
                  <a:pt x="5105400" y="180086"/>
                </a:lnTo>
                <a:lnTo>
                  <a:pt x="5107812" y="187706"/>
                </a:lnTo>
                <a:lnTo>
                  <a:pt x="5143638" y="166417"/>
                </a:lnTo>
                <a:lnTo>
                  <a:pt x="5163804" y="127127"/>
                </a:lnTo>
                <a:lnTo>
                  <a:pt x="5167630" y="93980"/>
                </a:lnTo>
                <a:lnTo>
                  <a:pt x="5166655" y="76737"/>
                </a:lnTo>
                <a:lnTo>
                  <a:pt x="5152135" y="32893"/>
                </a:lnTo>
                <a:lnTo>
                  <a:pt x="5121382" y="4925"/>
                </a:lnTo>
                <a:lnTo>
                  <a:pt x="5107812" y="0"/>
                </a:lnTo>
                <a:close/>
              </a:path>
              <a:path extrusionOk="0" h="187960" w="5167630">
                <a:moveTo>
                  <a:pt x="59944" y="0"/>
                </a:moveTo>
                <a:lnTo>
                  <a:pt x="24118" y="21395"/>
                </a:lnTo>
                <a:lnTo>
                  <a:pt x="3889" y="60817"/>
                </a:lnTo>
                <a:lnTo>
                  <a:pt x="0" y="93980"/>
                </a:lnTo>
                <a:lnTo>
                  <a:pt x="974" y="111220"/>
                </a:lnTo>
                <a:lnTo>
                  <a:pt x="15493" y="154940"/>
                </a:lnTo>
                <a:lnTo>
                  <a:pt x="46301" y="182800"/>
                </a:lnTo>
                <a:lnTo>
                  <a:pt x="59944" y="187706"/>
                </a:lnTo>
                <a:lnTo>
                  <a:pt x="62229" y="180086"/>
                </a:lnTo>
                <a:lnTo>
                  <a:pt x="51538" y="175367"/>
                </a:lnTo>
                <a:lnTo>
                  <a:pt x="42322" y="168814"/>
                </a:lnTo>
                <a:lnTo>
                  <a:pt x="19923" y="124587"/>
                </a:lnTo>
                <a:lnTo>
                  <a:pt x="17145" y="92963"/>
                </a:lnTo>
                <a:lnTo>
                  <a:pt x="17837" y="76914"/>
                </a:lnTo>
                <a:lnTo>
                  <a:pt x="28321" y="37337"/>
                </a:lnTo>
                <a:lnTo>
                  <a:pt x="62610" y="7620"/>
                </a:lnTo>
                <a:lnTo>
                  <a:pt x="59944" y="0"/>
                </a:lnTo>
                <a:close/>
              </a:path>
            </a:pathLst>
          </a:custGeom>
          <a:solidFill>
            <a:srgbClr val="000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 name="Google Shape;207;p14"/>
          <p:cNvSpPr txBox="1"/>
          <p:nvPr/>
        </p:nvSpPr>
        <p:spPr>
          <a:xfrm>
            <a:off x="1631442" y="1911248"/>
            <a:ext cx="6273800" cy="1132205"/>
          </a:xfrm>
          <a:prstGeom prst="rect">
            <a:avLst/>
          </a:prstGeom>
          <a:noFill/>
          <a:ln>
            <a:noFill/>
          </a:ln>
        </p:spPr>
        <p:txBody>
          <a:bodyPr anchorCtr="0" anchor="t" bIns="0" lIns="0" spcFirstLastPara="1" rIns="0" wrap="square" tIns="140325">
            <a:spAutoFit/>
          </a:bodyPr>
          <a:lstStyle/>
          <a:p>
            <a:pPr indent="0" lvl="0" marL="3733165" marR="0" rtl="0" algn="l">
              <a:lnSpc>
                <a:spcPct val="100000"/>
              </a:lnSpc>
              <a:spcBef>
                <a:spcPts val="0"/>
              </a:spcBef>
              <a:spcAft>
                <a:spcPts val="0"/>
              </a:spcAft>
              <a:buNone/>
            </a:pPr>
            <a:r>
              <a:rPr lang="en-US" sz="1600">
                <a:solidFill>
                  <a:schemeClr val="dk1"/>
                </a:solidFill>
                <a:latin typeface="Cambria Math"/>
                <a:ea typeface="Cambria Math"/>
                <a:cs typeface="Cambria Math"/>
                <a:sym typeface="Cambria Math"/>
              </a:rPr>
              <a:t>SNV	WL COL</a:t>
            </a:r>
            <a:endParaRPr sz="1600">
              <a:solidFill>
                <a:schemeClr val="dk1"/>
              </a:solidFill>
              <a:latin typeface="Cambria Math"/>
              <a:ea typeface="Cambria Math"/>
              <a:cs typeface="Cambria Math"/>
              <a:sym typeface="Cambria Math"/>
            </a:endParaRPr>
          </a:p>
          <a:p>
            <a:pPr indent="0" lvl="0" marL="3897629" marR="0" rtl="0" algn="l">
              <a:lnSpc>
                <a:spcPct val="100000"/>
              </a:lnSpc>
              <a:spcBef>
                <a:spcPts val="1010"/>
              </a:spcBef>
              <a:spcAft>
                <a:spcPts val="0"/>
              </a:spcAft>
              <a:buNone/>
            </a:pPr>
            <a:r>
              <a:rPr lang="en-US" sz="1600">
                <a:solidFill>
                  <a:schemeClr val="dk1"/>
                </a:solidFill>
                <a:latin typeface="Cambria Math"/>
                <a:ea typeface="Cambria Math"/>
                <a:cs typeface="Cambria Math"/>
                <a:sym typeface="Cambria Math"/>
              </a:rPr>
              <a:t>0	0	0	</a:t>
            </a:r>
            <a:r>
              <a:rPr lang="en-US" sz="1600">
                <a:solidFill>
                  <a:schemeClr val="dk1"/>
                </a:solidFill>
                <a:latin typeface="Times New Roman"/>
                <a:ea typeface="Times New Roman"/>
                <a:cs typeface="Times New Roman"/>
                <a:sym typeface="Times New Roman"/>
              </a:rPr>
              <a:t>for Kusadasi</a:t>
            </a:r>
            <a:endParaRPr sz="1600">
              <a:solidFill>
                <a:schemeClr val="dk1"/>
              </a:solidFill>
              <a:latin typeface="Times New Roman"/>
              <a:ea typeface="Times New Roman"/>
              <a:cs typeface="Times New Roman"/>
              <a:sym typeface="Times New Roman"/>
            </a:endParaRPr>
          </a:p>
          <a:p>
            <a:pPr indent="0" lvl="0" marL="12700" marR="0" rtl="0" algn="l">
              <a:lnSpc>
                <a:spcPct val="100000"/>
              </a:lnSpc>
              <a:spcBef>
                <a:spcPts val="940"/>
              </a:spcBef>
              <a:spcAft>
                <a:spcPts val="0"/>
              </a:spcAft>
              <a:buNone/>
            </a:pPr>
            <a:r>
              <a:rPr lang="en-US" sz="1600">
                <a:solidFill>
                  <a:schemeClr val="dk1"/>
                </a:solidFill>
                <a:latin typeface="Cambria Math"/>
                <a:ea typeface="Cambria Math"/>
                <a:cs typeface="Cambria Math"/>
                <a:sym typeface="Cambria Math"/>
              </a:rPr>
              <a:t>38664 946	2156 1484 772	6767 1616 414 873	160	</a:t>
            </a:r>
            <a:r>
              <a:rPr lang="en-US" sz="1600">
                <a:solidFill>
                  <a:schemeClr val="dk1"/>
                </a:solidFill>
                <a:latin typeface="Times New Roman"/>
                <a:ea typeface="Times New Roman"/>
                <a:cs typeface="Times New Roman"/>
                <a:sym typeface="Times New Roman"/>
              </a:rPr>
              <a:t>for TPM</a:t>
            </a:r>
            <a:endParaRPr sz="1600">
              <a:solidFill>
                <a:schemeClr val="dk1"/>
              </a:solidFill>
              <a:latin typeface="Times New Roman"/>
              <a:ea typeface="Times New Roman"/>
              <a:cs typeface="Times New Roman"/>
              <a:sym typeface="Times New Roman"/>
            </a:endParaRPr>
          </a:p>
        </p:txBody>
      </p:sp>
      <p:sp>
        <p:nvSpPr>
          <p:cNvPr id="208" name="Google Shape;208;p14"/>
          <p:cNvSpPr txBox="1"/>
          <p:nvPr/>
        </p:nvSpPr>
        <p:spPr>
          <a:xfrm>
            <a:off x="967739" y="3346450"/>
            <a:ext cx="2834640" cy="269240"/>
          </a:xfrm>
          <a:prstGeom prst="rect">
            <a:avLst/>
          </a:prstGeom>
          <a:noFill/>
          <a:ln>
            <a:noFill/>
          </a:ln>
        </p:spPr>
        <p:txBody>
          <a:bodyPr anchorCtr="0" anchor="t" bIns="0" lIns="0" spcFirstLastPara="1" rIns="0" wrap="square" tIns="12050">
            <a:spAutoFit/>
          </a:bodyPr>
          <a:lstStyle/>
          <a:p>
            <a:pPr indent="0" lvl="0" marL="38100" marR="0" rtl="0" algn="l">
              <a:lnSpc>
                <a:spcPct val="100000"/>
              </a:lnSpc>
              <a:spcBef>
                <a:spcPts val="0"/>
              </a:spcBef>
              <a:spcAft>
                <a:spcPts val="0"/>
              </a:spcAft>
              <a:buNone/>
            </a:pPr>
            <a:r>
              <a:rPr b="1" lang="en-US" sz="1600">
                <a:solidFill>
                  <a:schemeClr val="dk1"/>
                </a:solidFill>
                <a:latin typeface="Times New Roman"/>
                <a:ea typeface="Times New Roman"/>
                <a:cs typeface="Times New Roman"/>
                <a:sym typeface="Times New Roman"/>
              </a:rPr>
              <a:t>Table 1 : Transition matrix K</a:t>
            </a:r>
            <a:r>
              <a:rPr b="1" baseline="-25000" lang="en-US" sz="1575">
                <a:solidFill>
                  <a:schemeClr val="dk1"/>
                </a:solidFill>
                <a:latin typeface="Times New Roman"/>
                <a:ea typeface="Times New Roman"/>
                <a:cs typeface="Times New Roman"/>
                <a:sym typeface="Times New Roman"/>
              </a:rPr>
              <a:t>4</a:t>
            </a:r>
            <a:r>
              <a:rPr b="1" baseline="-25000" lang="en-US" sz="1575">
                <a:solidFill>
                  <a:schemeClr val="dk1"/>
                </a:solidFill>
                <a:latin typeface="Calibri"/>
                <a:ea typeface="Calibri"/>
                <a:cs typeface="Calibri"/>
                <a:sym typeface="Calibri"/>
              </a:rPr>
              <a:t>°</a:t>
            </a:r>
            <a:r>
              <a:rPr b="1" baseline="-25000" lang="en-US" sz="1575">
                <a:solidFill>
                  <a:schemeClr val="dk1"/>
                </a:solidFill>
                <a:latin typeface="Times New Roman"/>
                <a:ea typeface="Times New Roman"/>
                <a:cs typeface="Times New Roman"/>
                <a:sym typeface="Times New Roman"/>
              </a:rPr>
              <a:t>C</a:t>
            </a:r>
            <a:endParaRPr baseline="-25000" sz="1575">
              <a:solidFill>
                <a:schemeClr val="dk1"/>
              </a:solidFill>
              <a:latin typeface="Times New Roman"/>
              <a:ea typeface="Times New Roman"/>
              <a:cs typeface="Times New Roman"/>
              <a:sym typeface="Times New Roman"/>
            </a:endParaRPr>
          </a:p>
        </p:txBody>
      </p:sp>
      <p:graphicFrame>
        <p:nvGraphicFramePr>
          <p:cNvPr id="209" name="Google Shape;209;p14"/>
          <p:cNvGraphicFramePr/>
          <p:nvPr/>
        </p:nvGraphicFramePr>
        <p:xfrm>
          <a:off x="361398" y="3752624"/>
          <a:ext cx="3000000" cy="3000000"/>
        </p:xfrm>
        <a:graphic>
          <a:graphicData uri="http://schemas.openxmlformats.org/drawingml/2006/table">
            <a:tbl>
              <a:tblPr bandRow="1" firstRow="1">
                <a:noFill/>
                <a:tableStyleId>{6E659DA2-3CB6-450A-920E-879386DC5DDC}</a:tableStyleId>
              </a:tblPr>
              <a:tblGrid>
                <a:gridCol w="455150"/>
                <a:gridCol w="526625"/>
                <a:gridCol w="576775"/>
                <a:gridCol w="194350"/>
                <a:gridCol w="675850"/>
                <a:gridCol w="662675"/>
                <a:gridCol w="689625"/>
                <a:gridCol w="675850"/>
                <a:gridCol w="608750"/>
                <a:gridCol w="676475"/>
                <a:gridCol w="635100"/>
                <a:gridCol w="594350"/>
                <a:gridCol w="480225"/>
              </a:tblGrid>
              <a:tr h="247350">
                <a:tc rowSpan="10">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R cap="flat" cmpd="sng" w="19050">
                      <a:solidFill>
                        <a:srgbClr val="D3D3D3"/>
                      </a:solidFill>
                      <a:prstDash val="solid"/>
                      <a:round/>
                      <a:headEnd len="sm" w="sm" type="none"/>
                      <a:tailEnd len="sm" w="sm" type="none"/>
                    </a:lnR>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34290" marR="0" rtl="0" algn="l">
                        <a:lnSpc>
                          <a:spcPct val="100000"/>
                        </a:lnSpc>
                        <a:spcBef>
                          <a:spcPts val="0"/>
                        </a:spcBef>
                        <a:spcAft>
                          <a:spcPts val="0"/>
                        </a:spcAft>
                        <a:buNone/>
                      </a:pPr>
                      <a:r>
                        <a:rPr b="1" lang="en-US" sz="1500" u="none" cap="none" strike="noStrike">
                          <a:latin typeface="Calibri"/>
                          <a:ea typeface="Calibri"/>
                          <a:cs typeface="Calibri"/>
                          <a:sym typeface="Calibri"/>
                        </a:rPr>
                        <a:t>K &gt;4°C</a:t>
                      </a:r>
                      <a:endParaRPr sz="1500" u="none" cap="none" strike="noStrike">
                        <a:latin typeface="Calibri"/>
                        <a:ea typeface="Calibri"/>
                        <a:cs typeface="Calibri"/>
                        <a:sym typeface="Calibri"/>
                      </a:endParaRPr>
                    </a:p>
                  </a:txBody>
                  <a:tcPr marT="31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T cap="flat" cmpd="sng" w="9525">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8925">
                <a:tc vMerge="1"/>
                <a:tc>
                  <a:txBody>
                    <a:bodyPr/>
                    <a:lstStyle/>
                    <a:p>
                      <a:pPr indent="0" lvl="0" marL="0" marR="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None/>
                      </a:pPr>
                      <a:r>
                        <a:rPr b="1" lang="en-US" sz="1150" u="none" cap="none" strike="noStrike">
                          <a:latin typeface="Calibri"/>
                          <a:ea typeface="Calibri"/>
                          <a:cs typeface="Calibri"/>
                          <a:sym typeface="Calibri"/>
                        </a:rPr>
                        <a:t>UA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None/>
                      </a:pPr>
                      <a:r>
                        <a:rPr b="1" lang="en-US" sz="1150" u="none" cap="none" strike="noStrike">
                          <a:latin typeface="Calibri"/>
                          <a:ea typeface="Calibri"/>
                          <a:cs typeface="Calibri"/>
                          <a:sym typeface="Calibri"/>
                        </a:rPr>
                        <a:t>RA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9525" marR="0" rtl="0" algn="ctr">
                        <a:lnSpc>
                          <a:spcPct val="100000"/>
                        </a:lnSpc>
                        <a:spcBef>
                          <a:spcPts val="0"/>
                        </a:spcBef>
                        <a:spcAft>
                          <a:spcPts val="0"/>
                        </a:spcAft>
                        <a:buNone/>
                      </a:pPr>
                      <a:r>
                        <a:rPr b="1" lang="en-US" sz="1150" u="none" cap="none" strike="noStrike">
                          <a:latin typeface="Calibri"/>
                          <a:ea typeface="Calibri"/>
                          <a:cs typeface="Calibri"/>
                          <a:sym typeface="Calibri"/>
                        </a:rPr>
                        <a:t>CL</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1150" u="none" cap="none" strike="noStrike">
                          <a:latin typeface="Calibri"/>
                          <a:ea typeface="Calibri"/>
                          <a:cs typeface="Calibri"/>
                          <a:sym typeface="Calibri"/>
                        </a:rPr>
                        <a:t>M</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198755" marR="0" rtl="0" algn="l">
                        <a:lnSpc>
                          <a:spcPct val="100000"/>
                        </a:lnSpc>
                        <a:spcBef>
                          <a:spcPts val="0"/>
                        </a:spcBef>
                        <a:spcAft>
                          <a:spcPts val="0"/>
                        </a:spcAft>
                        <a:buNone/>
                      </a:pPr>
                      <a:r>
                        <a:rPr b="1" lang="en-US" sz="1150" u="none" cap="none" strike="noStrike">
                          <a:latin typeface="Calibri"/>
                          <a:ea typeface="Calibri"/>
                          <a:cs typeface="Calibri"/>
                          <a:sym typeface="Calibri"/>
                        </a:rPr>
                        <a:t>HAA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15875" marR="0" rtl="0" algn="ctr">
                        <a:lnSpc>
                          <a:spcPct val="100000"/>
                        </a:lnSpc>
                        <a:spcBef>
                          <a:spcPts val="0"/>
                        </a:spcBef>
                        <a:spcAft>
                          <a:spcPts val="0"/>
                        </a:spcAft>
                        <a:buNone/>
                      </a:pPr>
                      <a:r>
                        <a:rPr b="1" lang="en-US" sz="1150" u="none" cap="none" strike="noStrike">
                          <a:latin typeface="Calibri"/>
                          <a:ea typeface="Calibri"/>
                          <a:cs typeface="Calibri"/>
                          <a:sym typeface="Calibri"/>
                        </a:rPr>
                        <a:t>F</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199390" marR="0" rtl="0" algn="l">
                        <a:lnSpc>
                          <a:spcPct val="100000"/>
                        </a:lnSpc>
                        <a:spcBef>
                          <a:spcPts val="0"/>
                        </a:spcBef>
                        <a:spcAft>
                          <a:spcPts val="0"/>
                        </a:spcAft>
                        <a:buNone/>
                      </a:pPr>
                      <a:r>
                        <a:rPr b="1" lang="en-US" sz="1150" u="none" cap="none" strike="noStrike">
                          <a:latin typeface="Calibri"/>
                          <a:ea typeface="Calibri"/>
                          <a:cs typeface="Calibri"/>
                          <a:sym typeface="Calibri"/>
                        </a:rPr>
                        <a:t>HVA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198120" marR="0" rtl="0" algn="l">
                        <a:lnSpc>
                          <a:spcPct val="100000"/>
                        </a:lnSpc>
                        <a:spcBef>
                          <a:spcPts val="0"/>
                        </a:spcBef>
                        <a:spcAft>
                          <a:spcPts val="0"/>
                        </a:spcAft>
                        <a:buNone/>
                      </a:pPr>
                      <a:r>
                        <a:rPr b="1" lang="en-US" sz="1150" u="none" cap="none" strike="noStrike">
                          <a:latin typeface="Calibri"/>
                          <a:ea typeface="Calibri"/>
                          <a:cs typeface="Calibri"/>
                          <a:sym typeface="Calibri"/>
                        </a:rPr>
                        <a:t>SNV</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198755" marR="0" rtl="0" algn="l">
                        <a:lnSpc>
                          <a:spcPct val="100000"/>
                        </a:lnSpc>
                        <a:spcBef>
                          <a:spcPts val="0"/>
                        </a:spcBef>
                        <a:spcAft>
                          <a:spcPts val="0"/>
                        </a:spcAft>
                        <a:buNone/>
                      </a:pPr>
                      <a:r>
                        <a:rPr b="1" lang="en-US" sz="1150" u="none" cap="none" strike="noStrike">
                          <a:latin typeface="Calibri"/>
                          <a:ea typeface="Calibri"/>
                          <a:cs typeface="Calibri"/>
                          <a:sym typeface="Calibri"/>
                        </a:rPr>
                        <a:t>WL</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34925" marR="0" rtl="0" algn="l">
                        <a:lnSpc>
                          <a:spcPct val="100000"/>
                        </a:lnSpc>
                        <a:spcBef>
                          <a:spcPts val="0"/>
                        </a:spcBef>
                        <a:spcAft>
                          <a:spcPts val="0"/>
                        </a:spcAft>
                        <a:buNone/>
                      </a:pPr>
                      <a:r>
                        <a:rPr lang="en-US" sz="1150" u="none" cap="none" strike="noStrike">
                          <a:latin typeface="Calibri"/>
                          <a:ea typeface="Calibri"/>
                          <a:cs typeface="Calibri"/>
                          <a:sym typeface="Calibri"/>
                        </a:rPr>
                        <a:t>COL</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9125">
                <a:tc vMerge="1"/>
                <a:tc>
                  <a:txBody>
                    <a:bodyPr/>
                    <a:lstStyle/>
                    <a:p>
                      <a:pPr indent="0" lvl="0" marL="0" marR="167005" rtl="0" algn="r">
                        <a:lnSpc>
                          <a:spcPct val="100000"/>
                        </a:lnSpc>
                        <a:spcBef>
                          <a:spcPts val="0"/>
                        </a:spcBef>
                        <a:spcAft>
                          <a:spcPts val="0"/>
                        </a:spcAft>
                        <a:buNone/>
                      </a:pPr>
                      <a:r>
                        <a:rPr b="1" lang="en-US" sz="1150" u="none" cap="none" strike="noStrike">
                          <a:latin typeface="Calibri"/>
                          <a:ea typeface="Calibri"/>
                          <a:cs typeface="Calibri"/>
                          <a:sym typeface="Calibri"/>
                        </a:rPr>
                        <a:t>UA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294005" marR="0" rtl="0" algn="l">
                        <a:lnSpc>
                          <a:spcPct val="100000"/>
                        </a:lnSpc>
                        <a:spcBef>
                          <a:spcPts val="0"/>
                        </a:spcBef>
                        <a:spcAft>
                          <a:spcPts val="0"/>
                        </a:spcAft>
                        <a:buNone/>
                      </a:pPr>
                      <a:r>
                        <a:rPr lang="en-US" sz="1150" u="none" cap="none" strike="noStrike">
                          <a:latin typeface="Calibri"/>
                          <a:ea typeface="Calibri"/>
                          <a:cs typeface="Calibri"/>
                          <a:sym typeface="Calibri"/>
                        </a:rPr>
                        <a:t>0,980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0,020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8925">
                <a:tc vMerge="1"/>
                <a:tc>
                  <a:txBody>
                    <a:bodyPr/>
                    <a:lstStyle/>
                    <a:p>
                      <a:pPr indent="0" lvl="0" marL="0" marR="167005" rtl="0" algn="r">
                        <a:lnSpc>
                          <a:spcPct val="100000"/>
                        </a:lnSpc>
                        <a:spcBef>
                          <a:spcPts val="0"/>
                        </a:spcBef>
                        <a:spcAft>
                          <a:spcPts val="0"/>
                        </a:spcAft>
                        <a:buNone/>
                      </a:pPr>
                      <a:r>
                        <a:rPr b="1" lang="en-US" sz="1150" u="none" cap="none" strike="noStrike">
                          <a:latin typeface="Calibri"/>
                          <a:ea typeface="Calibri"/>
                          <a:cs typeface="Calibri"/>
                          <a:sym typeface="Calibri"/>
                        </a:rPr>
                        <a:t>RA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1</a:t>
                      </a:r>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9075">
                <a:tc vMerge="1"/>
                <a:tc>
                  <a:txBody>
                    <a:bodyPr/>
                    <a:lstStyle/>
                    <a:p>
                      <a:pPr indent="0" lvl="0" marL="9525" marR="0" rtl="0" algn="ctr">
                        <a:lnSpc>
                          <a:spcPct val="100000"/>
                        </a:lnSpc>
                        <a:spcBef>
                          <a:spcPts val="0"/>
                        </a:spcBef>
                        <a:spcAft>
                          <a:spcPts val="0"/>
                        </a:spcAft>
                        <a:buNone/>
                      </a:pPr>
                      <a:r>
                        <a:rPr b="1" lang="en-US" sz="1150" u="none" cap="none" strike="noStrike">
                          <a:latin typeface="Calibri"/>
                          <a:ea typeface="Calibri"/>
                          <a:cs typeface="Calibri"/>
                          <a:sym typeface="Calibri"/>
                        </a:rPr>
                        <a:t>CL</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294005" marR="0" rtl="0" algn="l">
                        <a:lnSpc>
                          <a:spcPct val="100000"/>
                        </a:lnSpc>
                        <a:spcBef>
                          <a:spcPts val="0"/>
                        </a:spcBef>
                        <a:spcAft>
                          <a:spcPts val="0"/>
                        </a:spcAft>
                        <a:buNone/>
                      </a:pPr>
                      <a:r>
                        <a:rPr lang="en-US" sz="1150" u="none" cap="none" strike="noStrike">
                          <a:latin typeface="Calibri"/>
                          <a:ea typeface="Calibri"/>
                          <a:cs typeface="Calibri"/>
                          <a:sym typeface="Calibri"/>
                        </a:rPr>
                        <a:t>0,045</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0,007</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0,918</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solidFill>
                            <a:srgbClr val="FF0000"/>
                          </a:solidFill>
                          <a:latin typeface="Calibri"/>
                          <a:ea typeface="Calibri"/>
                          <a:cs typeface="Calibri"/>
                          <a:sym typeface="Calibri"/>
                        </a:rPr>
                        <a:t>0,01</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solidFill>
                            <a:srgbClr val="FF0000"/>
                          </a:solidFill>
                          <a:latin typeface="Calibri"/>
                          <a:ea typeface="Calibri"/>
                          <a:cs typeface="Calibri"/>
                          <a:sym typeface="Calibri"/>
                        </a:rPr>
                        <a:t>0,02</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9000">
                <a:tc vMerge="1"/>
                <a:tc>
                  <a:txBody>
                    <a:bodyPr/>
                    <a:lstStyle/>
                    <a:p>
                      <a:pPr indent="0" lvl="0" marL="0" marR="0" rtl="0" algn="ctr">
                        <a:lnSpc>
                          <a:spcPct val="100000"/>
                        </a:lnSpc>
                        <a:spcBef>
                          <a:spcPts val="0"/>
                        </a:spcBef>
                        <a:spcAft>
                          <a:spcPts val="0"/>
                        </a:spcAft>
                        <a:buNone/>
                      </a:pPr>
                      <a:r>
                        <a:rPr b="1" lang="en-US" sz="1150" u="none" cap="none" strike="noStrike">
                          <a:latin typeface="Calibri"/>
                          <a:ea typeface="Calibri"/>
                          <a:cs typeface="Calibri"/>
                          <a:sym typeface="Calibri"/>
                        </a:rPr>
                        <a:t>M</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1</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9100">
                <a:tc vMerge="1"/>
                <a:tc>
                  <a:txBody>
                    <a:bodyPr/>
                    <a:lstStyle/>
                    <a:p>
                      <a:pPr indent="0" lvl="0" marL="0" marR="112395" rtl="0" algn="r">
                        <a:lnSpc>
                          <a:spcPct val="100000"/>
                        </a:lnSpc>
                        <a:spcBef>
                          <a:spcPts val="0"/>
                        </a:spcBef>
                        <a:spcAft>
                          <a:spcPts val="0"/>
                        </a:spcAft>
                        <a:buNone/>
                      </a:pPr>
                      <a:r>
                        <a:rPr b="1" lang="en-US" sz="1150" u="none" cap="none" strike="noStrike">
                          <a:latin typeface="Calibri"/>
                          <a:ea typeface="Calibri"/>
                          <a:cs typeface="Calibri"/>
                          <a:sym typeface="Calibri"/>
                        </a:rPr>
                        <a:t>HAA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294005" marR="0" rtl="0" algn="l">
                        <a:lnSpc>
                          <a:spcPct val="100000"/>
                        </a:lnSpc>
                        <a:spcBef>
                          <a:spcPts val="0"/>
                        </a:spcBef>
                        <a:spcAft>
                          <a:spcPts val="0"/>
                        </a:spcAft>
                        <a:buNone/>
                      </a:pPr>
                      <a:r>
                        <a:rPr lang="en-US" sz="1150" u="none" cap="none" strike="noStrike">
                          <a:latin typeface="Calibri"/>
                          <a:ea typeface="Calibri"/>
                          <a:cs typeface="Calibri"/>
                          <a:sym typeface="Calibri"/>
                        </a:rPr>
                        <a:t>0,013</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0,009</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0,958</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solidFill>
                            <a:srgbClr val="FF0000"/>
                          </a:solidFill>
                          <a:latin typeface="Calibri"/>
                          <a:ea typeface="Calibri"/>
                          <a:cs typeface="Calibri"/>
                          <a:sym typeface="Calibri"/>
                        </a:rPr>
                        <a:t>0,02</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8950">
                <a:tc vMerge="1"/>
                <a:tc>
                  <a:txBody>
                    <a:bodyPr/>
                    <a:lstStyle/>
                    <a:p>
                      <a:pPr indent="0" lvl="0" marL="14604" marR="0" rtl="0" algn="ctr">
                        <a:lnSpc>
                          <a:spcPct val="100000"/>
                        </a:lnSpc>
                        <a:spcBef>
                          <a:spcPts val="0"/>
                        </a:spcBef>
                        <a:spcAft>
                          <a:spcPts val="0"/>
                        </a:spcAft>
                        <a:buNone/>
                      </a:pPr>
                      <a:r>
                        <a:rPr b="1" lang="en-US" sz="1150" u="none" cap="none" strike="noStrike">
                          <a:latin typeface="Calibri"/>
                          <a:ea typeface="Calibri"/>
                          <a:cs typeface="Calibri"/>
                          <a:sym typeface="Calibri"/>
                        </a:rPr>
                        <a:t>F</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294005" marR="0" rtl="0" algn="l">
                        <a:lnSpc>
                          <a:spcPct val="100000"/>
                        </a:lnSpc>
                        <a:spcBef>
                          <a:spcPts val="0"/>
                        </a:spcBef>
                        <a:spcAft>
                          <a:spcPts val="0"/>
                        </a:spcAft>
                        <a:buNone/>
                      </a:pPr>
                      <a:r>
                        <a:rPr lang="en-US" sz="1150" u="none" cap="none" strike="noStrike">
                          <a:latin typeface="Calibri"/>
                          <a:ea typeface="Calibri"/>
                          <a:cs typeface="Calibri"/>
                          <a:sym typeface="Calibri"/>
                        </a:rPr>
                        <a:t>0,001</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0,959</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solidFill>
                            <a:srgbClr val="FF0000"/>
                          </a:solidFill>
                          <a:latin typeface="Calibri"/>
                          <a:ea typeface="Calibri"/>
                          <a:cs typeface="Calibri"/>
                          <a:sym typeface="Calibri"/>
                        </a:rPr>
                        <a:t>0,015</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solidFill>
                            <a:srgbClr val="FF0000"/>
                          </a:solidFill>
                          <a:latin typeface="Calibri"/>
                          <a:ea typeface="Calibri"/>
                          <a:cs typeface="Calibri"/>
                          <a:sym typeface="Calibri"/>
                        </a:rPr>
                        <a:t>0,025</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9125">
                <a:tc vMerge="1"/>
                <a:tc>
                  <a:txBody>
                    <a:bodyPr/>
                    <a:lstStyle/>
                    <a:p>
                      <a:pPr indent="0" lvl="0" marL="0" marR="112395" rtl="0" algn="r">
                        <a:lnSpc>
                          <a:spcPct val="100000"/>
                        </a:lnSpc>
                        <a:spcBef>
                          <a:spcPts val="0"/>
                        </a:spcBef>
                        <a:spcAft>
                          <a:spcPts val="0"/>
                        </a:spcAft>
                        <a:buNone/>
                      </a:pPr>
                      <a:r>
                        <a:rPr b="1" lang="en-US" sz="1150" u="none" cap="none" strike="noStrike">
                          <a:latin typeface="Calibri"/>
                          <a:ea typeface="Calibri"/>
                          <a:cs typeface="Calibri"/>
                          <a:sym typeface="Calibri"/>
                        </a:rPr>
                        <a:t>HVA</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gridSpan="2">
                  <a:txBody>
                    <a:bodyPr/>
                    <a:lstStyle/>
                    <a:p>
                      <a:pPr indent="0" lvl="0" marL="294005" marR="0" rtl="0" algn="l">
                        <a:lnSpc>
                          <a:spcPct val="100000"/>
                        </a:lnSpc>
                        <a:spcBef>
                          <a:spcPts val="0"/>
                        </a:spcBef>
                        <a:spcAft>
                          <a:spcPts val="0"/>
                        </a:spcAft>
                        <a:buNone/>
                      </a:pPr>
                      <a:r>
                        <a:rPr lang="en-US" sz="1150" u="none" cap="none" strike="noStrike">
                          <a:latin typeface="Calibri"/>
                          <a:ea typeface="Calibri"/>
                          <a:cs typeface="Calibri"/>
                          <a:sym typeface="Calibri"/>
                        </a:rPr>
                        <a:t>0,002</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hMerge="1"/>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0,973</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solidFill>
                            <a:srgbClr val="FF0000"/>
                          </a:solidFill>
                          <a:latin typeface="Calibri"/>
                          <a:ea typeface="Calibri"/>
                          <a:cs typeface="Calibri"/>
                          <a:sym typeface="Calibri"/>
                        </a:rPr>
                        <a:t>0,025</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55925">
                <a:tc vMerge="1"/>
                <a:tc>
                  <a:txBody>
                    <a:bodyPr/>
                    <a:lstStyle/>
                    <a:p>
                      <a:pPr indent="0" lvl="0" marL="0" marR="0" rtl="0" algn="l">
                        <a:lnSpc>
                          <a:spcPct val="100000"/>
                        </a:lnSpc>
                        <a:spcBef>
                          <a:spcPts val="0"/>
                        </a:spcBef>
                        <a:spcAft>
                          <a:spcPts val="0"/>
                        </a:spcAft>
                        <a:buNone/>
                      </a:pPr>
                      <a:r>
                        <a:t/>
                      </a:r>
                      <a:endParaRPr sz="2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tcPr>
                </a:tc>
                <a:tc gridSpan="2">
                  <a:txBody>
                    <a:bodyPr/>
                    <a:lstStyle/>
                    <a:p>
                      <a:pPr indent="0" lvl="0" marL="0" marR="0" rtl="0" algn="l">
                        <a:lnSpc>
                          <a:spcPct val="100000"/>
                        </a:lnSpc>
                        <a:spcBef>
                          <a:spcPts val="0"/>
                        </a:spcBef>
                        <a:spcAft>
                          <a:spcPts val="0"/>
                        </a:spcAft>
                        <a:buNone/>
                      </a:pPr>
                      <a:r>
                        <a:t/>
                      </a:r>
                      <a:endParaRPr sz="2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tcPr>
                </a:tc>
                <a:tc hMerge="1"/>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1</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rowSpan="2">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43000">
                <a:tc rowSpan="3">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R cap="flat" cmpd="sng" w="19050">
                      <a:solidFill>
                        <a:srgbClr val="D3D3D3"/>
                      </a:solidFill>
                      <a:prstDash val="solid"/>
                      <a:round/>
                      <a:headEnd len="sm" w="sm" type="none"/>
                      <a:tailEnd len="sm" w="sm" type="none"/>
                    </a:lnR>
                    <a:solidFill>
                      <a:srgbClr val="FFFFFF"/>
                    </a:solidFill>
                  </a:tcPr>
                </a:tc>
                <a:tc>
                  <a:txBody>
                    <a:bodyPr/>
                    <a:lstStyle/>
                    <a:p>
                      <a:pPr indent="0" lvl="0" marL="0" marR="127635" rtl="0" algn="r">
                        <a:lnSpc>
                          <a:spcPct val="88608"/>
                        </a:lnSpc>
                        <a:spcBef>
                          <a:spcPts val="0"/>
                        </a:spcBef>
                        <a:spcAft>
                          <a:spcPts val="0"/>
                        </a:spcAft>
                        <a:buNone/>
                      </a:pPr>
                      <a:r>
                        <a:rPr b="1" lang="en-US" sz="1150" u="none" cap="none" strike="noStrike">
                          <a:latin typeface="Calibri"/>
                          <a:ea typeface="Calibri"/>
                          <a:cs typeface="Calibri"/>
                          <a:sym typeface="Calibri"/>
                        </a:rPr>
                        <a:t>SNV</a:t>
                      </a:r>
                      <a:endParaRPr sz="1150" u="none" cap="none" strike="noStrike">
                        <a:latin typeface="Calibri"/>
                        <a:ea typeface="Calibri"/>
                        <a:cs typeface="Calibri"/>
                        <a:sym typeface="Calibri"/>
                      </a:endParaRPr>
                    </a:p>
                  </a:txBody>
                  <a:tcPr marT="0"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B cap="flat" cmpd="sng" w="19050">
                      <a:solidFill>
                        <a:srgbClr val="D3D3D3"/>
                      </a:solidFill>
                      <a:prstDash val="solid"/>
                      <a:round/>
                      <a:headEnd len="sm" w="sm" type="none"/>
                      <a:tailEnd len="sm" w="sm" type="none"/>
                    </a:lnB>
                    <a:solidFill>
                      <a:srgbClr val="FFFFFF"/>
                    </a:solidFill>
                  </a:tcPr>
                </a:tc>
                <a:tc>
                  <a:txBody>
                    <a:bodyPr/>
                    <a:lstStyle/>
                    <a:p>
                      <a:pPr indent="0" lvl="0" marL="0" marR="76200" rtl="0" algn="l">
                        <a:lnSpc>
                          <a:spcPct val="100000"/>
                        </a:lnSpc>
                        <a:spcBef>
                          <a:spcPts val="0"/>
                        </a:spcBef>
                        <a:spcAft>
                          <a:spcPts val="0"/>
                        </a:spcAft>
                        <a:buNone/>
                      </a:pPr>
                      <a:r>
                        <a:t/>
                      </a:r>
                      <a:endParaRPr sz="8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B cap="flat" cmpd="sng" w="19050">
                      <a:solidFill>
                        <a:srgbClr val="D3D3D3"/>
                      </a:solidFill>
                      <a:prstDash val="solid"/>
                      <a:round/>
                      <a:headEnd len="sm" w="sm" type="none"/>
                      <a:tailEnd len="sm" w="sm" type="none"/>
                    </a:lnB>
                    <a:solidFill>
                      <a:srgbClr val="FFFFFF"/>
                    </a:solidFill>
                  </a:tcPr>
                </a:tc>
                <a:tc>
                  <a:txBody>
                    <a:bodyPr/>
                    <a:lstStyle/>
                    <a:p>
                      <a:pPr indent="0" lvl="0" marL="0" marR="31750" rtl="0" algn="r">
                        <a:lnSpc>
                          <a:spcPct val="88608"/>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0" marB="0" marR="0" marL="0">
                    <a:lnR cap="flat" cmpd="sng" w="19050">
                      <a:solidFill>
                        <a:srgbClr val="D3D3D3"/>
                      </a:solidFill>
                      <a:prstDash val="solid"/>
                      <a:round/>
                      <a:headEnd len="sm" w="sm" type="none"/>
                      <a:tailEnd len="sm" w="sm" type="none"/>
                    </a:lnR>
                    <a:lnB cap="flat" cmpd="sng" w="19050">
                      <a:solidFill>
                        <a:srgbClr val="D3D3D3"/>
                      </a:solidFill>
                      <a:prstDash val="solid"/>
                      <a:round/>
                      <a:headEnd len="sm" w="sm" type="none"/>
                      <a:tailEnd len="sm" w="sm" type="none"/>
                    </a:lnB>
                  </a:tcPr>
                </a:tc>
                <a:tc vMerge="1"/>
                <a:tc vMerge="1"/>
                <a:tc vMerge="1"/>
                <a:tc vMerge="1"/>
                <a:tc vMerge="1"/>
                <a:tc vMerge="1"/>
                <a:tc vMerge="1"/>
                <a:tc vMerge="1"/>
                <a:tc vMerge="1"/>
              </a:tr>
              <a:tr h="199100">
                <a:tc vMerge="1"/>
                <a:tc>
                  <a:txBody>
                    <a:bodyPr/>
                    <a:lstStyle/>
                    <a:p>
                      <a:pPr indent="0" lvl="0" marL="0" marR="153035" rtl="0" algn="r">
                        <a:lnSpc>
                          <a:spcPct val="100000"/>
                        </a:lnSpc>
                        <a:spcBef>
                          <a:spcPts val="0"/>
                        </a:spcBef>
                        <a:spcAft>
                          <a:spcPts val="0"/>
                        </a:spcAft>
                        <a:buNone/>
                      </a:pPr>
                      <a:r>
                        <a:rPr b="1" lang="en-US" sz="1150" u="none" cap="none" strike="noStrike">
                          <a:latin typeface="Calibri"/>
                          <a:ea typeface="Calibri"/>
                          <a:cs typeface="Calibri"/>
                          <a:sym typeface="Calibri"/>
                        </a:rPr>
                        <a:t>WL</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solidFill>
                      <a:srgbClr val="FFFFFF"/>
                    </a:solidFill>
                  </a:tcPr>
                </a:tc>
                <a:tc>
                  <a:txBody>
                    <a:bodyPr/>
                    <a:lstStyle/>
                    <a:p>
                      <a:pPr indent="0" lvl="0" marL="0" marR="7620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solidFill>
                      <a:srgbClr val="FFFFFF"/>
                    </a:solidFill>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1</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98950">
                <a:tc vMerge="1"/>
                <a:tc>
                  <a:txBody>
                    <a:bodyPr/>
                    <a:lstStyle/>
                    <a:p>
                      <a:pPr indent="0" lvl="0" marL="0" marR="140335" rtl="0" algn="r">
                        <a:lnSpc>
                          <a:spcPct val="100000"/>
                        </a:lnSpc>
                        <a:spcBef>
                          <a:spcPts val="0"/>
                        </a:spcBef>
                        <a:spcAft>
                          <a:spcPts val="0"/>
                        </a:spcAft>
                        <a:buNone/>
                      </a:pPr>
                      <a:r>
                        <a:rPr b="1" lang="en-US" sz="1150" u="none" cap="none" strike="noStrike">
                          <a:latin typeface="Calibri"/>
                          <a:ea typeface="Calibri"/>
                          <a:cs typeface="Calibri"/>
                          <a:sym typeface="Calibri"/>
                        </a:rPr>
                        <a:t>COL</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solidFill>
                      <a:srgbClr val="FFFFFF"/>
                    </a:solidFill>
                  </a:tcPr>
                </a:tc>
                <a:tc>
                  <a:txBody>
                    <a:bodyPr/>
                    <a:lstStyle/>
                    <a:p>
                      <a:pPr indent="0" lvl="0" marL="0" marR="76200" rtl="0" algn="l">
                        <a:lnSpc>
                          <a:spcPct val="100000"/>
                        </a:lnSpc>
                        <a:spcBef>
                          <a:spcPts val="0"/>
                        </a:spcBef>
                        <a:spcAft>
                          <a:spcPts val="0"/>
                        </a:spcAft>
                        <a:buNone/>
                      </a:pPr>
                      <a:r>
                        <a:t/>
                      </a:r>
                      <a:endParaRPr sz="1200" u="none" cap="none" strike="noStrike">
                        <a:latin typeface="Times New Roman"/>
                        <a:ea typeface="Times New Roman"/>
                        <a:cs typeface="Times New Roman"/>
                        <a:sym typeface="Times New Roman"/>
                      </a:endParaRPr>
                    </a:p>
                  </a:txBody>
                  <a:tcPr marT="0"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solidFill>
                      <a:srgbClr val="FFFFFF"/>
                    </a:solidFill>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750"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3111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R cap="flat" cmpd="sng" w="19050">
                      <a:solidFill>
                        <a:srgbClr val="D3D3D3"/>
                      </a:solidFill>
                      <a:prstDash val="solid"/>
                      <a:round/>
                      <a:headEnd len="sm" w="sm" type="none"/>
                      <a:tailEnd len="sm" w="sm" type="none"/>
                    </a:lnR>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c>
                  <a:txBody>
                    <a:bodyPr/>
                    <a:lstStyle/>
                    <a:p>
                      <a:pPr indent="0" lvl="0" marL="0" marR="24765" rtl="0" algn="r">
                        <a:lnSpc>
                          <a:spcPct val="100000"/>
                        </a:lnSpc>
                        <a:spcBef>
                          <a:spcPts val="0"/>
                        </a:spcBef>
                        <a:spcAft>
                          <a:spcPts val="0"/>
                        </a:spcAft>
                        <a:buNone/>
                      </a:pPr>
                      <a:r>
                        <a:rPr lang="en-US" sz="1150" u="none" cap="none" strike="noStrike">
                          <a:latin typeface="Calibri"/>
                          <a:ea typeface="Calibri"/>
                          <a:cs typeface="Calibri"/>
                          <a:sym typeface="Calibri"/>
                        </a:rPr>
                        <a:t>0</a:t>
                      </a:r>
                      <a:endParaRPr sz="1150" u="none" cap="none" strike="noStrike">
                        <a:latin typeface="Calibri"/>
                        <a:ea typeface="Calibri"/>
                        <a:cs typeface="Calibri"/>
                        <a:sym typeface="Calibri"/>
                      </a:endParaRPr>
                    </a:p>
                  </a:txBody>
                  <a:tcPr marT="12075" marB="0" marR="0" marL="0">
                    <a:lnL cap="flat" cmpd="sng" w="19050">
                      <a:solidFill>
                        <a:srgbClr val="D3D3D3"/>
                      </a:solidFill>
                      <a:prstDash val="solid"/>
                      <a:round/>
                      <a:headEnd len="sm" w="sm" type="none"/>
                      <a:tailEnd len="sm" w="sm" type="none"/>
                    </a:lnL>
                    <a:lnT cap="flat" cmpd="sng" w="19050">
                      <a:solidFill>
                        <a:srgbClr val="D3D3D3"/>
                      </a:solidFill>
                      <a:prstDash val="solid"/>
                      <a:round/>
                      <a:headEnd len="sm" w="sm" type="none"/>
                      <a:tailEnd len="sm" w="sm" type="none"/>
                    </a:lnT>
                    <a:lnB cap="flat" cmpd="sng" w="19050">
                      <a:solidFill>
                        <a:srgbClr val="D3D3D3"/>
                      </a:solidFill>
                      <a:prstDash val="solid"/>
                      <a:round/>
                      <a:headEnd len="sm" w="sm" type="none"/>
                      <a:tailEnd len="sm" w="sm" type="none"/>
                    </a:lnB>
                  </a:tcPr>
                </a:tc>
              </a:tr>
              <a:tr h="179350">
                <a:tc gridSpan="3">
                  <a:txBody>
                    <a:bodyPr/>
                    <a:lstStyle/>
                    <a:p>
                      <a:pPr indent="0" lvl="0" marL="727075" marR="0" rtl="0" algn="l">
                        <a:lnSpc>
                          <a:spcPct val="85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solidFill>
                      <a:srgbClr val="FFFFFF"/>
                    </a:solidFill>
                  </a:tcPr>
                </a:tc>
                <a:tc hMerge="1"/>
                <a:tc hMerge="1"/>
                <a:tc gridSpan="10">
                  <a:txBody>
                    <a:bodyPr/>
                    <a:lstStyle/>
                    <a:p>
                      <a:pPr indent="0" lvl="0" marL="73025" marR="0" rtl="0" algn="l">
                        <a:lnSpc>
                          <a:spcPct val="85000"/>
                        </a:lnSpc>
                        <a:spcBef>
                          <a:spcPts val="0"/>
                        </a:spcBef>
                        <a:spcAft>
                          <a:spcPts val="0"/>
                        </a:spcAft>
                        <a:buNone/>
                      </a:pPr>
                      <a:r>
                        <a:t/>
                      </a:r>
                      <a:endParaRPr sz="1600" u="none" cap="none" strike="noStrike">
                        <a:latin typeface="Times New Roman"/>
                        <a:ea typeface="Times New Roman"/>
                        <a:cs typeface="Times New Roman"/>
                        <a:sym typeface="Times New Roman"/>
                      </a:endParaRPr>
                    </a:p>
                  </a:txBody>
                  <a:tcPr marT="0" marB="0" marR="0" marL="0">
                    <a:lnT cap="flat" cmpd="sng" w="19050">
                      <a:solidFill>
                        <a:srgbClr val="D3D3D3"/>
                      </a:solidFill>
                      <a:prstDash val="solid"/>
                      <a:round/>
                      <a:headEnd len="sm" w="sm" type="none"/>
                      <a:tailEnd len="sm" w="sm" type="none"/>
                    </a:lnT>
                  </a:tcPr>
                </a:tc>
                <a:tc hMerge="1"/>
                <a:tc hMerge="1"/>
                <a:tc hMerge="1"/>
                <a:tc hMerge="1"/>
                <a:tc hMerge="1"/>
                <a:tc hMerge="1"/>
                <a:tc hMerge="1"/>
                <a:tc hMerge="1"/>
                <a:tc hMerge="1"/>
              </a:tr>
            </a:tbl>
          </a:graphicData>
        </a:graphic>
      </p:graphicFrame>
      <p:graphicFrame>
        <p:nvGraphicFramePr>
          <p:cNvPr id="210" name="Google Shape;210;p14"/>
          <p:cNvGraphicFramePr/>
          <p:nvPr/>
        </p:nvGraphicFramePr>
        <p:xfrm>
          <a:off x="8134902" y="1428899"/>
          <a:ext cx="3000000" cy="3000000"/>
        </p:xfrm>
        <a:graphic>
          <a:graphicData uri="http://schemas.openxmlformats.org/drawingml/2006/table">
            <a:tbl>
              <a:tblPr bandRow="1" firstRow="1">
                <a:noFill/>
                <a:tableStyleId>{6E659DA2-3CB6-450A-920E-879386DC5DDC}</a:tableStyleId>
              </a:tblPr>
              <a:tblGrid>
                <a:gridCol w="1790700"/>
                <a:gridCol w="885825"/>
                <a:gridCol w="1019175"/>
              </a:tblGrid>
              <a:tr h="242450">
                <a:tc>
                  <a:txBody>
                    <a:bodyPr/>
                    <a:lstStyle/>
                    <a:p>
                      <a:pPr indent="0" lvl="0" marL="69215" marR="0" rtl="0" algn="l">
                        <a:lnSpc>
                          <a:spcPct val="124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Category</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Symbol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CLC</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470400">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Urban Area</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UA</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111 + 112</a:t>
                      </a:r>
                      <a:endParaRPr/>
                    </a:p>
                    <a:p>
                      <a:pPr indent="0" lvl="0" marL="69850" marR="0" rtl="0" algn="l">
                        <a:lnSpc>
                          <a:spcPct val="123571"/>
                        </a:lnSpc>
                        <a:spcBef>
                          <a:spcPts val="130"/>
                        </a:spcBef>
                        <a:spcAft>
                          <a:spcPts val="0"/>
                        </a:spcAft>
                        <a:buNone/>
                      </a:pPr>
                      <a:r>
                        <a:rPr lang="en-US" sz="1400" u="none" cap="none" strike="noStrike">
                          <a:latin typeface="Times New Roman"/>
                          <a:ea typeface="Times New Roman"/>
                          <a:cs typeface="Times New Roman"/>
                          <a:sym typeface="Times New Roman"/>
                        </a:rPr>
                        <a:t>+ 113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469525">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Recreational</a:t>
                      </a:r>
                      <a:endParaRPr b="0" sz="1400" u="none" cap="none" strike="noStrike">
                        <a:latin typeface="Times New Roman"/>
                        <a:ea typeface="Times New Roman"/>
                        <a:cs typeface="Times New Roman"/>
                        <a:sym typeface="Times New Roman"/>
                      </a:endParaRPr>
                    </a:p>
                    <a:p>
                      <a:pPr indent="0" lvl="0" marL="69215" marR="0" rtl="0" algn="l">
                        <a:lnSpc>
                          <a:spcPct val="122857"/>
                        </a:lnSpc>
                        <a:spcBef>
                          <a:spcPts val="130"/>
                        </a:spcBef>
                        <a:spcAft>
                          <a:spcPts val="0"/>
                        </a:spcAft>
                        <a:buNone/>
                      </a:pPr>
                      <a:r>
                        <a:rPr b="0" lang="en-US" sz="1400" u="none" cap="none" strike="noStrike">
                          <a:solidFill>
                            <a:srgbClr val="FFFFFF"/>
                          </a:solidFill>
                          <a:latin typeface="Times New Roman"/>
                          <a:ea typeface="Times New Roman"/>
                          <a:cs typeface="Times New Roman"/>
                          <a:sym typeface="Times New Roman"/>
                        </a:rPr>
                        <a:t>area</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RA</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114</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2450">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Cultivated land</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CL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221 +222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2450">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Meadows</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M</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223</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469650">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Heterogeneous</a:t>
                      </a:r>
                      <a:endParaRPr b="0" sz="1400" u="none" cap="none" strike="noStrike">
                        <a:latin typeface="Times New Roman"/>
                        <a:ea typeface="Times New Roman"/>
                        <a:cs typeface="Times New Roman"/>
                        <a:sym typeface="Times New Roman"/>
                      </a:endParaRPr>
                    </a:p>
                    <a:p>
                      <a:pPr indent="0" lvl="0" marL="69215" marR="0" rtl="0" algn="l">
                        <a:lnSpc>
                          <a:spcPct val="122857"/>
                        </a:lnSpc>
                        <a:spcBef>
                          <a:spcPts val="130"/>
                        </a:spcBef>
                        <a:spcAft>
                          <a:spcPts val="0"/>
                        </a:spcAft>
                        <a:buNone/>
                      </a:pPr>
                      <a:r>
                        <a:rPr b="0" lang="en-US" sz="1400" u="none" cap="none" strike="noStrike">
                          <a:solidFill>
                            <a:srgbClr val="FFFFFF"/>
                          </a:solidFill>
                          <a:latin typeface="Times New Roman"/>
                          <a:ea typeface="Times New Roman"/>
                          <a:cs typeface="Times New Roman"/>
                          <a:sym typeface="Times New Roman"/>
                        </a:rPr>
                        <a:t>agricultural areas</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HAA</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224</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2450">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Forests</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F</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331</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714125">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herbaceous</a:t>
                      </a:r>
                      <a:endParaRPr b="0" sz="1400" u="none" cap="none" strike="noStrike">
                        <a:latin typeface="Times New Roman"/>
                        <a:ea typeface="Times New Roman"/>
                        <a:cs typeface="Times New Roman"/>
                        <a:sym typeface="Times New Roman"/>
                      </a:endParaRPr>
                    </a:p>
                    <a:p>
                      <a:pPr indent="0" lvl="0" marL="69215" marR="581025" rtl="0" algn="l">
                        <a:lnSpc>
                          <a:spcPct val="106700"/>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vegetation  associations</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HVA</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332</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714250">
                <a:tc>
                  <a:txBody>
                    <a:bodyPr/>
                    <a:lstStyle/>
                    <a:p>
                      <a:pPr indent="0" lvl="0" marL="69215" marR="0" rtl="0" algn="l">
                        <a:lnSpc>
                          <a:spcPct val="124642"/>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Open spaces</a:t>
                      </a:r>
                      <a:endParaRPr b="0" sz="1400" u="none" cap="none" strike="noStrike">
                        <a:latin typeface="Times New Roman"/>
                        <a:ea typeface="Times New Roman"/>
                        <a:cs typeface="Times New Roman"/>
                        <a:sym typeface="Times New Roman"/>
                      </a:endParaRPr>
                    </a:p>
                    <a:p>
                      <a:pPr indent="0" lvl="0" marL="69215" marR="0" rtl="0" algn="l">
                        <a:lnSpc>
                          <a:spcPct val="100000"/>
                        </a:lnSpc>
                        <a:spcBef>
                          <a:spcPts val="130"/>
                        </a:spcBef>
                        <a:spcAft>
                          <a:spcPts val="0"/>
                        </a:spcAft>
                        <a:buNone/>
                      </a:pPr>
                      <a:r>
                        <a:rPr b="0" lang="en-US" sz="1400" u="none" cap="none" strike="noStrike">
                          <a:solidFill>
                            <a:srgbClr val="FFFFFF"/>
                          </a:solidFill>
                          <a:latin typeface="Times New Roman"/>
                          <a:ea typeface="Times New Roman"/>
                          <a:cs typeface="Times New Roman"/>
                          <a:sym typeface="Times New Roman"/>
                        </a:rPr>
                        <a:t>with little or no</a:t>
                      </a:r>
                      <a:endParaRPr b="0" sz="1400" u="none" cap="none" strike="noStrike">
                        <a:latin typeface="Times New Roman"/>
                        <a:ea typeface="Times New Roman"/>
                        <a:cs typeface="Times New Roman"/>
                        <a:sym typeface="Times New Roman"/>
                      </a:endParaRPr>
                    </a:p>
                    <a:p>
                      <a:pPr indent="0" lvl="0" marL="69215" marR="0" rtl="0" algn="l">
                        <a:lnSpc>
                          <a:spcPct val="123214"/>
                        </a:lnSpc>
                        <a:spcBef>
                          <a:spcPts val="120"/>
                        </a:spcBef>
                        <a:spcAft>
                          <a:spcPts val="0"/>
                        </a:spcAft>
                        <a:buNone/>
                      </a:pPr>
                      <a:r>
                        <a:rPr b="0" lang="en-US" sz="1400" u="none" cap="none" strike="noStrike">
                          <a:solidFill>
                            <a:srgbClr val="FFFFFF"/>
                          </a:solidFill>
                          <a:latin typeface="Times New Roman"/>
                          <a:ea typeface="Times New Roman"/>
                          <a:cs typeface="Times New Roman"/>
                          <a:sym typeface="Times New Roman"/>
                        </a:rPr>
                        <a:t>vegetation</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SNV</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24642"/>
                        </a:lnSpc>
                        <a:spcBef>
                          <a:spcPts val="0"/>
                        </a:spcBef>
                        <a:spcAft>
                          <a:spcPts val="0"/>
                        </a:spcAft>
                        <a:buNone/>
                      </a:pPr>
                      <a:r>
                        <a:rPr lang="en-US" sz="1400" u="none" cap="none" strike="noStrike">
                          <a:latin typeface="Times New Roman"/>
                          <a:ea typeface="Times New Roman"/>
                          <a:cs typeface="Times New Roman"/>
                          <a:sym typeface="Times New Roman"/>
                        </a:rPr>
                        <a:t>333</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242375">
                <a:tc>
                  <a:txBody>
                    <a:bodyPr/>
                    <a:lstStyle/>
                    <a:p>
                      <a:pPr indent="0" lvl="0" marL="69215" marR="0" rtl="0" algn="l">
                        <a:lnSpc>
                          <a:spcPct val="125000"/>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wetlands</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5000"/>
                        </a:lnSpc>
                        <a:spcBef>
                          <a:spcPts val="0"/>
                        </a:spcBef>
                        <a:spcAft>
                          <a:spcPts val="0"/>
                        </a:spcAft>
                        <a:buNone/>
                      </a:pPr>
                      <a:r>
                        <a:rPr lang="en-US" sz="1400" u="none" cap="none" strike="noStrike">
                          <a:latin typeface="Times New Roman"/>
                          <a:ea typeface="Times New Roman"/>
                          <a:cs typeface="Times New Roman"/>
                          <a:sym typeface="Times New Roman"/>
                        </a:rPr>
                        <a:t>WL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25000"/>
                        </a:lnSpc>
                        <a:spcBef>
                          <a:spcPts val="0"/>
                        </a:spcBef>
                        <a:spcAft>
                          <a:spcPts val="0"/>
                        </a:spcAft>
                        <a:buNone/>
                      </a:pPr>
                      <a:r>
                        <a:rPr lang="en-US" sz="1400" u="none" cap="none" strike="noStrike">
                          <a:latin typeface="Times New Roman"/>
                          <a:ea typeface="Times New Roman"/>
                          <a:cs typeface="Times New Roman"/>
                          <a:sym typeface="Times New Roman"/>
                        </a:rPr>
                        <a:t>441 + 442</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42425">
                <a:tc>
                  <a:txBody>
                    <a:bodyPr/>
                    <a:lstStyle/>
                    <a:p>
                      <a:pPr indent="0" lvl="0" marL="69215" marR="0" rtl="0" algn="l">
                        <a:lnSpc>
                          <a:spcPct val="125000"/>
                        </a:lnSpc>
                        <a:spcBef>
                          <a:spcPts val="0"/>
                        </a:spcBef>
                        <a:spcAft>
                          <a:spcPts val="0"/>
                        </a:spcAft>
                        <a:buNone/>
                      </a:pPr>
                      <a:r>
                        <a:rPr b="0" lang="en-US" sz="1400" u="none" cap="none" strike="noStrike">
                          <a:solidFill>
                            <a:srgbClr val="FFFFFF"/>
                          </a:solidFill>
                          <a:latin typeface="Times New Roman"/>
                          <a:ea typeface="Times New Roman"/>
                          <a:cs typeface="Times New Roman"/>
                          <a:sym typeface="Times New Roman"/>
                        </a:rPr>
                        <a:t>Coastal lagoons</a:t>
                      </a:r>
                      <a:endParaRPr b="0"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25000"/>
                        </a:lnSpc>
                        <a:spcBef>
                          <a:spcPts val="0"/>
                        </a:spcBef>
                        <a:spcAft>
                          <a:spcPts val="0"/>
                        </a:spcAft>
                        <a:buNone/>
                      </a:pPr>
                      <a:r>
                        <a:rPr lang="en-US" sz="1400" u="none" cap="none" strike="noStrike">
                          <a:latin typeface="Times New Roman"/>
                          <a:ea typeface="Times New Roman"/>
                          <a:cs typeface="Times New Roman"/>
                          <a:sym typeface="Times New Roman"/>
                        </a:rPr>
                        <a:t>COL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25000"/>
                        </a:lnSpc>
                        <a:spcBef>
                          <a:spcPts val="0"/>
                        </a:spcBef>
                        <a:spcAft>
                          <a:spcPts val="0"/>
                        </a:spcAft>
                        <a:buNone/>
                      </a:pPr>
                      <a:r>
                        <a:rPr lang="en-US" sz="1400" u="none" cap="none" strike="noStrike">
                          <a:latin typeface="Times New Roman"/>
                          <a:ea typeface="Times New Roman"/>
                          <a:cs typeface="Times New Roman"/>
                          <a:sym typeface="Times New Roman"/>
                        </a:rPr>
                        <a:t>521</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bl>
          </a:graphicData>
        </a:graphic>
      </p:graphicFrame>
      <p:pic>
        <p:nvPicPr>
          <p:cNvPr id="211" name="Google Shape;211;p14"/>
          <p:cNvPicPr preferRelativeResize="0"/>
          <p:nvPr/>
        </p:nvPicPr>
        <p:blipFill rotWithShape="1">
          <a:blip r:embed="rId3">
            <a:alphaModFix/>
          </a:blip>
          <a:srcRect b="0" l="0" r="0" t="0"/>
          <a:stretch/>
        </p:blipFill>
        <p:spPr>
          <a:xfrm>
            <a:off x="11403882" y="5721417"/>
            <a:ext cx="426720" cy="780287"/>
          </a:xfrm>
          <a:prstGeom prst="rect">
            <a:avLst/>
          </a:prstGeom>
          <a:noFill/>
          <a:ln>
            <a:noFill/>
          </a:ln>
        </p:spPr>
      </p:pic>
      <p:sp>
        <p:nvSpPr>
          <p:cNvPr id="212" name="Google Shape;212;p14"/>
          <p:cNvSpPr txBox="1"/>
          <p:nvPr/>
        </p:nvSpPr>
        <p:spPr>
          <a:xfrm>
            <a:off x="967739" y="6248400"/>
            <a:ext cx="383286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200">
                <a:solidFill>
                  <a:schemeClr val="dk1"/>
                </a:solidFill>
                <a:latin typeface="Calibri"/>
                <a:ea typeface="Calibri"/>
                <a:cs typeface="Calibri"/>
                <a:sym typeface="Calibri"/>
              </a:rPr>
              <a:t>Source: Author’s calculation, 2023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nvSpPr>
        <p:spPr>
          <a:xfrm>
            <a:off x="11590146" y="6594449"/>
            <a:ext cx="19304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Verdana"/>
                <a:ea typeface="Verdana"/>
                <a:cs typeface="Verdana"/>
                <a:sym typeface="Verdana"/>
              </a:rPr>
              <a:t>13</a:t>
            </a:r>
            <a:endParaRPr sz="1200">
              <a:solidFill>
                <a:schemeClr val="dk1"/>
              </a:solidFill>
              <a:latin typeface="Verdana"/>
              <a:ea typeface="Verdana"/>
              <a:cs typeface="Verdana"/>
              <a:sym typeface="Verdana"/>
            </a:endParaRPr>
          </a:p>
        </p:txBody>
      </p:sp>
      <p:sp>
        <p:nvSpPr>
          <p:cNvPr id="218" name="Google Shape;218;p15"/>
          <p:cNvSpPr txBox="1"/>
          <p:nvPr>
            <p:ph type="title"/>
          </p:nvPr>
        </p:nvSpPr>
        <p:spPr>
          <a:xfrm>
            <a:off x="745337" y="633730"/>
            <a:ext cx="7613650" cy="44435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800"/>
              <a:t>Simulation of UN SSP to TPM &amp; Kusadasi</a:t>
            </a:r>
            <a:endParaRPr sz="2800"/>
          </a:p>
        </p:txBody>
      </p:sp>
      <p:graphicFrame>
        <p:nvGraphicFramePr>
          <p:cNvPr id="219" name="Google Shape;219;p15"/>
          <p:cNvGraphicFramePr/>
          <p:nvPr/>
        </p:nvGraphicFramePr>
        <p:xfrm>
          <a:off x="583436" y="1535557"/>
          <a:ext cx="3000000" cy="3000000"/>
        </p:xfrm>
        <a:graphic>
          <a:graphicData uri="http://schemas.openxmlformats.org/drawingml/2006/table">
            <a:tbl>
              <a:tblPr bandRow="1" firstRow="1">
                <a:noFill/>
                <a:tableStyleId>{6E659DA2-3CB6-450A-920E-879386DC5DDC}</a:tableStyleId>
              </a:tblPr>
              <a:tblGrid>
                <a:gridCol w="276550"/>
                <a:gridCol w="1244475"/>
                <a:gridCol w="78175"/>
                <a:gridCol w="2172975"/>
                <a:gridCol w="2647250"/>
                <a:gridCol w="1323300"/>
                <a:gridCol w="783775"/>
                <a:gridCol w="1862825"/>
              </a:tblGrid>
              <a:tr h="635875">
                <a:tc rowSpan="7">
                  <a:txBody>
                    <a:bodyPr/>
                    <a:lstStyle/>
                    <a:p>
                      <a:pPr indent="0" lvl="0" marL="0" marR="0" rtl="0" algn="l">
                        <a:lnSpc>
                          <a:spcPct val="100000"/>
                        </a:lnSpc>
                        <a:spcBef>
                          <a:spcPts val="0"/>
                        </a:spcBef>
                        <a:spcAft>
                          <a:spcPts val="0"/>
                        </a:spcAft>
                        <a:buNone/>
                      </a:pPr>
                      <a:r>
                        <a:t/>
                      </a:r>
                      <a:endParaRPr sz="1500" u="none" cap="none" strike="noStrike">
                        <a:latin typeface="Century Gothic"/>
                        <a:ea typeface="Century Gothic"/>
                        <a:cs typeface="Century Gothic"/>
                        <a:sym typeface="Century Gothic"/>
                      </a:endParaRPr>
                    </a:p>
                  </a:txBody>
                  <a:tcPr marT="0" marB="0" marR="0" marL="0">
                    <a:lnR cap="flat" cmpd="sng" w="12700">
                      <a:solidFill>
                        <a:srgbClr val="FFFFFF"/>
                      </a:solidFill>
                      <a:prstDash val="solid"/>
                      <a:round/>
                      <a:headEnd len="sm" w="sm" type="none"/>
                      <a:tailEnd len="sm" w="sm" type="none"/>
                    </a:lnR>
                  </a:tcPr>
                </a:tc>
                <a:tc gridSpan="2" rowSpan="2">
                  <a:txBody>
                    <a:bodyPr/>
                    <a:lstStyle/>
                    <a:p>
                      <a:pPr indent="0" lvl="0" marL="68580"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Types</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4"/>
                    </a:solidFill>
                  </a:tcPr>
                </a:tc>
                <a:tc rowSpan="2" hMerge="1"/>
                <a:tc>
                  <a:txBody>
                    <a:bodyPr/>
                    <a:lstStyle/>
                    <a:p>
                      <a:pPr indent="0" lvl="0" marL="68580"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Adaptation</a:t>
                      </a:r>
                      <a:endParaRPr sz="1500" u="none" cap="none" strike="noStrike">
                        <a:latin typeface="Times New Roman"/>
                        <a:ea typeface="Times New Roman"/>
                        <a:cs typeface="Times New Roman"/>
                        <a:sym typeface="Times New Roman"/>
                      </a:endParaRPr>
                    </a:p>
                    <a:p>
                      <a:pPr indent="0" lvl="0" marL="68580" marR="0" rtl="0" algn="l">
                        <a:lnSpc>
                          <a:spcPct val="100000"/>
                        </a:lnSpc>
                        <a:spcBef>
                          <a:spcPts val="145"/>
                        </a:spcBef>
                        <a:spcAft>
                          <a:spcPts val="0"/>
                        </a:spcAft>
                        <a:buNone/>
                      </a:pPr>
                      <a:r>
                        <a:rPr b="1" lang="en-US" sz="1500" u="none" cap="none" strike="noStrike">
                          <a:solidFill>
                            <a:srgbClr val="FFFFFF"/>
                          </a:solidFill>
                          <a:latin typeface="Times New Roman"/>
                          <a:ea typeface="Times New Roman"/>
                          <a:cs typeface="Times New Roman"/>
                          <a:sym typeface="Times New Roman"/>
                        </a:rPr>
                        <a:t>challenge/Mitigation</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solidFill>
                      <a:srgbClr val="5B9BD4"/>
                    </a:solidFill>
                  </a:tcPr>
                </a:tc>
                <a:tc>
                  <a:txBody>
                    <a:bodyPr/>
                    <a:lstStyle/>
                    <a:p>
                      <a:pPr indent="0" lvl="0" marL="68580"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Scenario</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solidFill>
                      <a:srgbClr val="5B9BD4"/>
                    </a:solidFill>
                  </a:tcPr>
                </a:tc>
                <a:tc gridSpan="2">
                  <a:txBody>
                    <a:bodyPr/>
                    <a:lstStyle/>
                    <a:p>
                      <a:pPr indent="0" lvl="0" marL="69215"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Simulated scenario for</a:t>
                      </a:r>
                      <a:endParaRPr sz="1500" u="none" cap="none" strike="noStrike">
                        <a:latin typeface="Times New Roman"/>
                        <a:ea typeface="Times New Roman"/>
                        <a:cs typeface="Times New Roman"/>
                        <a:sym typeface="Times New Roman"/>
                      </a:endParaRPr>
                    </a:p>
                    <a:p>
                      <a:pPr indent="0" lvl="0" marL="69215" marR="0" rtl="0" algn="l">
                        <a:lnSpc>
                          <a:spcPct val="100000"/>
                        </a:lnSpc>
                        <a:spcBef>
                          <a:spcPts val="145"/>
                        </a:spcBef>
                        <a:spcAft>
                          <a:spcPts val="0"/>
                        </a:spcAft>
                        <a:buNone/>
                      </a:pPr>
                      <a:r>
                        <a:rPr b="1" lang="en-US" sz="1500" u="none" cap="none" strike="noStrike">
                          <a:solidFill>
                            <a:srgbClr val="FFFFFF"/>
                          </a:solidFill>
                          <a:latin typeface="Times New Roman"/>
                          <a:ea typeface="Times New Roman"/>
                          <a:cs typeface="Times New Roman"/>
                          <a:sym typeface="Times New Roman"/>
                        </a:rPr>
                        <a:t>TPM and Kusadasi</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4"/>
                    </a:solidFill>
                  </a:tcPr>
                </a:tc>
                <a:tc hMerge="1"/>
                <a:tc>
                  <a:txBody>
                    <a:bodyPr/>
                    <a:lstStyle/>
                    <a:p>
                      <a:pPr indent="0" lvl="0" marL="69215" marR="0" rtl="0" algn="l">
                        <a:lnSpc>
                          <a:spcPct val="155666"/>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Temperature</a:t>
                      </a:r>
                      <a:endParaRPr sz="1500" u="none" cap="none" strike="noStrike">
                        <a:latin typeface="Times New Roman"/>
                        <a:ea typeface="Times New Roman"/>
                        <a:cs typeface="Times New Roman"/>
                        <a:sym typeface="Times New Roman"/>
                      </a:endParaRPr>
                    </a:p>
                    <a:p>
                      <a:pPr indent="0" lvl="0" marL="69215" marR="0" rtl="0" algn="l">
                        <a:lnSpc>
                          <a:spcPct val="100000"/>
                        </a:lnSpc>
                        <a:spcBef>
                          <a:spcPts val="165"/>
                        </a:spcBef>
                        <a:spcAft>
                          <a:spcPts val="0"/>
                        </a:spcAft>
                        <a:buNone/>
                      </a:pPr>
                      <a:r>
                        <a:rPr b="1" lang="en-US" sz="1500" u="none" cap="none" strike="noStrike">
                          <a:solidFill>
                            <a:srgbClr val="FFFFFF"/>
                          </a:solidFill>
                          <a:latin typeface="Times New Roman"/>
                          <a:ea typeface="Times New Roman"/>
                          <a:cs typeface="Times New Roman"/>
                          <a:sym typeface="Times New Roman"/>
                        </a:rPr>
                        <a:t>rise match up</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5B9BD4"/>
                    </a:solidFill>
                  </a:tcPr>
                </a:tc>
              </a:tr>
              <a:tr h="273775">
                <a:tc vMerge="1"/>
                <a:tc gridSpan="2" vMerge="1"/>
                <a:tc hMerge="1" vMerge="1"/>
                <a:tc>
                  <a:txBody>
                    <a:bodyPr/>
                    <a:lstStyle/>
                    <a:p>
                      <a:pPr indent="0" lvl="0" marL="68580" marR="0" rtl="0" algn="l">
                        <a:lnSpc>
                          <a:spcPct val="57933"/>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challenge</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B cap="flat" cmpd="sng" w="38100">
                      <a:solidFill>
                        <a:srgbClr val="FFFFFF"/>
                      </a:solidFill>
                      <a:prstDash val="solid"/>
                      <a:round/>
                      <a:headEnd len="sm" w="sm" type="none"/>
                      <a:tailEnd len="sm" w="sm" type="none"/>
                    </a:lnB>
                    <a:solidFill>
                      <a:srgbClr val="5B9BD4"/>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38100">
                      <a:solidFill>
                        <a:srgbClr val="FFFFFF"/>
                      </a:solidFill>
                      <a:prstDash val="solid"/>
                      <a:round/>
                      <a:headEnd len="sm" w="sm" type="none"/>
                      <a:tailEnd len="sm" w="sm" type="none"/>
                    </a:lnR>
                    <a:lnB cap="flat" cmpd="sng" w="38100">
                      <a:solidFill>
                        <a:srgbClr val="FFFFFF"/>
                      </a:solidFill>
                      <a:prstDash val="solid"/>
                      <a:round/>
                      <a:headEnd len="sm" w="sm" type="none"/>
                      <a:tailEnd len="sm" w="sm" type="none"/>
                    </a:lnB>
                    <a:solidFill>
                      <a:srgbClr val="5B9BD4"/>
                    </a:solidFill>
                  </a:tcPr>
                </a:tc>
                <a:tc>
                  <a:txBody>
                    <a:bodyPr/>
                    <a:lstStyle/>
                    <a:p>
                      <a:pPr indent="0" lvl="0" marL="1905" marR="0" rtl="0" algn="ctr">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Yes</a:t>
                      </a:r>
                      <a:endParaRPr sz="1500" u="none" cap="none" strike="noStrike">
                        <a:latin typeface="Times New Roman"/>
                        <a:ea typeface="Times New Roman"/>
                        <a:cs typeface="Times New Roman"/>
                        <a:sym typeface="Times New Roman"/>
                      </a:endParaRPr>
                    </a:p>
                  </a:txBody>
                  <a:tcPr marT="0" marB="0" marR="0" marL="0">
                    <a:lnL cap="flat" cmpd="sng" w="381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3175" marR="0" rtl="0" algn="ctr">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NO</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r>
              <a:tr h="954600">
                <a:tc vMerge="1"/>
                <a:tc gridSpan="2">
                  <a:txBody>
                    <a:bodyPr/>
                    <a:lstStyle/>
                    <a:p>
                      <a:pPr indent="0" lvl="0" marL="68580"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SSP1</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5B9BD4"/>
                    </a:solidFill>
                  </a:tcPr>
                </a:tc>
                <a:tc hMerge="1"/>
                <a:tc>
                  <a:txBody>
                    <a:bodyPr/>
                    <a:lstStyle/>
                    <a:p>
                      <a:pPr indent="0" lvl="0" marL="68580" marR="0" rtl="0" algn="l">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Low/Low</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68580" marR="0" rtl="0" algn="l">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Very ambitious scenario to</a:t>
                      </a:r>
                      <a:endParaRPr sz="1500" u="none" cap="none" strike="noStrike">
                        <a:latin typeface="Times New Roman"/>
                        <a:ea typeface="Times New Roman"/>
                        <a:cs typeface="Times New Roman"/>
                        <a:sym typeface="Times New Roman"/>
                      </a:endParaRPr>
                    </a:p>
                    <a:p>
                      <a:pPr indent="0" lvl="0" marL="68580" marR="213995" rtl="0" algn="l">
                        <a:lnSpc>
                          <a:spcPct val="106900"/>
                        </a:lnSpc>
                        <a:spcBef>
                          <a:spcPts val="10"/>
                        </a:spcBef>
                        <a:spcAft>
                          <a:spcPts val="0"/>
                        </a:spcAft>
                        <a:buNone/>
                      </a:pPr>
                      <a:r>
                        <a:rPr lang="en-US" sz="1500" u="none" cap="none" strike="noStrike">
                          <a:latin typeface="Times New Roman"/>
                          <a:ea typeface="Times New Roman"/>
                          <a:cs typeface="Times New Roman"/>
                          <a:sym typeface="Times New Roman"/>
                        </a:rPr>
                        <a:t>meet the 1.5°C target of the  Paris Agreement</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1270" marR="0" rtl="0" algn="ctr">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X</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p>
                      <a:pPr indent="0" lvl="0" marL="1270" marR="0" rtl="0" algn="ctr">
                        <a:lnSpc>
                          <a:spcPct val="100000"/>
                        </a:lnSpc>
                        <a:spcBef>
                          <a:spcPts val="5"/>
                        </a:spcBef>
                        <a:spcAft>
                          <a:spcPts val="0"/>
                        </a:spcAft>
                        <a:buNone/>
                      </a:pPr>
                      <a:r>
                        <a:rPr lang="en-US" sz="1500" u="none" cap="none" strike="noStrike">
                          <a:latin typeface="Times New Roman"/>
                          <a:ea typeface="Times New Roman"/>
                          <a:cs typeface="Times New Roman"/>
                          <a:sym typeface="Times New Roman"/>
                        </a:rPr>
                        <a:t>&lt;1,5°c</a:t>
                      </a:r>
                      <a:endParaRPr/>
                    </a:p>
                  </a:txBody>
                  <a:tcPr marT="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r>
              <a:tr h="977800">
                <a:tc vMerge="1"/>
                <a:tc gridSpan="2">
                  <a:txBody>
                    <a:bodyPr/>
                    <a:lstStyle/>
                    <a:p>
                      <a:pPr indent="0" lvl="0" marL="68580"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SSP2</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5B9BD4"/>
                    </a:solidFill>
                  </a:tcPr>
                </a:tc>
                <a:tc hMerge="1"/>
                <a:tc>
                  <a:txBody>
                    <a:bodyPr/>
                    <a:lstStyle/>
                    <a:p>
                      <a:pPr indent="0" lvl="0" marL="68580" marR="0" rtl="0" algn="l">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Medium/Medium</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68580" marR="0" rtl="0" algn="l">
                        <a:lnSpc>
                          <a:spcPct val="100000"/>
                        </a:lnSpc>
                        <a:spcBef>
                          <a:spcPts val="0"/>
                        </a:spcBef>
                        <a:spcAft>
                          <a:spcPts val="0"/>
                        </a:spcAft>
                        <a:buNone/>
                      </a:pPr>
                      <a:r>
                        <a:rPr lang="en-US" sz="1500" u="none" cap="none" strike="noStrike">
                          <a:latin typeface="Times New Roman"/>
                          <a:ea typeface="Times New Roman"/>
                          <a:cs typeface="Times New Roman"/>
                          <a:sym typeface="Times New Roman"/>
                        </a:rPr>
                        <a:t>Sustainable	development</a:t>
                      </a:r>
                      <a:endParaRPr sz="1500" u="none" cap="none" strike="noStrike">
                        <a:latin typeface="Times New Roman"/>
                        <a:ea typeface="Times New Roman"/>
                        <a:cs typeface="Times New Roman"/>
                        <a:sym typeface="Times New Roman"/>
                      </a:endParaRPr>
                    </a:p>
                    <a:p>
                      <a:pPr indent="0" lvl="0" marL="68580" marR="0" rtl="0" algn="l">
                        <a:lnSpc>
                          <a:spcPct val="100000"/>
                        </a:lnSpc>
                        <a:spcBef>
                          <a:spcPts val="960"/>
                        </a:spcBef>
                        <a:spcAft>
                          <a:spcPts val="0"/>
                        </a:spcAft>
                        <a:buNone/>
                      </a:pPr>
                      <a:r>
                        <a:rPr lang="en-US" sz="1500" u="none" cap="none" strike="noStrike">
                          <a:latin typeface="Times New Roman"/>
                          <a:ea typeface="Times New Roman"/>
                          <a:cs typeface="Times New Roman"/>
                          <a:sym typeface="Times New Roman"/>
                        </a:rPr>
                        <a:t>scenario</a:t>
                      </a:r>
                      <a:endParaRPr sz="1500" u="none" cap="none" strike="noStrike">
                        <a:latin typeface="Times New Roman"/>
                        <a:ea typeface="Times New Roman"/>
                        <a:cs typeface="Times New Roman"/>
                        <a:sym typeface="Times New Roman"/>
                      </a:endParaRPr>
                    </a:p>
                  </a:txBody>
                  <a:tcPr marT="717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1270" marR="0" rtl="0" algn="ctr">
                        <a:lnSpc>
                          <a:spcPct val="100000"/>
                        </a:lnSpc>
                        <a:spcBef>
                          <a:spcPts val="0"/>
                        </a:spcBef>
                        <a:spcAft>
                          <a:spcPts val="0"/>
                        </a:spcAft>
                        <a:buNone/>
                      </a:pPr>
                      <a:r>
                        <a:rPr lang="en-US" sz="1500" u="none" cap="none" strike="noStrike">
                          <a:latin typeface="Times New Roman"/>
                          <a:ea typeface="Times New Roman"/>
                          <a:cs typeface="Times New Roman"/>
                          <a:sym typeface="Times New Roman"/>
                        </a:rPr>
                        <a:t>X</a:t>
                      </a:r>
                      <a:endParaRPr/>
                    </a:p>
                  </a:txBody>
                  <a:tcPr marT="717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500" u="none" cap="none" strike="noStrike">
                          <a:latin typeface="Times New Roman"/>
                          <a:ea typeface="Times New Roman"/>
                          <a:cs typeface="Times New Roman"/>
                          <a:sym typeface="Times New Roman"/>
                        </a:rPr>
                        <a:t>1,5°C to 2,5°c</a:t>
                      </a:r>
                      <a:endParaRPr sz="1500" u="none" cap="none" strike="noStrike">
                        <a:latin typeface="Times New Roman"/>
                        <a:ea typeface="Times New Roman"/>
                        <a:cs typeface="Times New Roman"/>
                        <a:sym typeface="Times New Roman"/>
                      </a:endParaRPr>
                    </a:p>
                  </a:txBody>
                  <a:tcPr marT="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r>
              <a:tr h="376725">
                <a:tc vMerge="1"/>
                <a:tc gridSpan="2">
                  <a:txBody>
                    <a:bodyPr/>
                    <a:lstStyle/>
                    <a:p>
                      <a:pPr indent="0" lvl="0" marL="68580" marR="0" rtl="0" algn="l">
                        <a:lnSpc>
                          <a:spcPct val="124000"/>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SSP3</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5B9BD4"/>
                    </a:solidFill>
                  </a:tcPr>
                </a:tc>
                <a:tc hMerge="1"/>
                <a:tc>
                  <a:txBody>
                    <a:bodyPr/>
                    <a:lstStyle/>
                    <a:p>
                      <a:pPr indent="0" lvl="0" marL="68580" marR="0" rtl="0" algn="l">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High/High</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68580" marR="0" rtl="0" algn="l">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Intermediate scenario</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1270" marR="0" rtl="0" algn="ctr">
                        <a:lnSpc>
                          <a:spcPct val="124000"/>
                        </a:lnSpc>
                        <a:spcBef>
                          <a:spcPts val="0"/>
                        </a:spcBef>
                        <a:spcAft>
                          <a:spcPts val="0"/>
                        </a:spcAft>
                        <a:buNone/>
                      </a:pPr>
                      <a:r>
                        <a:rPr lang="en-US" sz="1500" u="none" cap="none" strike="noStrike">
                          <a:latin typeface="Times New Roman"/>
                          <a:ea typeface="Times New Roman"/>
                          <a:cs typeface="Times New Roman"/>
                          <a:sym typeface="Times New Roman"/>
                        </a:rPr>
                        <a:t>X</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1905" marR="0" rtl="0" algn="ctr">
                        <a:lnSpc>
                          <a:spcPct val="100000"/>
                        </a:lnSpc>
                        <a:spcBef>
                          <a:spcPts val="0"/>
                        </a:spcBef>
                        <a:spcAft>
                          <a:spcPts val="0"/>
                        </a:spcAft>
                        <a:buNone/>
                      </a:pPr>
                      <a:r>
                        <a:rPr lang="en-US" sz="1500" u="none" cap="none" strike="noStrike">
                          <a:latin typeface="Times New Roman"/>
                          <a:ea typeface="Times New Roman"/>
                          <a:cs typeface="Times New Roman"/>
                          <a:sym typeface="Times New Roman"/>
                        </a:rPr>
                        <a:t>2,5°C to 3°C</a:t>
                      </a:r>
                      <a:endParaRPr/>
                    </a:p>
                  </a:txBody>
                  <a:tcPr marT="508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r>
              <a:tr h="408075">
                <a:tc vMerge="1"/>
                <a:tc gridSpan="2">
                  <a:txBody>
                    <a:bodyPr/>
                    <a:lstStyle/>
                    <a:p>
                      <a:pPr indent="0" lvl="0" marL="68580" marR="0" rtl="0" algn="l">
                        <a:lnSpc>
                          <a:spcPct val="124266"/>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SSP4</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5B9BD4"/>
                    </a:solidFill>
                  </a:tcPr>
                </a:tc>
                <a:tc hMerge="1"/>
                <a:tc>
                  <a:txBody>
                    <a:bodyPr/>
                    <a:lstStyle/>
                    <a:p>
                      <a:pPr indent="0" lvl="0" marL="68580" marR="0" rtl="0" algn="l">
                        <a:lnSpc>
                          <a:spcPct val="124266"/>
                        </a:lnSpc>
                        <a:spcBef>
                          <a:spcPts val="0"/>
                        </a:spcBef>
                        <a:spcAft>
                          <a:spcPts val="0"/>
                        </a:spcAft>
                        <a:buNone/>
                      </a:pPr>
                      <a:r>
                        <a:rPr lang="en-US" sz="1500" u="none" cap="none" strike="noStrike">
                          <a:latin typeface="Times New Roman"/>
                          <a:ea typeface="Times New Roman"/>
                          <a:cs typeface="Times New Roman"/>
                          <a:sym typeface="Times New Roman"/>
                        </a:rPr>
                        <a:t>High/Low</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68580" marR="0" rtl="0" algn="l">
                        <a:lnSpc>
                          <a:spcPct val="124266"/>
                        </a:lnSpc>
                        <a:spcBef>
                          <a:spcPts val="0"/>
                        </a:spcBef>
                        <a:spcAft>
                          <a:spcPts val="0"/>
                        </a:spcAft>
                        <a:buNone/>
                      </a:pPr>
                      <a:r>
                        <a:rPr lang="en-US" sz="1500" u="none" cap="none" strike="noStrike">
                          <a:latin typeface="Times New Roman"/>
                          <a:ea typeface="Times New Roman"/>
                          <a:cs typeface="Times New Roman"/>
                          <a:sym typeface="Times New Roman"/>
                        </a:rPr>
                        <a:t>Scenario of regional rivalries</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1270" marR="0" rtl="0" algn="ctr">
                        <a:lnSpc>
                          <a:spcPct val="124266"/>
                        </a:lnSpc>
                        <a:spcBef>
                          <a:spcPts val="0"/>
                        </a:spcBef>
                        <a:spcAft>
                          <a:spcPts val="0"/>
                        </a:spcAft>
                        <a:buNone/>
                      </a:pPr>
                      <a:r>
                        <a:rPr lang="en-US" sz="1500" u="none" cap="none" strike="noStrike">
                          <a:latin typeface="Times New Roman"/>
                          <a:ea typeface="Times New Roman"/>
                          <a:cs typeface="Times New Roman"/>
                          <a:sym typeface="Times New Roman"/>
                        </a:rPr>
                        <a:t>X</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r>
              <a:tr h="262825">
                <a:tc vMerge="1"/>
                <a:tc gridSpan="2">
                  <a:txBody>
                    <a:bodyPr/>
                    <a:lstStyle/>
                    <a:p>
                      <a:pPr indent="0" lvl="0" marL="68580" marR="0" rtl="0" algn="l">
                        <a:lnSpc>
                          <a:spcPct val="124266"/>
                        </a:lnSpc>
                        <a:spcBef>
                          <a:spcPts val="0"/>
                        </a:spcBef>
                        <a:spcAft>
                          <a:spcPts val="0"/>
                        </a:spcAft>
                        <a:buNone/>
                      </a:pPr>
                      <a:r>
                        <a:rPr b="1" lang="en-US" sz="1500" u="none" cap="none" strike="noStrike">
                          <a:solidFill>
                            <a:srgbClr val="FFFFFF"/>
                          </a:solidFill>
                          <a:latin typeface="Times New Roman"/>
                          <a:ea typeface="Times New Roman"/>
                          <a:cs typeface="Times New Roman"/>
                          <a:sym typeface="Times New Roman"/>
                        </a:rPr>
                        <a:t>SSP5</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solidFill>
                      <a:srgbClr val="5B9BD4"/>
                    </a:solidFill>
                  </a:tcPr>
                </a:tc>
                <a:tc hMerge="1"/>
                <a:tc rowSpan="2">
                  <a:txBody>
                    <a:bodyPr/>
                    <a:lstStyle/>
                    <a:p>
                      <a:pPr indent="0" lvl="0" marL="68580" marR="0" rtl="0" algn="l">
                        <a:lnSpc>
                          <a:spcPct val="124266"/>
                        </a:lnSpc>
                        <a:spcBef>
                          <a:spcPts val="0"/>
                        </a:spcBef>
                        <a:spcAft>
                          <a:spcPts val="0"/>
                        </a:spcAft>
                        <a:buNone/>
                      </a:pPr>
                      <a:r>
                        <a:rPr lang="en-US" sz="1500" u="none" cap="none" strike="noStrike">
                          <a:latin typeface="Times New Roman"/>
                          <a:ea typeface="Times New Roman"/>
                          <a:cs typeface="Times New Roman"/>
                          <a:sym typeface="Times New Roman"/>
                        </a:rPr>
                        <a:t>Low/High</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rowSpan="2">
                  <a:txBody>
                    <a:bodyPr/>
                    <a:lstStyle/>
                    <a:p>
                      <a:pPr indent="0" lvl="0" marL="68580" marR="0" rtl="0" algn="l">
                        <a:lnSpc>
                          <a:spcPct val="124266"/>
                        </a:lnSpc>
                        <a:spcBef>
                          <a:spcPts val="0"/>
                        </a:spcBef>
                        <a:spcAft>
                          <a:spcPts val="0"/>
                        </a:spcAft>
                        <a:buNone/>
                      </a:pPr>
                      <a:r>
                        <a:rPr lang="en-US" sz="1500" u="none" cap="none" strike="noStrike">
                          <a:latin typeface="Times New Roman"/>
                          <a:ea typeface="Times New Roman"/>
                          <a:cs typeface="Times New Roman"/>
                          <a:sym typeface="Times New Roman"/>
                        </a:rPr>
                        <a:t>Development based on fossil</a:t>
                      </a:r>
                      <a:endParaRPr sz="1500" u="none" cap="none" strike="noStrike">
                        <a:latin typeface="Times New Roman"/>
                        <a:ea typeface="Times New Roman"/>
                        <a:cs typeface="Times New Roman"/>
                        <a:sym typeface="Times New Roman"/>
                      </a:endParaRPr>
                    </a:p>
                    <a:p>
                      <a:pPr indent="0" lvl="0" marL="68580" marR="0" rtl="0" algn="l">
                        <a:lnSpc>
                          <a:spcPct val="100000"/>
                        </a:lnSpc>
                        <a:spcBef>
                          <a:spcPts val="145"/>
                        </a:spcBef>
                        <a:spcAft>
                          <a:spcPts val="0"/>
                        </a:spcAft>
                        <a:buNone/>
                      </a:pPr>
                      <a:r>
                        <a:rPr lang="en-US" sz="1500" u="none" cap="none" strike="noStrike">
                          <a:latin typeface="Times New Roman"/>
                          <a:ea typeface="Times New Roman"/>
                          <a:cs typeface="Times New Roman"/>
                          <a:sym typeface="Times New Roman"/>
                        </a:rPr>
                        <a:t>fuels</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rowSpan="2">
                  <a:txBody>
                    <a:bodyPr/>
                    <a:lstStyle/>
                    <a:p>
                      <a:pPr indent="0" lvl="0" marL="1270" marR="0" rtl="0" algn="ctr">
                        <a:lnSpc>
                          <a:spcPct val="124266"/>
                        </a:lnSpc>
                        <a:spcBef>
                          <a:spcPts val="0"/>
                        </a:spcBef>
                        <a:spcAft>
                          <a:spcPts val="0"/>
                        </a:spcAft>
                        <a:buNone/>
                      </a:pPr>
                      <a:r>
                        <a:rPr lang="en-US" sz="1500" u="none" cap="none" strike="noStrike">
                          <a:latin typeface="Times New Roman"/>
                          <a:ea typeface="Times New Roman"/>
                          <a:cs typeface="Times New Roman"/>
                          <a:sym typeface="Times New Roman"/>
                        </a:rPr>
                        <a:t>X</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rowSpan="2">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c rowSpan="2">
                  <a:txBody>
                    <a:bodyPr/>
                    <a:lstStyle/>
                    <a:p>
                      <a:pPr indent="0" lvl="0" marL="635" marR="0" rtl="0" algn="ctr">
                        <a:lnSpc>
                          <a:spcPct val="100000"/>
                        </a:lnSpc>
                        <a:spcBef>
                          <a:spcPts val="0"/>
                        </a:spcBef>
                        <a:spcAft>
                          <a:spcPts val="0"/>
                        </a:spcAft>
                        <a:buNone/>
                      </a:pPr>
                      <a:r>
                        <a:rPr lang="en-US" sz="1500" u="none" cap="none" strike="noStrike">
                          <a:latin typeface="Times New Roman"/>
                          <a:ea typeface="Times New Roman"/>
                          <a:cs typeface="Times New Roman"/>
                          <a:sym typeface="Times New Roman"/>
                        </a:rPr>
                        <a:t>&gt;4°C</a:t>
                      </a:r>
                      <a:endParaRPr/>
                    </a:p>
                  </a:txBody>
                  <a:tcPr marT="1155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AEEF7"/>
                    </a:solidFill>
                  </a:tcPr>
                </a:tc>
              </a:tr>
              <a:tr h="373050">
                <a:tc>
                  <a:txBody>
                    <a:bodyPr/>
                    <a:lstStyle/>
                    <a:p>
                      <a:pPr indent="0" lvl="0" marL="0" marR="0" rtl="0" algn="l">
                        <a:lnSpc>
                          <a:spcPct val="100000"/>
                        </a:lnSpc>
                        <a:spcBef>
                          <a:spcPts val="0"/>
                        </a:spcBef>
                        <a:spcAft>
                          <a:spcPts val="0"/>
                        </a:spcAft>
                        <a:buNone/>
                      </a:pPr>
                      <a:r>
                        <a:t/>
                      </a:r>
                      <a:endParaRPr sz="1500" u="none" cap="none" strike="noStrike">
                        <a:latin typeface="Century Gothic"/>
                        <a:ea typeface="Century Gothic"/>
                        <a:cs typeface="Century Gothic"/>
                        <a:sym typeface="Century Gothic"/>
                      </a:endParaRPr>
                    </a:p>
                  </a:txBody>
                  <a:tcPr marT="0" marB="0" marR="0" marL="0">
                    <a:solidFill>
                      <a:srgbClr val="FFFFFF"/>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solidFill>
                      <a:srgbClr val="5B9BD4"/>
                    </a:solidFill>
                  </a:tcPr>
                </a:tc>
                <a:tc>
                  <a:txBody>
                    <a:bodyPr/>
                    <a:lstStyle/>
                    <a:p>
                      <a:pPr indent="0" lvl="0" marL="0" marR="0" rtl="0" algn="l">
                        <a:lnSpc>
                          <a:spcPct val="100000"/>
                        </a:lnSpc>
                        <a:spcBef>
                          <a:spcPts val="0"/>
                        </a:spcBef>
                        <a:spcAft>
                          <a:spcPts val="0"/>
                        </a:spcAft>
                        <a:buNone/>
                      </a:pPr>
                      <a:r>
                        <a:t/>
                      </a:r>
                      <a:endParaRPr sz="1500" u="none" cap="none" strike="noStrike">
                        <a:latin typeface="Times New Roman"/>
                        <a:ea typeface="Times New Roman"/>
                        <a:cs typeface="Times New Roman"/>
                        <a:sym typeface="Times New Roman"/>
                      </a:endParaRPr>
                    </a:p>
                  </a:txBody>
                  <a:tcPr marT="0" marB="0" marR="0" marL="0">
                    <a:lnR cap="flat" cmpd="sng" w="12700">
                      <a:solidFill>
                        <a:srgbClr val="FFFFFF"/>
                      </a:solidFill>
                      <a:prstDash val="solid"/>
                      <a:round/>
                      <a:headEnd len="sm" w="sm" type="none"/>
                      <a:tailEnd len="sm" w="sm" type="none"/>
                    </a:lnR>
                    <a:lnB cap="flat" cmpd="sng" w="12700">
                      <a:solidFill>
                        <a:srgbClr val="FFFFFF"/>
                      </a:solidFill>
                      <a:prstDash val="solid"/>
                      <a:round/>
                      <a:headEnd len="sm" w="sm" type="none"/>
                      <a:tailEnd len="sm" w="sm" type="none"/>
                    </a:lnB>
                    <a:solidFill>
                      <a:srgbClr val="5B9BD4"/>
                    </a:solidFill>
                  </a:tcPr>
                </a:tc>
                <a:tc vMerge="1"/>
                <a:tc vMerge="1"/>
                <a:tc vMerge="1"/>
                <a:tc vMerge="1"/>
                <a:tc vMerge="1"/>
              </a:tr>
              <a:tr h="425975">
                <a:tc gridSpan="2">
                  <a:txBody>
                    <a:bodyPr/>
                    <a:lstStyle/>
                    <a:p>
                      <a:pPr indent="0" lvl="0" marL="0" marR="0" rtl="0" algn="l">
                        <a:lnSpc>
                          <a:spcPct val="100000"/>
                        </a:lnSpc>
                        <a:spcBef>
                          <a:spcPts val="0"/>
                        </a:spcBef>
                        <a:spcAft>
                          <a:spcPts val="0"/>
                        </a:spcAft>
                        <a:buNone/>
                      </a:pPr>
                      <a:r>
                        <a:t/>
                      </a:r>
                      <a:endParaRPr sz="1500" u="none" cap="none" strike="noStrike">
                        <a:latin typeface="Century Gothic"/>
                        <a:ea typeface="Century Gothic"/>
                        <a:cs typeface="Century Gothic"/>
                        <a:sym typeface="Century Gothic"/>
                      </a:endParaRPr>
                    </a:p>
                  </a:txBody>
                  <a:tcPr marT="0" marB="0" marR="0" marL="0">
                    <a:solidFill>
                      <a:srgbClr val="FFFFFF"/>
                    </a:solidFill>
                  </a:tcPr>
                </a:tc>
                <a:tc hMerge="1"/>
                <a:tc gridSpan="6">
                  <a:txBody>
                    <a:bodyPr/>
                    <a:lstStyle/>
                    <a:p>
                      <a:pPr indent="0" lvl="0" marL="0" marR="0" rtl="0" algn="l">
                        <a:lnSpc>
                          <a:spcPct val="100000"/>
                        </a:lnSpc>
                        <a:spcBef>
                          <a:spcPts val="0"/>
                        </a:spcBef>
                        <a:spcAft>
                          <a:spcPts val="0"/>
                        </a:spcAft>
                        <a:buNone/>
                      </a:pPr>
                      <a:r>
                        <a:t/>
                      </a:r>
                      <a:endParaRPr sz="1500" u="none" cap="none" strike="noStrike">
                        <a:latin typeface="Century Gothic"/>
                        <a:ea typeface="Century Gothic"/>
                        <a:cs typeface="Century Gothic"/>
                        <a:sym typeface="Century Gothic"/>
                      </a:endParaRPr>
                    </a:p>
                  </a:txBody>
                  <a:tcPr marT="0" marB="0" marR="0" marL="0">
                    <a:lnT cap="flat" cmpd="sng" w="12700">
                      <a:solidFill>
                        <a:srgbClr val="FFFFFF"/>
                      </a:solidFill>
                      <a:prstDash val="solid"/>
                      <a:round/>
                      <a:headEnd len="sm" w="sm" type="none"/>
                      <a:tailEnd len="sm" w="sm" type="none"/>
                    </a:lnT>
                  </a:tcPr>
                </a:tc>
                <a:tc hMerge="1"/>
                <a:tc hMerge="1"/>
                <a:tc hMerge="1"/>
                <a:tc hMerge="1"/>
                <a:tc hMerge="1"/>
              </a:tr>
            </a:tbl>
          </a:graphicData>
        </a:graphic>
      </p:graphicFrame>
      <p:pic>
        <p:nvPicPr>
          <p:cNvPr id="220" name="Google Shape;220;p15"/>
          <p:cNvPicPr preferRelativeResize="0"/>
          <p:nvPr/>
        </p:nvPicPr>
        <p:blipFill rotWithShape="1">
          <a:blip r:embed="rId3">
            <a:alphaModFix/>
          </a:blip>
          <a:srcRect b="0" l="0" r="0" t="0"/>
          <a:stretch/>
        </p:blipFill>
        <p:spPr>
          <a:xfrm>
            <a:off x="11169395" y="5527547"/>
            <a:ext cx="499872" cy="914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6"/>
          <p:cNvSpPr txBox="1"/>
          <p:nvPr/>
        </p:nvSpPr>
        <p:spPr>
          <a:xfrm>
            <a:off x="11590146" y="6594449"/>
            <a:ext cx="19304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Verdana"/>
                <a:ea typeface="Verdana"/>
                <a:cs typeface="Verdana"/>
                <a:sym typeface="Verdana"/>
              </a:rPr>
              <a:t>14</a:t>
            </a:r>
            <a:endParaRPr sz="1200">
              <a:solidFill>
                <a:schemeClr val="dk1"/>
              </a:solidFill>
              <a:latin typeface="Verdana"/>
              <a:ea typeface="Verdana"/>
              <a:cs typeface="Verdana"/>
              <a:sym typeface="Verdana"/>
            </a:endParaRPr>
          </a:p>
        </p:txBody>
      </p:sp>
      <p:sp>
        <p:nvSpPr>
          <p:cNvPr id="226" name="Google Shape;226;p16"/>
          <p:cNvSpPr txBox="1"/>
          <p:nvPr>
            <p:ph type="title"/>
          </p:nvPr>
        </p:nvSpPr>
        <p:spPr>
          <a:xfrm>
            <a:off x="745337" y="638301"/>
            <a:ext cx="9349740" cy="866140"/>
          </a:xfrm>
          <a:prstGeom prst="rect">
            <a:avLst/>
          </a:prstGeom>
          <a:noFill/>
          <a:ln>
            <a:noFill/>
          </a:ln>
        </p:spPr>
        <p:txBody>
          <a:bodyPr anchorCtr="0" anchor="t" bIns="0" lIns="0" spcFirstLastPara="1" rIns="0" wrap="square" tIns="63500">
            <a:spAutoFit/>
          </a:bodyPr>
          <a:lstStyle/>
          <a:p>
            <a:pPr indent="0" lvl="0" marL="12700" marR="5080" rtl="0" algn="l">
              <a:lnSpc>
                <a:spcPct val="111785"/>
              </a:lnSpc>
              <a:spcBef>
                <a:spcPts val="0"/>
              </a:spcBef>
              <a:spcAft>
                <a:spcPts val="0"/>
              </a:spcAft>
              <a:buNone/>
            </a:pPr>
            <a:r>
              <a:rPr lang="en-US" sz="2800"/>
              <a:t>Results : Effects of Toulon’s tourism development and  climate change impacts on land use.</a:t>
            </a:r>
            <a:endParaRPr/>
          </a:p>
        </p:txBody>
      </p:sp>
      <p:grpSp>
        <p:nvGrpSpPr>
          <p:cNvPr id="227" name="Google Shape;227;p16"/>
          <p:cNvGrpSpPr/>
          <p:nvPr/>
        </p:nvGrpSpPr>
        <p:grpSpPr>
          <a:xfrm>
            <a:off x="589787" y="5608320"/>
            <a:ext cx="1483360" cy="731520"/>
            <a:chOff x="589787" y="5608320"/>
            <a:chExt cx="1483360" cy="731520"/>
          </a:xfrm>
        </p:grpSpPr>
        <p:sp>
          <p:nvSpPr>
            <p:cNvPr id="228" name="Google Shape;228;p16"/>
            <p:cNvSpPr/>
            <p:nvPr/>
          </p:nvSpPr>
          <p:spPr>
            <a:xfrm>
              <a:off x="589787" y="5608320"/>
              <a:ext cx="1483360" cy="731520"/>
            </a:xfrm>
            <a:custGeom>
              <a:rect b="b" l="l" r="r" t="t"/>
              <a:pathLst>
                <a:path extrusionOk="0" h="731520" w="1483360">
                  <a:moveTo>
                    <a:pt x="1482852" y="0"/>
                  </a:moveTo>
                  <a:lnTo>
                    <a:pt x="0" y="0"/>
                  </a:lnTo>
                  <a:lnTo>
                    <a:pt x="0" y="731519"/>
                  </a:lnTo>
                  <a:lnTo>
                    <a:pt x="1482852" y="731519"/>
                  </a:lnTo>
                  <a:lnTo>
                    <a:pt x="148285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9" name="Google Shape;229;p16"/>
            <p:cNvSpPr/>
            <p:nvPr/>
          </p:nvSpPr>
          <p:spPr>
            <a:xfrm>
              <a:off x="589787" y="5608320"/>
              <a:ext cx="1483360" cy="731520"/>
            </a:xfrm>
            <a:custGeom>
              <a:rect b="b" l="l" r="r" t="t"/>
              <a:pathLst>
                <a:path extrusionOk="0" h="731520" w="1483360">
                  <a:moveTo>
                    <a:pt x="0" y="731519"/>
                  </a:moveTo>
                  <a:lnTo>
                    <a:pt x="1482852" y="731519"/>
                  </a:lnTo>
                  <a:lnTo>
                    <a:pt x="1482852" y="0"/>
                  </a:lnTo>
                  <a:lnTo>
                    <a:pt x="0" y="0"/>
                  </a:lnTo>
                  <a:lnTo>
                    <a:pt x="0" y="731519"/>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230" name="Google Shape;230;p16"/>
          <p:cNvPicPr preferRelativeResize="0"/>
          <p:nvPr/>
        </p:nvPicPr>
        <p:blipFill rotWithShape="1">
          <a:blip r:embed="rId3">
            <a:alphaModFix/>
          </a:blip>
          <a:srcRect b="0" l="0" r="0" t="0"/>
          <a:stretch/>
        </p:blipFill>
        <p:spPr>
          <a:xfrm>
            <a:off x="11242547" y="5527547"/>
            <a:ext cx="426720" cy="780287"/>
          </a:xfrm>
          <a:prstGeom prst="rect">
            <a:avLst/>
          </a:prstGeom>
          <a:noFill/>
          <a:ln>
            <a:noFill/>
          </a:ln>
        </p:spPr>
      </p:pic>
      <p:grpSp>
        <p:nvGrpSpPr>
          <p:cNvPr id="231" name="Google Shape;231;p16"/>
          <p:cNvGrpSpPr/>
          <p:nvPr/>
        </p:nvGrpSpPr>
        <p:grpSpPr>
          <a:xfrm>
            <a:off x="1313525" y="2833990"/>
            <a:ext cx="2644521" cy="1146175"/>
            <a:chOff x="1275588" y="2238755"/>
            <a:chExt cx="2644521" cy="1146175"/>
          </a:xfrm>
        </p:grpSpPr>
        <p:sp>
          <p:nvSpPr>
            <p:cNvPr id="232" name="Google Shape;232;p16"/>
            <p:cNvSpPr/>
            <p:nvPr/>
          </p:nvSpPr>
          <p:spPr>
            <a:xfrm>
              <a:off x="1312164" y="2468879"/>
              <a:ext cx="2607945" cy="687705"/>
            </a:xfrm>
            <a:custGeom>
              <a:rect b="b" l="l" r="r" t="t"/>
              <a:pathLst>
                <a:path extrusionOk="0" h="687705" w="2607945">
                  <a:moveTo>
                    <a:pt x="0" y="687324"/>
                  </a:moveTo>
                  <a:lnTo>
                    <a:pt x="2607564" y="687324"/>
                  </a:lnTo>
                </a:path>
                <a:path extrusionOk="0" h="687705" w="2607945">
                  <a:moveTo>
                    <a:pt x="0" y="457200"/>
                  </a:moveTo>
                  <a:lnTo>
                    <a:pt x="2607564" y="457200"/>
                  </a:lnTo>
                </a:path>
                <a:path extrusionOk="0" h="687705" w="2607945">
                  <a:moveTo>
                    <a:pt x="0" y="228600"/>
                  </a:moveTo>
                  <a:lnTo>
                    <a:pt x="2607564" y="228600"/>
                  </a:lnTo>
                </a:path>
                <a:path extrusionOk="0" h="687705" w="2607945">
                  <a:moveTo>
                    <a:pt x="0" y="0"/>
                  </a:moveTo>
                  <a:lnTo>
                    <a:pt x="26075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3" name="Google Shape;233;p16"/>
            <p:cNvSpPr/>
            <p:nvPr/>
          </p:nvSpPr>
          <p:spPr>
            <a:xfrm>
              <a:off x="1353312" y="2333243"/>
              <a:ext cx="2383790" cy="1051560"/>
            </a:xfrm>
            <a:custGeom>
              <a:rect b="b" l="l" r="r" t="t"/>
              <a:pathLst>
                <a:path extrusionOk="0" h="1051560" w="2383790">
                  <a:moveTo>
                    <a:pt x="36576" y="0"/>
                  </a:moveTo>
                  <a:lnTo>
                    <a:pt x="0" y="0"/>
                  </a:lnTo>
                  <a:lnTo>
                    <a:pt x="0" y="1051560"/>
                  </a:lnTo>
                  <a:lnTo>
                    <a:pt x="36576" y="1051560"/>
                  </a:lnTo>
                  <a:lnTo>
                    <a:pt x="36576" y="0"/>
                  </a:lnTo>
                  <a:close/>
                </a:path>
                <a:path extrusionOk="0" h="1051560" w="2383790">
                  <a:moveTo>
                    <a:pt x="297180" y="355092"/>
                  </a:moveTo>
                  <a:lnTo>
                    <a:pt x="260604" y="355092"/>
                  </a:lnTo>
                  <a:lnTo>
                    <a:pt x="260604" y="1051560"/>
                  </a:lnTo>
                  <a:lnTo>
                    <a:pt x="297180" y="1051560"/>
                  </a:lnTo>
                  <a:lnTo>
                    <a:pt x="297180" y="355092"/>
                  </a:lnTo>
                  <a:close/>
                </a:path>
                <a:path extrusionOk="0" h="1051560" w="2383790">
                  <a:moveTo>
                    <a:pt x="559308" y="288036"/>
                  </a:moveTo>
                  <a:lnTo>
                    <a:pt x="521208" y="288036"/>
                  </a:lnTo>
                  <a:lnTo>
                    <a:pt x="521208" y="1051560"/>
                  </a:lnTo>
                  <a:lnTo>
                    <a:pt x="559308" y="1051560"/>
                  </a:lnTo>
                  <a:lnTo>
                    <a:pt x="559308" y="288036"/>
                  </a:lnTo>
                  <a:close/>
                </a:path>
                <a:path extrusionOk="0" h="1051560" w="2383790">
                  <a:moveTo>
                    <a:pt x="819912" y="324612"/>
                  </a:moveTo>
                  <a:lnTo>
                    <a:pt x="781812" y="324612"/>
                  </a:lnTo>
                  <a:lnTo>
                    <a:pt x="781812" y="1051560"/>
                  </a:lnTo>
                  <a:lnTo>
                    <a:pt x="819912" y="1051560"/>
                  </a:lnTo>
                  <a:lnTo>
                    <a:pt x="819912" y="324612"/>
                  </a:lnTo>
                  <a:close/>
                </a:path>
                <a:path extrusionOk="0" h="1051560" w="2383790">
                  <a:moveTo>
                    <a:pt x="1080516" y="388620"/>
                  </a:moveTo>
                  <a:lnTo>
                    <a:pt x="1042416" y="388620"/>
                  </a:lnTo>
                  <a:lnTo>
                    <a:pt x="1042416" y="1051560"/>
                  </a:lnTo>
                  <a:lnTo>
                    <a:pt x="1080516" y="1051560"/>
                  </a:lnTo>
                  <a:lnTo>
                    <a:pt x="1080516" y="388620"/>
                  </a:lnTo>
                  <a:close/>
                </a:path>
                <a:path extrusionOk="0" h="1051560" w="2383790">
                  <a:moveTo>
                    <a:pt x="1341120" y="173736"/>
                  </a:moveTo>
                  <a:lnTo>
                    <a:pt x="1303020" y="173736"/>
                  </a:lnTo>
                  <a:lnTo>
                    <a:pt x="1303020" y="1051560"/>
                  </a:lnTo>
                  <a:lnTo>
                    <a:pt x="1341120" y="1051560"/>
                  </a:lnTo>
                  <a:lnTo>
                    <a:pt x="1341120" y="173736"/>
                  </a:lnTo>
                  <a:close/>
                </a:path>
                <a:path extrusionOk="0" h="1051560" w="2383790">
                  <a:moveTo>
                    <a:pt x="1601724" y="315468"/>
                  </a:moveTo>
                  <a:lnTo>
                    <a:pt x="1565148" y="315468"/>
                  </a:lnTo>
                  <a:lnTo>
                    <a:pt x="1565148" y="1051560"/>
                  </a:lnTo>
                  <a:lnTo>
                    <a:pt x="1601724" y="1051560"/>
                  </a:lnTo>
                  <a:lnTo>
                    <a:pt x="1601724" y="315468"/>
                  </a:lnTo>
                  <a:close/>
                </a:path>
                <a:path extrusionOk="0" h="1051560" w="2383790">
                  <a:moveTo>
                    <a:pt x="1862328" y="451104"/>
                  </a:moveTo>
                  <a:lnTo>
                    <a:pt x="1825752" y="451104"/>
                  </a:lnTo>
                  <a:lnTo>
                    <a:pt x="1825752" y="1051560"/>
                  </a:lnTo>
                  <a:lnTo>
                    <a:pt x="1862328" y="1051560"/>
                  </a:lnTo>
                  <a:lnTo>
                    <a:pt x="1862328" y="451104"/>
                  </a:lnTo>
                  <a:close/>
                </a:path>
                <a:path extrusionOk="0" h="1051560" w="2383790">
                  <a:moveTo>
                    <a:pt x="2122932" y="377952"/>
                  </a:moveTo>
                  <a:lnTo>
                    <a:pt x="2086356" y="377952"/>
                  </a:lnTo>
                  <a:lnTo>
                    <a:pt x="2086356" y="1051560"/>
                  </a:lnTo>
                  <a:lnTo>
                    <a:pt x="2122932" y="1051560"/>
                  </a:lnTo>
                  <a:lnTo>
                    <a:pt x="2122932" y="377952"/>
                  </a:lnTo>
                  <a:close/>
                </a:path>
                <a:path extrusionOk="0" h="1051560" w="2383790">
                  <a:moveTo>
                    <a:pt x="2383536" y="547116"/>
                  </a:moveTo>
                  <a:lnTo>
                    <a:pt x="2346960" y="547116"/>
                  </a:lnTo>
                  <a:lnTo>
                    <a:pt x="2346960" y="1051560"/>
                  </a:lnTo>
                  <a:lnTo>
                    <a:pt x="2383536" y="1051560"/>
                  </a:lnTo>
                  <a:lnTo>
                    <a:pt x="2383536" y="547116"/>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4" name="Google Shape;234;p16"/>
            <p:cNvSpPr/>
            <p:nvPr/>
          </p:nvSpPr>
          <p:spPr>
            <a:xfrm>
              <a:off x="1400556" y="2333243"/>
              <a:ext cx="2383790" cy="1051560"/>
            </a:xfrm>
            <a:custGeom>
              <a:rect b="b" l="l" r="r" t="t"/>
              <a:pathLst>
                <a:path extrusionOk="0" h="1051560" w="2383790">
                  <a:moveTo>
                    <a:pt x="36576" y="0"/>
                  </a:moveTo>
                  <a:lnTo>
                    <a:pt x="0" y="0"/>
                  </a:lnTo>
                  <a:lnTo>
                    <a:pt x="0" y="1051560"/>
                  </a:lnTo>
                  <a:lnTo>
                    <a:pt x="36576" y="1051560"/>
                  </a:lnTo>
                  <a:lnTo>
                    <a:pt x="36576" y="0"/>
                  </a:lnTo>
                  <a:close/>
                </a:path>
                <a:path extrusionOk="0" h="1051560" w="2383790">
                  <a:moveTo>
                    <a:pt x="297180" y="355092"/>
                  </a:moveTo>
                  <a:lnTo>
                    <a:pt x="260604" y="355092"/>
                  </a:lnTo>
                  <a:lnTo>
                    <a:pt x="260604" y="1051560"/>
                  </a:lnTo>
                  <a:lnTo>
                    <a:pt x="297180" y="1051560"/>
                  </a:lnTo>
                  <a:lnTo>
                    <a:pt x="297180" y="355092"/>
                  </a:lnTo>
                  <a:close/>
                </a:path>
                <a:path extrusionOk="0" h="1051560" w="2383790">
                  <a:moveTo>
                    <a:pt x="559308" y="295656"/>
                  </a:moveTo>
                  <a:lnTo>
                    <a:pt x="521208" y="295656"/>
                  </a:lnTo>
                  <a:lnTo>
                    <a:pt x="521208" y="1051560"/>
                  </a:lnTo>
                  <a:lnTo>
                    <a:pt x="559308" y="1051560"/>
                  </a:lnTo>
                  <a:lnTo>
                    <a:pt x="559308" y="295656"/>
                  </a:lnTo>
                  <a:close/>
                </a:path>
                <a:path extrusionOk="0" h="1051560" w="2383790">
                  <a:moveTo>
                    <a:pt x="819912" y="324612"/>
                  </a:moveTo>
                  <a:lnTo>
                    <a:pt x="781812" y="324612"/>
                  </a:lnTo>
                  <a:lnTo>
                    <a:pt x="781812" y="1051560"/>
                  </a:lnTo>
                  <a:lnTo>
                    <a:pt x="819912" y="1051560"/>
                  </a:lnTo>
                  <a:lnTo>
                    <a:pt x="819912" y="324612"/>
                  </a:lnTo>
                  <a:close/>
                </a:path>
                <a:path extrusionOk="0" h="1051560" w="2383790">
                  <a:moveTo>
                    <a:pt x="1080516" y="391668"/>
                  </a:moveTo>
                  <a:lnTo>
                    <a:pt x="1042416" y="391668"/>
                  </a:lnTo>
                  <a:lnTo>
                    <a:pt x="1042416" y="1051560"/>
                  </a:lnTo>
                  <a:lnTo>
                    <a:pt x="1080516" y="1051560"/>
                  </a:lnTo>
                  <a:lnTo>
                    <a:pt x="1080516" y="391668"/>
                  </a:lnTo>
                  <a:close/>
                </a:path>
                <a:path extrusionOk="0" h="1051560" w="2383790">
                  <a:moveTo>
                    <a:pt x="1341120" y="182880"/>
                  </a:moveTo>
                  <a:lnTo>
                    <a:pt x="1304544" y="182880"/>
                  </a:lnTo>
                  <a:lnTo>
                    <a:pt x="1304544" y="1051560"/>
                  </a:lnTo>
                  <a:lnTo>
                    <a:pt x="1341120" y="1051560"/>
                  </a:lnTo>
                  <a:lnTo>
                    <a:pt x="1341120" y="182880"/>
                  </a:lnTo>
                  <a:close/>
                </a:path>
                <a:path extrusionOk="0" h="1051560" w="2383790">
                  <a:moveTo>
                    <a:pt x="1601724" y="300228"/>
                  </a:moveTo>
                  <a:lnTo>
                    <a:pt x="1565148" y="300228"/>
                  </a:lnTo>
                  <a:lnTo>
                    <a:pt x="1565148" y="1051560"/>
                  </a:lnTo>
                  <a:lnTo>
                    <a:pt x="1601724" y="1051560"/>
                  </a:lnTo>
                  <a:lnTo>
                    <a:pt x="1601724" y="300228"/>
                  </a:lnTo>
                  <a:close/>
                </a:path>
                <a:path extrusionOk="0" h="1051560" w="2383790">
                  <a:moveTo>
                    <a:pt x="1862328" y="374904"/>
                  </a:moveTo>
                  <a:lnTo>
                    <a:pt x="1825752" y="374904"/>
                  </a:lnTo>
                  <a:lnTo>
                    <a:pt x="1825752" y="1051560"/>
                  </a:lnTo>
                  <a:lnTo>
                    <a:pt x="1862328" y="1051560"/>
                  </a:lnTo>
                  <a:lnTo>
                    <a:pt x="1862328" y="374904"/>
                  </a:lnTo>
                  <a:close/>
                </a:path>
                <a:path extrusionOk="0" h="1051560" w="2383790">
                  <a:moveTo>
                    <a:pt x="2122932" y="381000"/>
                  </a:moveTo>
                  <a:lnTo>
                    <a:pt x="2086356" y="381000"/>
                  </a:lnTo>
                  <a:lnTo>
                    <a:pt x="2086356" y="1051560"/>
                  </a:lnTo>
                  <a:lnTo>
                    <a:pt x="2122932" y="1051560"/>
                  </a:lnTo>
                  <a:lnTo>
                    <a:pt x="2122932" y="381000"/>
                  </a:lnTo>
                  <a:close/>
                </a:path>
                <a:path extrusionOk="0" h="1051560" w="2383790">
                  <a:moveTo>
                    <a:pt x="2383536" y="547116"/>
                  </a:moveTo>
                  <a:lnTo>
                    <a:pt x="2346960" y="547116"/>
                  </a:lnTo>
                  <a:lnTo>
                    <a:pt x="2346960" y="1051560"/>
                  </a:lnTo>
                  <a:lnTo>
                    <a:pt x="2383536" y="1051560"/>
                  </a:lnTo>
                  <a:lnTo>
                    <a:pt x="2383536" y="547116"/>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5" name="Google Shape;235;p16"/>
            <p:cNvSpPr/>
            <p:nvPr/>
          </p:nvSpPr>
          <p:spPr>
            <a:xfrm>
              <a:off x="1447800" y="2333243"/>
              <a:ext cx="2383790" cy="1051560"/>
            </a:xfrm>
            <a:custGeom>
              <a:rect b="b" l="l" r="r" t="t"/>
              <a:pathLst>
                <a:path extrusionOk="0" h="1051560" w="2383790">
                  <a:moveTo>
                    <a:pt x="36576" y="0"/>
                  </a:moveTo>
                  <a:lnTo>
                    <a:pt x="0" y="0"/>
                  </a:lnTo>
                  <a:lnTo>
                    <a:pt x="0" y="1051560"/>
                  </a:lnTo>
                  <a:lnTo>
                    <a:pt x="36576" y="1051560"/>
                  </a:lnTo>
                  <a:lnTo>
                    <a:pt x="36576" y="0"/>
                  </a:lnTo>
                  <a:close/>
                </a:path>
                <a:path extrusionOk="0" h="1051560" w="2383790">
                  <a:moveTo>
                    <a:pt x="298704" y="355092"/>
                  </a:moveTo>
                  <a:lnTo>
                    <a:pt x="260604" y="355092"/>
                  </a:lnTo>
                  <a:lnTo>
                    <a:pt x="260604" y="1051560"/>
                  </a:lnTo>
                  <a:lnTo>
                    <a:pt x="298704" y="1051560"/>
                  </a:lnTo>
                  <a:lnTo>
                    <a:pt x="298704" y="355092"/>
                  </a:lnTo>
                  <a:close/>
                </a:path>
                <a:path extrusionOk="0" h="1051560" w="2383790">
                  <a:moveTo>
                    <a:pt x="559308" y="300228"/>
                  </a:moveTo>
                  <a:lnTo>
                    <a:pt x="521208" y="300228"/>
                  </a:lnTo>
                  <a:lnTo>
                    <a:pt x="521208" y="1051560"/>
                  </a:lnTo>
                  <a:lnTo>
                    <a:pt x="559308" y="1051560"/>
                  </a:lnTo>
                  <a:lnTo>
                    <a:pt x="559308" y="300228"/>
                  </a:lnTo>
                  <a:close/>
                </a:path>
                <a:path extrusionOk="0" h="1051560" w="2383790">
                  <a:moveTo>
                    <a:pt x="819912" y="329184"/>
                  </a:moveTo>
                  <a:lnTo>
                    <a:pt x="781812" y="329184"/>
                  </a:lnTo>
                  <a:lnTo>
                    <a:pt x="781812" y="1051560"/>
                  </a:lnTo>
                  <a:lnTo>
                    <a:pt x="819912" y="1051560"/>
                  </a:lnTo>
                  <a:lnTo>
                    <a:pt x="819912" y="329184"/>
                  </a:lnTo>
                  <a:close/>
                </a:path>
                <a:path extrusionOk="0" h="1051560" w="2383790">
                  <a:moveTo>
                    <a:pt x="1080516" y="391668"/>
                  </a:moveTo>
                  <a:lnTo>
                    <a:pt x="1042416" y="391668"/>
                  </a:lnTo>
                  <a:lnTo>
                    <a:pt x="1042416" y="1051560"/>
                  </a:lnTo>
                  <a:lnTo>
                    <a:pt x="1080516" y="1051560"/>
                  </a:lnTo>
                  <a:lnTo>
                    <a:pt x="1080516" y="391668"/>
                  </a:lnTo>
                  <a:close/>
                </a:path>
                <a:path extrusionOk="0" h="1051560" w="2383790">
                  <a:moveTo>
                    <a:pt x="1341120" y="185928"/>
                  </a:moveTo>
                  <a:lnTo>
                    <a:pt x="1304544" y="185928"/>
                  </a:lnTo>
                  <a:lnTo>
                    <a:pt x="1304544" y="1051560"/>
                  </a:lnTo>
                  <a:lnTo>
                    <a:pt x="1341120" y="1051560"/>
                  </a:lnTo>
                  <a:lnTo>
                    <a:pt x="1341120" y="185928"/>
                  </a:lnTo>
                  <a:close/>
                </a:path>
                <a:path extrusionOk="0" h="1051560" w="2383790">
                  <a:moveTo>
                    <a:pt x="1601724" y="288036"/>
                  </a:moveTo>
                  <a:lnTo>
                    <a:pt x="1565148" y="288036"/>
                  </a:lnTo>
                  <a:lnTo>
                    <a:pt x="1565148" y="1051560"/>
                  </a:lnTo>
                  <a:lnTo>
                    <a:pt x="1601724" y="1051560"/>
                  </a:lnTo>
                  <a:lnTo>
                    <a:pt x="1601724" y="288036"/>
                  </a:lnTo>
                  <a:close/>
                </a:path>
                <a:path extrusionOk="0" h="1051560" w="2383790">
                  <a:moveTo>
                    <a:pt x="1862328" y="358140"/>
                  </a:moveTo>
                  <a:lnTo>
                    <a:pt x="1825752" y="358140"/>
                  </a:lnTo>
                  <a:lnTo>
                    <a:pt x="1825752" y="1051560"/>
                  </a:lnTo>
                  <a:lnTo>
                    <a:pt x="1862328" y="1051560"/>
                  </a:lnTo>
                  <a:lnTo>
                    <a:pt x="1862328" y="358140"/>
                  </a:lnTo>
                  <a:close/>
                </a:path>
                <a:path extrusionOk="0" h="1051560" w="2383790">
                  <a:moveTo>
                    <a:pt x="2122932" y="385572"/>
                  </a:moveTo>
                  <a:lnTo>
                    <a:pt x="2086356" y="385572"/>
                  </a:lnTo>
                  <a:lnTo>
                    <a:pt x="2086356" y="1051560"/>
                  </a:lnTo>
                  <a:lnTo>
                    <a:pt x="2122932" y="1051560"/>
                  </a:lnTo>
                  <a:lnTo>
                    <a:pt x="2122932" y="385572"/>
                  </a:lnTo>
                  <a:close/>
                </a:path>
                <a:path extrusionOk="0" h="1051560" w="2383790">
                  <a:moveTo>
                    <a:pt x="2383536" y="547116"/>
                  </a:moveTo>
                  <a:lnTo>
                    <a:pt x="2346960" y="547116"/>
                  </a:lnTo>
                  <a:lnTo>
                    <a:pt x="2346960" y="1051560"/>
                  </a:lnTo>
                  <a:lnTo>
                    <a:pt x="2383536" y="1051560"/>
                  </a:lnTo>
                  <a:lnTo>
                    <a:pt x="2383536" y="547116"/>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6" name="Google Shape;236;p16"/>
            <p:cNvSpPr/>
            <p:nvPr/>
          </p:nvSpPr>
          <p:spPr>
            <a:xfrm>
              <a:off x="1495044" y="2333243"/>
              <a:ext cx="2385060" cy="1051560"/>
            </a:xfrm>
            <a:custGeom>
              <a:rect b="b" l="l" r="r" t="t"/>
              <a:pathLst>
                <a:path extrusionOk="0" h="1051560" w="2385060">
                  <a:moveTo>
                    <a:pt x="36576" y="0"/>
                  </a:moveTo>
                  <a:lnTo>
                    <a:pt x="0" y="0"/>
                  </a:lnTo>
                  <a:lnTo>
                    <a:pt x="0" y="1051560"/>
                  </a:lnTo>
                  <a:lnTo>
                    <a:pt x="36576" y="1051560"/>
                  </a:lnTo>
                  <a:lnTo>
                    <a:pt x="36576" y="0"/>
                  </a:lnTo>
                  <a:close/>
                </a:path>
                <a:path extrusionOk="0" h="1051560" w="2385060">
                  <a:moveTo>
                    <a:pt x="298704" y="356616"/>
                  </a:moveTo>
                  <a:lnTo>
                    <a:pt x="260604" y="356616"/>
                  </a:lnTo>
                  <a:lnTo>
                    <a:pt x="260604" y="1051560"/>
                  </a:lnTo>
                  <a:lnTo>
                    <a:pt x="298704" y="1051560"/>
                  </a:lnTo>
                  <a:lnTo>
                    <a:pt x="298704" y="356616"/>
                  </a:lnTo>
                  <a:close/>
                </a:path>
                <a:path extrusionOk="0" h="1051560" w="2385060">
                  <a:moveTo>
                    <a:pt x="559308" y="304800"/>
                  </a:moveTo>
                  <a:lnTo>
                    <a:pt x="521208" y="304800"/>
                  </a:lnTo>
                  <a:lnTo>
                    <a:pt x="521208" y="1051560"/>
                  </a:lnTo>
                  <a:lnTo>
                    <a:pt x="559308" y="1051560"/>
                  </a:lnTo>
                  <a:lnTo>
                    <a:pt x="559308" y="304800"/>
                  </a:lnTo>
                  <a:close/>
                </a:path>
                <a:path extrusionOk="0" h="1051560" w="2385060">
                  <a:moveTo>
                    <a:pt x="819912" y="335280"/>
                  </a:moveTo>
                  <a:lnTo>
                    <a:pt x="781812" y="335280"/>
                  </a:lnTo>
                  <a:lnTo>
                    <a:pt x="781812" y="1051560"/>
                  </a:lnTo>
                  <a:lnTo>
                    <a:pt x="819912" y="1051560"/>
                  </a:lnTo>
                  <a:lnTo>
                    <a:pt x="819912" y="335280"/>
                  </a:lnTo>
                  <a:close/>
                </a:path>
                <a:path extrusionOk="0" h="1051560" w="2385060">
                  <a:moveTo>
                    <a:pt x="1080516" y="396240"/>
                  </a:moveTo>
                  <a:lnTo>
                    <a:pt x="1042416" y="396240"/>
                  </a:lnTo>
                  <a:lnTo>
                    <a:pt x="1042416" y="1051560"/>
                  </a:lnTo>
                  <a:lnTo>
                    <a:pt x="1080516" y="1051560"/>
                  </a:lnTo>
                  <a:lnTo>
                    <a:pt x="1080516" y="396240"/>
                  </a:lnTo>
                  <a:close/>
                </a:path>
                <a:path extrusionOk="0" h="1051560" w="2385060">
                  <a:moveTo>
                    <a:pt x="1341120" y="190500"/>
                  </a:moveTo>
                  <a:lnTo>
                    <a:pt x="1304544" y="190500"/>
                  </a:lnTo>
                  <a:lnTo>
                    <a:pt x="1304544" y="1051560"/>
                  </a:lnTo>
                  <a:lnTo>
                    <a:pt x="1341120" y="1051560"/>
                  </a:lnTo>
                  <a:lnTo>
                    <a:pt x="1341120" y="190500"/>
                  </a:lnTo>
                  <a:close/>
                </a:path>
                <a:path extrusionOk="0" h="1051560" w="2385060">
                  <a:moveTo>
                    <a:pt x="1601724" y="288036"/>
                  </a:moveTo>
                  <a:lnTo>
                    <a:pt x="1565148" y="288036"/>
                  </a:lnTo>
                  <a:lnTo>
                    <a:pt x="1565148" y="1051560"/>
                  </a:lnTo>
                  <a:lnTo>
                    <a:pt x="1601724" y="1051560"/>
                  </a:lnTo>
                  <a:lnTo>
                    <a:pt x="1601724" y="288036"/>
                  </a:lnTo>
                  <a:close/>
                </a:path>
                <a:path extrusionOk="0" h="1051560" w="2385060">
                  <a:moveTo>
                    <a:pt x="1862328" y="320040"/>
                  </a:moveTo>
                  <a:lnTo>
                    <a:pt x="1825752" y="320040"/>
                  </a:lnTo>
                  <a:lnTo>
                    <a:pt x="1825752" y="1051560"/>
                  </a:lnTo>
                  <a:lnTo>
                    <a:pt x="1862328" y="1051560"/>
                  </a:lnTo>
                  <a:lnTo>
                    <a:pt x="1862328" y="320040"/>
                  </a:lnTo>
                  <a:close/>
                </a:path>
                <a:path extrusionOk="0" h="1051560" w="2385060">
                  <a:moveTo>
                    <a:pt x="2122932" y="393192"/>
                  </a:moveTo>
                  <a:lnTo>
                    <a:pt x="2086356" y="393192"/>
                  </a:lnTo>
                  <a:lnTo>
                    <a:pt x="2086356" y="1051560"/>
                  </a:lnTo>
                  <a:lnTo>
                    <a:pt x="2122932" y="1051560"/>
                  </a:lnTo>
                  <a:lnTo>
                    <a:pt x="2122932" y="393192"/>
                  </a:lnTo>
                  <a:close/>
                </a:path>
                <a:path extrusionOk="0" h="1051560" w="2385060">
                  <a:moveTo>
                    <a:pt x="2385060" y="547116"/>
                  </a:moveTo>
                  <a:lnTo>
                    <a:pt x="2346960" y="547116"/>
                  </a:lnTo>
                  <a:lnTo>
                    <a:pt x="2346960" y="1051560"/>
                  </a:lnTo>
                  <a:lnTo>
                    <a:pt x="2385060" y="1051560"/>
                  </a:lnTo>
                  <a:lnTo>
                    <a:pt x="2385060" y="547116"/>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7" name="Google Shape;237;p16"/>
            <p:cNvSpPr/>
            <p:nvPr/>
          </p:nvSpPr>
          <p:spPr>
            <a:xfrm>
              <a:off x="1312164" y="2238755"/>
              <a:ext cx="2607945" cy="0"/>
            </a:xfrm>
            <a:custGeom>
              <a:rect b="b" l="l" r="r" t="t"/>
              <a:pathLst>
                <a:path extrusionOk="0" h="120000" w="2607945">
                  <a:moveTo>
                    <a:pt x="0" y="0"/>
                  </a:moveTo>
                  <a:lnTo>
                    <a:pt x="26075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16"/>
            <p:cNvSpPr/>
            <p:nvPr/>
          </p:nvSpPr>
          <p:spPr>
            <a:xfrm>
              <a:off x="1275588" y="2238755"/>
              <a:ext cx="36830" cy="1146175"/>
            </a:xfrm>
            <a:custGeom>
              <a:rect b="b" l="l" r="r" t="t"/>
              <a:pathLst>
                <a:path extrusionOk="0" h="1146175" w="36830">
                  <a:moveTo>
                    <a:pt x="36575" y="1146048"/>
                  </a:moveTo>
                  <a:lnTo>
                    <a:pt x="36575" y="0"/>
                  </a:lnTo>
                </a:path>
                <a:path extrusionOk="0" h="1146175" w="36830">
                  <a:moveTo>
                    <a:pt x="9143" y="1146048"/>
                  </a:moveTo>
                  <a:lnTo>
                    <a:pt x="36575" y="1146048"/>
                  </a:lnTo>
                </a:path>
                <a:path extrusionOk="0" h="1146175" w="36830">
                  <a:moveTo>
                    <a:pt x="9143" y="1077468"/>
                  </a:moveTo>
                  <a:lnTo>
                    <a:pt x="36575" y="1077468"/>
                  </a:lnTo>
                </a:path>
                <a:path extrusionOk="0" h="1146175" w="36830">
                  <a:moveTo>
                    <a:pt x="9143" y="1036320"/>
                  </a:moveTo>
                  <a:lnTo>
                    <a:pt x="36575" y="1036320"/>
                  </a:lnTo>
                </a:path>
                <a:path extrusionOk="0" h="1146175" w="36830">
                  <a:moveTo>
                    <a:pt x="9143" y="1008888"/>
                  </a:moveTo>
                  <a:lnTo>
                    <a:pt x="36575" y="1008888"/>
                  </a:lnTo>
                </a:path>
                <a:path extrusionOk="0" h="1146175" w="36830">
                  <a:moveTo>
                    <a:pt x="9143" y="986028"/>
                  </a:moveTo>
                  <a:lnTo>
                    <a:pt x="36575" y="986028"/>
                  </a:lnTo>
                </a:path>
                <a:path extrusionOk="0" h="1146175" w="36830">
                  <a:moveTo>
                    <a:pt x="9143" y="967740"/>
                  </a:moveTo>
                  <a:lnTo>
                    <a:pt x="36575" y="967740"/>
                  </a:lnTo>
                </a:path>
                <a:path extrusionOk="0" h="1146175" w="36830">
                  <a:moveTo>
                    <a:pt x="9143" y="952500"/>
                  </a:moveTo>
                  <a:lnTo>
                    <a:pt x="36575" y="952500"/>
                  </a:lnTo>
                </a:path>
                <a:path extrusionOk="0" h="1146175" w="36830">
                  <a:moveTo>
                    <a:pt x="9143" y="938784"/>
                  </a:moveTo>
                  <a:lnTo>
                    <a:pt x="36575" y="938784"/>
                  </a:lnTo>
                </a:path>
                <a:path extrusionOk="0" h="1146175" w="36830">
                  <a:moveTo>
                    <a:pt x="9143" y="928116"/>
                  </a:moveTo>
                  <a:lnTo>
                    <a:pt x="36575" y="928116"/>
                  </a:lnTo>
                </a:path>
                <a:path extrusionOk="0" h="1146175" w="36830">
                  <a:moveTo>
                    <a:pt x="9143" y="917448"/>
                  </a:moveTo>
                  <a:lnTo>
                    <a:pt x="36575" y="917448"/>
                  </a:lnTo>
                </a:path>
                <a:path extrusionOk="0" h="1146175" w="36830">
                  <a:moveTo>
                    <a:pt x="9143" y="848868"/>
                  </a:moveTo>
                  <a:lnTo>
                    <a:pt x="36575" y="848868"/>
                  </a:lnTo>
                </a:path>
                <a:path extrusionOk="0" h="1146175" w="36830">
                  <a:moveTo>
                    <a:pt x="9143" y="807720"/>
                  </a:moveTo>
                  <a:lnTo>
                    <a:pt x="36575" y="807720"/>
                  </a:lnTo>
                </a:path>
                <a:path extrusionOk="0" h="1146175" w="36830">
                  <a:moveTo>
                    <a:pt x="9143" y="778764"/>
                  </a:moveTo>
                  <a:lnTo>
                    <a:pt x="36575" y="778764"/>
                  </a:lnTo>
                </a:path>
                <a:path extrusionOk="0" h="1146175" w="36830">
                  <a:moveTo>
                    <a:pt x="9143" y="757428"/>
                  </a:moveTo>
                  <a:lnTo>
                    <a:pt x="36575" y="757428"/>
                  </a:lnTo>
                </a:path>
                <a:path extrusionOk="0" h="1146175" w="36830">
                  <a:moveTo>
                    <a:pt x="9143" y="739140"/>
                  </a:moveTo>
                  <a:lnTo>
                    <a:pt x="36575" y="739140"/>
                  </a:lnTo>
                </a:path>
                <a:path extrusionOk="0" h="1146175" w="36830">
                  <a:moveTo>
                    <a:pt x="9143" y="723900"/>
                  </a:moveTo>
                  <a:lnTo>
                    <a:pt x="36575" y="723900"/>
                  </a:lnTo>
                </a:path>
                <a:path extrusionOk="0" h="1146175" w="36830">
                  <a:moveTo>
                    <a:pt x="9143" y="710184"/>
                  </a:moveTo>
                  <a:lnTo>
                    <a:pt x="36575" y="710184"/>
                  </a:lnTo>
                </a:path>
                <a:path extrusionOk="0" h="1146175" w="36830">
                  <a:moveTo>
                    <a:pt x="9143" y="697992"/>
                  </a:moveTo>
                  <a:lnTo>
                    <a:pt x="36575" y="697992"/>
                  </a:lnTo>
                </a:path>
                <a:path extrusionOk="0" h="1146175" w="36830">
                  <a:moveTo>
                    <a:pt x="9143" y="687324"/>
                  </a:moveTo>
                  <a:lnTo>
                    <a:pt x="36575" y="687324"/>
                  </a:lnTo>
                </a:path>
                <a:path extrusionOk="0" h="1146175" w="36830">
                  <a:moveTo>
                    <a:pt x="9143" y="618744"/>
                  </a:moveTo>
                  <a:lnTo>
                    <a:pt x="36575" y="618744"/>
                  </a:lnTo>
                </a:path>
                <a:path extrusionOk="0" h="1146175" w="36830">
                  <a:moveTo>
                    <a:pt x="9143" y="579120"/>
                  </a:moveTo>
                  <a:lnTo>
                    <a:pt x="36575" y="579120"/>
                  </a:lnTo>
                </a:path>
                <a:path extrusionOk="0" h="1146175" w="36830">
                  <a:moveTo>
                    <a:pt x="9143" y="550164"/>
                  </a:moveTo>
                  <a:lnTo>
                    <a:pt x="36575" y="550164"/>
                  </a:lnTo>
                </a:path>
                <a:path extrusionOk="0" h="1146175" w="36830">
                  <a:moveTo>
                    <a:pt x="9143" y="527304"/>
                  </a:moveTo>
                  <a:lnTo>
                    <a:pt x="36575" y="527304"/>
                  </a:lnTo>
                </a:path>
                <a:path extrusionOk="0" h="1146175" w="36830">
                  <a:moveTo>
                    <a:pt x="9143" y="509016"/>
                  </a:moveTo>
                  <a:lnTo>
                    <a:pt x="36575" y="509016"/>
                  </a:lnTo>
                </a:path>
                <a:path extrusionOk="0" h="1146175" w="36830">
                  <a:moveTo>
                    <a:pt x="9143" y="493776"/>
                  </a:moveTo>
                  <a:lnTo>
                    <a:pt x="36575" y="493776"/>
                  </a:lnTo>
                </a:path>
                <a:path extrusionOk="0" h="1146175" w="36830">
                  <a:moveTo>
                    <a:pt x="9143" y="481584"/>
                  </a:moveTo>
                  <a:lnTo>
                    <a:pt x="36575" y="481584"/>
                  </a:lnTo>
                </a:path>
                <a:path extrusionOk="0" h="1146175" w="36830">
                  <a:moveTo>
                    <a:pt x="9143" y="469392"/>
                  </a:moveTo>
                  <a:lnTo>
                    <a:pt x="36575" y="469392"/>
                  </a:lnTo>
                </a:path>
                <a:path extrusionOk="0" h="1146175" w="36830">
                  <a:moveTo>
                    <a:pt x="9143" y="458724"/>
                  </a:moveTo>
                  <a:lnTo>
                    <a:pt x="36575" y="458724"/>
                  </a:lnTo>
                </a:path>
                <a:path extrusionOk="0" h="1146175" w="36830">
                  <a:moveTo>
                    <a:pt x="9143" y="390144"/>
                  </a:moveTo>
                  <a:lnTo>
                    <a:pt x="36575" y="390144"/>
                  </a:lnTo>
                </a:path>
                <a:path extrusionOk="0" h="1146175" w="36830">
                  <a:moveTo>
                    <a:pt x="9143" y="348996"/>
                  </a:moveTo>
                  <a:lnTo>
                    <a:pt x="36575" y="348996"/>
                  </a:lnTo>
                </a:path>
                <a:path extrusionOk="0" h="1146175" w="36830">
                  <a:moveTo>
                    <a:pt x="9143" y="320040"/>
                  </a:moveTo>
                  <a:lnTo>
                    <a:pt x="36575" y="320040"/>
                  </a:lnTo>
                </a:path>
                <a:path extrusionOk="0" h="1146175" w="36830">
                  <a:moveTo>
                    <a:pt x="9143" y="298704"/>
                  </a:moveTo>
                  <a:lnTo>
                    <a:pt x="36575" y="298704"/>
                  </a:lnTo>
                </a:path>
                <a:path extrusionOk="0" h="1146175" w="36830">
                  <a:moveTo>
                    <a:pt x="9143" y="280416"/>
                  </a:moveTo>
                  <a:lnTo>
                    <a:pt x="36575" y="280416"/>
                  </a:lnTo>
                </a:path>
                <a:path extrusionOk="0" h="1146175" w="36830">
                  <a:moveTo>
                    <a:pt x="9143" y="265176"/>
                  </a:moveTo>
                  <a:lnTo>
                    <a:pt x="36575" y="265176"/>
                  </a:lnTo>
                </a:path>
                <a:path extrusionOk="0" h="1146175" w="36830">
                  <a:moveTo>
                    <a:pt x="9143" y="251460"/>
                  </a:moveTo>
                  <a:lnTo>
                    <a:pt x="36575" y="251460"/>
                  </a:lnTo>
                </a:path>
                <a:path extrusionOk="0" h="1146175" w="36830">
                  <a:moveTo>
                    <a:pt x="9143" y="239268"/>
                  </a:moveTo>
                  <a:lnTo>
                    <a:pt x="36575" y="239268"/>
                  </a:lnTo>
                </a:path>
                <a:path extrusionOk="0" h="1146175" w="36830">
                  <a:moveTo>
                    <a:pt x="9143" y="230124"/>
                  </a:moveTo>
                  <a:lnTo>
                    <a:pt x="36575" y="230124"/>
                  </a:lnTo>
                </a:path>
                <a:path extrusionOk="0" h="1146175" w="36830">
                  <a:moveTo>
                    <a:pt x="9143" y="160020"/>
                  </a:moveTo>
                  <a:lnTo>
                    <a:pt x="36575" y="160020"/>
                  </a:lnTo>
                </a:path>
                <a:path extrusionOk="0" h="1146175" w="36830">
                  <a:moveTo>
                    <a:pt x="9143" y="120396"/>
                  </a:moveTo>
                  <a:lnTo>
                    <a:pt x="36575" y="120396"/>
                  </a:lnTo>
                </a:path>
                <a:path extrusionOk="0" h="1146175" w="36830">
                  <a:moveTo>
                    <a:pt x="9143" y="91440"/>
                  </a:moveTo>
                  <a:lnTo>
                    <a:pt x="36575" y="91440"/>
                  </a:lnTo>
                </a:path>
                <a:path extrusionOk="0" h="1146175" w="36830">
                  <a:moveTo>
                    <a:pt x="9143" y="68580"/>
                  </a:moveTo>
                  <a:lnTo>
                    <a:pt x="36575" y="68580"/>
                  </a:lnTo>
                </a:path>
                <a:path extrusionOk="0" h="1146175" w="36830">
                  <a:moveTo>
                    <a:pt x="9143" y="50292"/>
                  </a:moveTo>
                  <a:lnTo>
                    <a:pt x="36575" y="50292"/>
                  </a:lnTo>
                </a:path>
                <a:path extrusionOk="0" h="1146175" w="36830">
                  <a:moveTo>
                    <a:pt x="9143" y="35052"/>
                  </a:moveTo>
                  <a:lnTo>
                    <a:pt x="36575" y="35052"/>
                  </a:lnTo>
                </a:path>
                <a:path extrusionOk="0" h="1146175" w="36830">
                  <a:moveTo>
                    <a:pt x="9143" y="22860"/>
                  </a:moveTo>
                  <a:lnTo>
                    <a:pt x="36575" y="22860"/>
                  </a:lnTo>
                </a:path>
                <a:path extrusionOk="0" h="1146175" w="36830">
                  <a:moveTo>
                    <a:pt x="9143" y="10668"/>
                  </a:moveTo>
                  <a:lnTo>
                    <a:pt x="36575" y="10668"/>
                  </a:lnTo>
                </a:path>
                <a:path extrusionOk="0" h="1146175" w="36830">
                  <a:moveTo>
                    <a:pt x="9143" y="0"/>
                  </a:moveTo>
                  <a:lnTo>
                    <a:pt x="36575" y="0"/>
                  </a:lnTo>
                </a:path>
                <a:path extrusionOk="0" h="1146175" w="36830">
                  <a:moveTo>
                    <a:pt x="0" y="1146048"/>
                  </a:moveTo>
                  <a:lnTo>
                    <a:pt x="36575" y="1146048"/>
                  </a:lnTo>
                </a:path>
                <a:path extrusionOk="0" h="1146175" w="36830">
                  <a:moveTo>
                    <a:pt x="0" y="917448"/>
                  </a:moveTo>
                  <a:lnTo>
                    <a:pt x="36575" y="917448"/>
                  </a:lnTo>
                </a:path>
                <a:path extrusionOk="0" h="1146175" w="36830">
                  <a:moveTo>
                    <a:pt x="0" y="687324"/>
                  </a:moveTo>
                  <a:lnTo>
                    <a:pt x="36575" y="687324"/>
                  </a:lnTo>
                </a:path>
                <a:path extrusionOk="0" h="1146175" w="36830">
                  <a:moveTo>
                    <a:pt x="0" y="458724"/>
                  </a:moveTo>
                  <a:lnTo>
                    <a:pt x="36575" y="458724"/>
                  </a:lnTo>
                </a:path>
                <a:path extrusionOk="0" h="1146175" w="36830">
                  <a:moveTo>
                    <a:pt x="0" y="230124"/>
                  </a:moveTo>
                  <a:lnTo>
                    <a:pt x="36575" y="230124"/>
                  </a:lnTo>
                </a:path>
                <a:path extrusionOk="0" h="1146175" w="36830">
                  <a:moveTo>
                    <a:pt x="0" y="0"/>
                  </a:moveTo>
                  <a:lnTo>
                    <a:pt x="36575" y="0"/>
                  </a:lnTo>
                </a:path>
              </a:pathLst>
            </a:custGeom>
            <a:noFill/>
            <a:ln cap="flat" cmpd="sng" w="9525">
              <a:solidFill>
                <a:srgbClr val="4471C4"/>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9" name="Google Shape;239;p16"/>
            <p:cNvSpPr/>
            <p:nvPr/>
          </p:nvSpPr>
          <p:spPr>
            <a:xfrm>
              <a:off x="1312164" y="3384803"/>
              <a:ext cx="2607945" cy="0"/>
            </a:xfrm>
            <a:custGeom>
              <a:rect b="b" l="l" r="r" t="t"/>
              <a:pathLst>
                <a:path extrusionOk="0" h="120000" w="2607945">
                  <a:moveTo>
                    <a:pt x="0" y="0"/>
                  </a:moveTo>
                  <a:lnTo>
                    <a:pt x="26075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40" name="Google Shape;240;p16"/>
          <p:cNvSpPr txBox="1"/>
          <p:nvPr/>
        </p:nvSpPr>
        <p:spPr>
          <a:xfrm>
            <a:off x="1173723" y="3886313"/>
            <a:ext cx="8382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a:t>
            </a:r>
            <a:endParaRPr sz="900">
              <a:solidFill>
                <a:schemeClr val="dk1"/>
              </a:solidFill>
              <a:latin typeface="Calibri"/>
              <a:ea typeface="Calibri"/>
              <a:cs typeface="Calibri"/>
              <a:sym typeface="Calibri"/>
            </a:endParaRPr>
          </a:p>
        </p:txBody>
      </p:sp>
      <p:sp>
        <p:nvSpPr>
          <p:cNvPr id="241" name="Google Shape;241;p16"/>
          <p:cNvSpPr txBox="1"/>
          <p:nvPr/>
        </p:nvSpPr>
        <p:spPr>
          <a:xfrm>
            <a:off x="1115811" y="3657077"/>
            <a:ext cx="14160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a:t>
            </a:r>
            <a:endParaRPr sz="900">
              <a:solidFill>
                <a:schemeClr val="dk1"/>
              </a:solidFill>
              <a:latin typeface="Calibri"/>
              <a:ea typeface="Calibri"/>
              <a:cs typeface="Calibri"/>
              <a:sym typeface="Calibri"/>
            </a:endParaRPr>
          </a:p>
        </p:txBody>
      </p:sp>
      <p:sp>
        <p:nvSpPr>
          <p:cNvPr id="242" name="Google Shape;242;p16"/>
          <p:cNvSpPr txBox="1"/>
          <p:nvPr/>
        </p:nvSpPr>
        <p:spPr>
          <a:xfrm>
            <a:off x="1057899" y="3427588"/>
            <a:ext cx="19939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a:t>
            </a:r>
            <a:endParaRPr sz="900">
              <a:solidFill>
                <a:schemeClr val="dk1"/>
              </a:solidFill>
              <a:latin typeface="Calibri"/>
              <a:ea typeface="Calibri"/>
              <a:cs typeface="Calibri"/>
              <a:sym typeface="Calibri"/>
            </a:endParaRPr>
          </a:p>
        </p:txBody>
      </p:sp>
      <p:sp>
        <p:nvSpPr>
          <p:cNvPr id="243" name="Google Shape;243;p16"/>
          <p:cNvSpPr txBox="1"/>
          <p:nvPr/>
        </p:nvSpPr>
        <p:spPr>
          <a:xfrm>
            <a:off x="999987" y="3198354"/>
            <a:ext cx="25717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a:t>
            </a:r>
            <a:endParaRPr sz="900">
              <a:solidFill>
                <a:schemeClr val="dk1"/>
              </a:solidFill>
              <a:latin typeface="Calibri"/>
              <a:ea typeface="Calibri"/>
              <a:cs typeface="Calibri"/>
              <a:sym typeface="Calibri"/>
            </a:endParaRPr>
          </a:p>
        </p:txBody>
      </p:sp>
      <p:sp>
        <p:nvSpPr>
          <p:cNvPr id="244" name="Google Shape;244;p16"/>
          <p:cNvSpPr txBox="1"/>
          <p:nvPr/>
        </p:nvSpPr>
        <p:spPr>
          <a:xfrm>
            <a:off x="942075" y="2969119"/>
            <a:ext cx="31496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10000</a:t>
            </a:r>
            <a:endParaRPr sz="900">
              <a:solidFill>
                <a:schemeClr val="dk1"/>
              </a:solidFill>
              <a:latin typeface="Calibri"/>
              <a:ea typeface="Calibri"/>
              <a:cs typeface="Calibri"/>
              <a:sym typeface="Calibri"/>
            </a:endParaRPr>
          </a:p>
        </p:txBody>
      </p:sp>
      <p:sp>
        <p:nvSpPr>
          <p:cNvPr id="245" name="Google Shape;245;p16"/>
          <p:cNvSpPr txBox="1"/>
          <p:nvPr/>
        </p:nvSpPr>
        <p:spPr>
          <a:xfrm>
            <a:off x="884163" y="2739630"/>
            <a:ext cx="37338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100000</a:t>
            </a:r>
            <a:endParaRPr sz="900">
              <a:solidFill>
                <a:schemeClr val="dk1"/>
              </a:solidFill>
              <a:latin typeface="Calibri"/>
              <a:ea typeface="Calibri"/>
              <a:cs typeface="Calibri"/>
              <a:sym typeface="Calibri"/>
            </a:endParaRPr>
          </a:p>
        </p:txBody>
      </p:sp>
      <p:sp>
        <p:nvSpPr>
          <p:cNvPr id="246" name="Google Shape;246;p16"/>
          <p:cNvSpPr txBox="1"/>
          <p:nvPr/>
        </p:nvSpPr>
        <p:spPr>
          <a:xfrm>
            <a:off x="1314540" y="2436989"/>
            <a:ext cx="2285365"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rgbClr val="585858"/>
                </a:solidFill>
                <a:latin typeface="Calibri"/>
                <a:ea typeface="Calibri"/>
                <a:cs typeface="Calibri"/>
                <a:sym typeface="Calibri"/>
              </a:rPr>
              <a:t>Land use in TPM in 2034 (in ha)</a:t>
            </a:r>
            <a:endParaRPr sz="1400">
              <a:solidFill>
                <a:schemeClr val="dk1"/>
              </a:solidFill>
              <a:latin typeface="Calibri"/>
              <a:ea typeface="Calibri"/>
              <a:cs typeface="Calibri"/>
              <a:sym typeface="Calibri"/>
            </a:endParaRPr>
          </a:p>
        </p:txBody>
      </p:sp>
      <p:sp>
        <p:nvSpPr>
          <p:cNvPr id="247" name="Google Shape;247;p16"/>
          <p:cNvSpPr/>
          <p:nvPr/>
        </p:nvSpPr>
        <p:spPr>
          <a:xfrm>
            <a:off x="1568033" y="4345799"/>
            <a:ext cx="62865" cy="62865"/>
          </a:xfrm>
          <a:custGeom>
            <a:rect b="b" l="l" r="r" t="t"/>
            <a:pathLst>
              <a:path extrusionOk="0" h="62864" w="62865">
                <a:moveTo>
                  <a:pt x="62484" y="0"/>
                </a:moveTo>
                <a:lnTo>
                  <a:pt x="0" y="0"/>
                </a:lnTo>
                <a:lnTo>
                  <a:pt x="0" y="62483"/>
                </a:lnTo>
                <a:lnTo>
                  <a:pt x="62484" y="62483"/>
                </a:lnTo>
                <a:lnTo>
                  <a:pt x="62484"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16"/>
          <p:cNvSpPr/>
          <p:nvPr/>
        </p:nvSpPr>
        <p:spPr>
          <a:xfrm>
            <a:off x="2878672" y="4345799"/>
            <a:ext cx="62865" cy="62865"/>
          </a:xfrm>
          <a:custGeom>
            <a:rect b="b" l="l" r="r" t="t"/>
            <a:pathLst>
              <a:path extrusionOk="0" h="62864" w="62864">
                <a:moveTo>
                  <a:pt x="62483" y="0"/>
                </a:moveTo>
                <a:lnTo>
                  <a:pt x="0" y="0"/>
                </a:lnTo>
                <a:lnTo>
                  <a:pt x="0" y="62483"/>
                </a:lnTo>
                <a:lnTo>
                  <a:pt x="62483" y="62483"/>
                </a:lnTo>
                <a:lnTo>
                  <a:pt x="62483"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9" name="Google Shape;249;p16"/>
          <p:cNvSpPr/>
          <p:nvPr/>
        </p:nvSpPr>
        <p:spPr>
          <a:xfrm>
            <a:off x="1568033" y="4551538"/>
            <a:ext cx="62865" cy="62865"/>
          </a:xfrm>
          <a:custGeom>
            <a:rect b="b" l="l" r="r" t="t"/>
            <a:pathLst>
              <a:path extrusionOk="0" h="62864" w="62865">
                <a:moveTo>
                  <a:pt x="62484" y="0"/>
                </a:moveTo>
                <a:lnTo>
                  <a:pt x="0" y="0"/>
                </a:lnTo>
                <a:lnTo>
                  <a:pt x="0" y="62484"/>
                </a:lnTo>
                <a:lnTo>
                  <a:pt x="62484" y="62484"/>
                </a:lnTo>
                <a:lnTo>
                  <a:pt x="62484"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0" name="Google Shape;250;p16"/>
          <p:cNvSpPr txBox="1"/>
          <p:nvPr/>
        </p:nvSpPr>
        <p:spPr>
          <a:xfrm>
            <a:off x="1398361" y="4035030"/>
            <a:ext cx="927100" cy="6159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UA	RA	CL	M</a:t>
            </a:r>
            <a:endParaRPr sz="9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None/>
            </a:pPr>
            <a:r>
              <a:t/>
            </a:r>
            <a:endParaRPr sz="700">
              <a:solidFill>
                <a:schemeClr val="dk1"/>
              </a:solidFill>
              <a:latin typeface="Calibri"/>
              <a:ea typeface="Calibri"/>
              <a:cs typeface="Calibri"/>
              <a:sym typeface="Calibri"/>
            </a:endParaRPr>
          </a:p>
          <a:p>
            <a:pPr indent="0" lvl="0" marL="258445" marR="0" rtl="0" algn="l">
              <a:lnSpc>
                <a:spcPct val="100000"/>
              </a:lnSpc>
              <a:spcBef>
                <a:spcPts val="0"/>
              </a:spcBef>
              <a:spcAft>
                <a:spcPts val="0"/>
              </a:spcAft>
              <a:buNone/>
            </a:pPr>
            <a:r>
              <a:rPr lang="en-US" sz="900">
                <a:solidFill>
                  <a:srgbClr val="585858"/>
                </a:solidFill>
                <a:latin typeface="Calibri"/>
                <a:ea typeface="Calibri"/>
                <a:cs typeface="Calibri"/>
                <a:sym typeface="Calibri"/>
              </a:rPr>
              <a:t>2039 &lt; 1,5°C</a:t>
            </a:r>
            <a:endParaRPr sz="900">
              <a:solidFill>
                <a:schemeClr val="dk1"/>
              </a:solidFill>
              <a:latin typeface="Calibri"/>
              <a:ea typeface="Calibri"/>
              <a:cs typeface="Calibri"/>
              <a:sym typeface="Calibri"/>
            </a:endParaRPr>
          </a:p>
          <a:p>
            <a:pPr indent="0" lvl="0" marL="258445" marR="0" rtl="0" algn="l">
              <a:lnSpc>
                <a:spcPct val="100000"/>
              </a:lnSpc>
              <a:spcBef>
                <a:spcPts val="535"/>
              </a:spcBef>
              <a:spcAft>
                <a:spcPts val="0"/>
              </a:spcAft>
              <a:buNone/>
            </a:pPr>
            <a:r>
              <a:rPr lang="en-US" sz="900">
                <a:solidFill>
                  <a:srgbClr val="585858"/>
                </a:solidFill>
                <a:latin typeface="Calibri"/>
                <a:ea typeface="Calibri"/>
                <a:cs typeface="Calibri"/>
                <a:sym typeface="Calibri"/>
              </a:rPr>
              <a:t>2034 &lt; 2,5°C</a:t>
            </a:r>
            <a:endParaRPr sz="900">
              <a:solidFill>
                <a:schemeClr val="dk1"/>
              </a:solidFill>
              <a:latin typeface="Calibri"/>
              <a:ea typeface="Calibri"/>
              <a:cs typeface="Calibri"/>
              <a:sym typeface="Calibri"/>
            </a:endParaRPr>
          </a:p>
        </p:txBody>
      </p:sp>
      <p:sp>
        <p:nvSpPr>
          <p:cNvPr id="251" name="Google Shape;251;p16"/>
          <p:cNvSpPr/>
          <p:nvPr/>
        </p:nvSpPr>
        <p:spPr>
          <a:xfrm>
            <a:off x="2878672" y="4551538"/>
            <a:ext cx="62865" cy="62865"/>
          </a:xfrm>
          <a:custGeom>
            <a:rect b="b" l="l" r="r" t="t"/>
            <a:pathLst>
              <a:path extrusionOk="0" h="62864" w="62864">
                <a:moveTo>
                  <a:pt x="62483" y="0"/>
                </a:moveTo>
                <a:lnTo>
                  <a:pt x="0" y="0"/>
                </a:lnTo>
                <a:lnTo>
                  <a:pt x="0" y="62484"/>
                </a:lnTo>
                <a:lnTo>
                  <a:pt x="62483" y="62484"/>
                </a:lnTo>
                <a:lnTo>
                  <a:pt x="62483"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2" name="Google Shape;252;p16"/>
          <p:cNvSpPr txBox="1"/>
          <p:nvPr/>
        </p:nvSpPr>
        <p:spPr>
          <a:xfrm>
            <a:off x="2409662" y="4035030"/>
            <a:ext cx="1524000" cy="6159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HAA	F	HVA SNV WL   COL</a:t>
            </a:r>
            <a:endParaRPr sz="900">
              <a:solidFill>
                <a:schemeClr val="dk1"/>
              </a:solidFill>
              <a:latin typeface="Calibri"/>
              <a:ea typeface="Calibri"/>
              <a:cs typeface="Calibri"/>
              <a:sym typeface="Calibri"/>
            </a:endParaRPr>
          </a:p>
          <a:p>
            <a:pPr indent="0" lvl="0" marL="0" marR="0" rtl="0" algn="l">
              <a:lnSpc>
                <a:spcPct val="100000"/>
              </a:lnSpc>
              <a:spcBef>
                <a:spcPts val="20"/>
              </a:spcBef>
              <a:spcAft>
                <a:spcPts val="0"/>
              </a:spcAft>
              <a:buNone/>
            </a:pPr>
            <a:r>
              <a:t/>
            </a:r>
            <a:endParaRPr sz="700">
              <a:solidFill>
                <a:schemeClr val="dk1"/>
              </a:solidFill>
              <a:latin typeface="Calibri"/>
              <a:ea typeface="Calibri"/>
              <a:cs typeface="Calibri"/>
              <a:sym typeface="Calibri"/>
            </a:endParaRPr>
          </a:p>
          <a:p>
            <a:pPr indent="0" lvl="0" marL="557530" marR="0" rtl="0" algn="l">
              <a:lnSpc>
                <a:spcPct val="100000"/>
              </a:lnSpc>
              <a:spcBef>
                <a:spcPts val="0"/>
              </a:spcBef>
              <a:spcAft>
                <a:spcPts val="0"/>
              </a:spcAft>
              <a:buNone/>
            </a:pPr>
            <a:r>
              <a:rPr lang="en-US" sz="900">
                <a:solidFill>
                  <a:srgbClr val="585858"/>
                </a:solidFill>
                <a:latin typeface="Calibri"/>
                <a:ea typeface="Calibri"/>
                <a:cs typeface="Calibri"/>
                <a:sym typeface="Calibri"/>
              </a:rPr>
              <a:t>1,5°C &gt; 2039 &lt;2,5 °C</a:t>
            </a:r>
            <a:endParaRPr sz="900">
              <a:solidFill>
                <a:schemeClr val="dk1"/>
              </a:solidFill>
              <a:latin typeface="Calibri"/>
              <a:ea typeface="Calibri"/>
              <a:cs typeface="Calibri"/>
              <a:sym typeface="Calibri"/>
            </a:endParaRPr>
          </a:p>
          <a:p>
            <a:pPr indent="0" lvl="0" marL="557530" marR="0" rtl="0" algn="l">
              <a:lnSpc>
                <a:spcPct val="100000"/>
              </a:lnSpc>
              <a:spcBef>
                <a:spcPts val="535"/>
              </a:spcBef>
              <a:spcAft>
                <a:spcPts val="0"/>
              </a:spcAft>
              <a:buNone/>
            </a:pPr>
            <a:r>
              <a:rPr lang="en-US" sz="900">
                <a:solidFill>
                  <a:srgbClr val="585858"/>
                </a:solidFill>
                <a:latin typeface="Calibri"/>
                <a:ea typeface="Calibri"/>
                <a:cs typeface="Calibri"/>
                <a:sym typeface="Calibri"/>
              </a:rPr>
              <a:t>2039 = 4°C</a:t>
            </a:r>
            <a:endParaRPr sz="900">
              <a:solidFill>
                <a:schemeClr val="dk1"/>
              </a:solidFill>
              <a:latin typeface="Calibri"/>
              <a:ea typeface="Calibri"/>
              <a:cs typeface="Calibri"/>
              <a:sym typeface="Calibri"/>
            </a:endParaRPr>
          </a:p>
        </p:txBody>
      </p:sp>
      <p:sp>
        <p:nvSpPr>
          <p:cNvPr id="253" name="Google Shape;253;p16"/>
          <p:cNvSpPr/>
          <p:nvPr/>
        </p:nvSpPr>
        <p:spPr>
          <a:xfrm>
            <a:off x="4887304" y="2881235"/>
            <a:ext cx="2719070" cy="0"/>
          </a:xfrm>
          <a:custGeom>
            <a:rect b="b" l="l" r="r" t="t"/>
            <a:pathLst>
              <a:path extrusionOk="0" h="120000" w="2719070">
                <a:moveTo>
                  <a:pt x="0" y="0"/>
                </a:moveTo>
                <a:lnTo>
                  <a:pt x="2718816"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54" name="Google Shape;254;p16"/>
          <p:cNvGrpSpPr/>
          <p:nvPr/>
        </p:nvGrpSpPr>
        <p:grpSpPr>
          <a:xfrm>
            <a:off x="4887304" y="2971150"/>
            <a:ext cx="2719070" cy="989330"/>
            <a:chOff x="4849367" y="2375915"/>
            <a:chExt cx="2719070" cy="989330"/>
          </a:xfrm>
        </p:grpSpPr>
        <p:sp>
          <p:nvSpPr>
            <p:cNvPr id="255" name="Google Shape;255;p16"/>
            <p:cNvSpPr/>
            <p:nvPr/>
          </p:nvSpPr>
          <p:spPr>
            <a:xfrm>
              <a:off x="4849367" y="2502408"/>
              <a:ext cx="2719070" cy="646430"/>
            </a:xfrm>
            <a:custGeom>
              <a:rect b="b" l="l" r="r" t="t"/>
              <a:pathLst>
                <a:path extrusionOk="0" h="646430" w="2719070">
                  <a:moveTo>
                    <a:pt x="0" y="646176"/>
                  </a:moveTo>
                  <a:lnTo>
                    <a:pt x="2718816" y="646176"/>
                  </a:lnTo>
                </a:path>
                <a:path extrusionOk="0" h="646430" w="2719070">
                  <a:moveTo>
                    <a:pt x="0" y="431291"/>
                  </a:moveTo>
                  <a:lnTo>
                    <a:pt x="2718816" y="431291"/>
                  </a:lnTo>
                </a:path>
                <a:path extrusionOk="0" h="646430" w="2719070">
                  <a:moveTo>
                    <a:pt x="0" y="214883"/>
                  </a:moveTo>
                  <a:lnTo>
                    <a:pt x="2718816" y="214883"/>
                  </a:lnTo>
                </a:path>
                <a:path extrusionOk="0" h="646430" w="2719070">
                  <a:moveTo>
                    <a:pt x="0" y="0"/>
                  </a:moveTo>
                  <a:lnTo>
                    <a:pt x="2718816"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6" name="Google Shape;256;p16"/>
            <p:cNvSpPr/>
            <p:nvPr/>
          </p:nvSpPr>
          <p:spPr>
            <a:xfrm>
              <a:off x="4892040" y="2375915"/>
              <a:ext cx="2486025" cy="989330"/>
            </a:xfrm>
            <a:custGeom>
              <a:rect b="b" l="l" r="r" t="t"/>
              <a:pathLst>
                <a:path extrusionOk="0" h="989329" w="2486025">
                  <a:moveTo>
                    <a:pt x="39624" y="0"/>
                  </a:moveTo>
                  <a:lnTo>
                    <a:pt x="0" y="0"/>
                  </a:lnTo>
                  <a:lnTo>
                    <a:pt x="0" y="989076"/>
                  </a:lnTo>
                  <a:lnTo>
                    <a:pt x="39624" y="989076"/>
                  </a:lnTo>
                  <a:lnTo>
                    <a:pt x="39624" y="0"/>
                  </a:lnTo>
                  <a:close/>
                </a:path>
                <a:path extrusionOk="0" h="989329" w="2486025">
                  <a:moveTo>
                    <a:pt x="310896" y="313944"/>
                  </a:moveTo>
                  <a:lnTo>
                    <a:pt x="271272" y="313944"/>
                  </a:lnTo>
                  <a:lnTo>
                    <a:pt x="271272" y="989076"/>
                  </a:lnTo>
                  <a:lnTo>
                    <a:pt x="310896" y="989076"/>
                  </a:lnTo>
                  <a:lnTo>
                    <a:pt x="310896" y="313944"/>
                  </a:lnTo>
                  <a:close/>
                </a:path>
                <a:path extrusionOk="0" h="989329" w="2486025">
                  <a:moveTo>
                    <a:pt x="582168" y="271272"/>
                  </a:moveTo>
                  <a:lnTo>
                    <a:pt x="544068" y="271272"/>
                  </a:lnTo>
                  <a:lnTo>
                    <a:pt x="544068" y="989076"/>
                  </a:lnTo>
                  <a:lnTo>
                    <a:pt x="582168" y="989076"/>
                  </a:lnTo>
                  <a:lnTo>
                    <a:pt x="582168" y="271272"/>
                  </a:lnTo>
                  <a:close/>
                </a:path>
                <a:path extrusionOk="0" h="989329" w="2486025">
                  <a:moveTo>
                    <a:pt x="854964" y="304800"/>
                  </a:moveTo>
                  <a:lnTo>
                    <a:pt x="815340" y="304800"/>
                  </a:lnTo>
                  <a:lnTo>
                    <a:pt x="815340" y="989076"/>
                  </a:lnTo>
                  <a:lnTo>
                    <a:pt x="854964" y="989076"/>
                  </a:lnTo>
                  <a:lnTo>
                    <a:pt x="854964" y="304800"/>
                  </a:lnTo>
                  <a:close/>
                </a:path>
                <a:path extrusionOk="0" h="989329" w="2486025">
                  <a:moveTo>
                    <a:pt x="1126236" y="361188"/>
                  </a:moveTo>
                  <a:lnTo>
                    <a:pt x="1086612" y="361188"/>
                  </a:lnTo>
                  <a:lnTo>
                    <a:pt x="1086612" y="989076"/>
                  </a:lnTo>
                  <a:lnTo>
                    <a:pt x="1126236" y="989076"/>
                  </a:lnTo>
                  <a:lnTo>
                    <a:pt x="1126236" y="361188"/>
                  </a:lnTo>
                  <a:close/>
                </a:path>
                <a:path extrusionOk="0" h="989329" w="2486025">
                  <a:moveTo>
                    <a:pt x="1397508" y="164592"/>
                  </a:moveTo>
                  <a:lnTo>
                    <a:pt x="1359408" y="164592"/>
                  </a:lnTo>
                  <a:lnTo>
                    <a:pt x="1359408" y="989076"/>
                  </a:lnTo>
                  <a:lnTo>
                    <a:pt x="1397508" y="989076"/>
                  </a:lnTo>
                  <a:lnTo>
                    <a:pt x="1397508" y="164592"/>
                  </a:lnTo>
                  <a:close/>
                </a:path>
                <a:path extrusionOk="0" h="989329" w="2486025">
                  <a:moveTo>
                    <a:pt x="1670304" y="295656"/>
                  </a:moveTo>
                  <a:lnTo>
                    <a:pt x="1630680" y="295656"/>
                  </a:lnTo>
                  <a:lnTo>
                    <a:pt x="1630680" y="989076"/>
                  </a:lnTo>
                  <a:lnTo>
                    <a:pt x="1670304" y="989076"/>
                  </a:lnTo>
                  <a:lnTo>
                    <a:pt x="1670304" y="295656"/>
                  </a:lnTo>
                  <a:close/>
                </a:path>
                <a:path extrusionOk="0" h="989329" w="2486025">
                  <a:moveTo>
                    <a:pt x="1941576" y="420624"/>
                  </a:moveTo>
                  <a:lnTo>
                    <a:pt x="1901952" y="420624"/>
                  </a:lnTo>
                  <a:lnTo>
                    <a:pt x="1901952" y="989076"/>
                  </a:lnTo>
                  <a:lnTo>
                    <a:pt x="1941576" y="989076"/>
                  </a:lnTo>
                  <a:lnTo>
                    <a:pt x="1941576" y="420624"/>
                  </a:lnTo>
                  <a:close/>
                </a:path>
                <a:path extrusionOk="0" h="989329" w="2486025">
                  <a:moveTo>
                    <a:pt x="2212848" y="353568"/>
                  </a:moveTo>
                  <a:lnTo>
                    <a:pt x="2174748" y="353568"/>
                  </a:lnTo>
                  <a:lnTo>
                    <a:pt x="2174748" y="989076"/>
                  </a:lnTo>
                  <a:lnTo>
                    <a:pt x="2212848" y="989076"/>
                  </a:lnTo>
                  <a:lnTo>
                    <a:pt x="2212848" y="353568"/>
                  </a:lnTo>
                  <a:close/>
                </a:path>
                <a:path extrusionOk="0" h="989329" w="2486025">
                  <a:moveTo>
                    <a:pt x="2485644" y="513588"/>
                  </a:moveTo>
                  <a:lnTo>
                    <a:pt x="2446020" y="513588"/>
                  </a:lnTo>
                  <a:lnTo>
                    <a:pt x="2446020" y="989076"/>
                  </a:lnTo>
                  <a:lnTo>
                    <a:pt x="2485644" y="989076"/>
                  </a:lnTo>
                  <a:lnTo>
                    <a:pt x="2485644" y="513588"/>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7" name="Google Shape;257;p16"/>
            <p:cNvSpPr/>
            <p:nvPr/>
          </p:nvSpPr>
          <p:spPr>
            <a:xfrm>
              <a:off x="4940808" y="2375915"/>
              <a:ext cx="2486025" cy="989330"/>
            </a:xfrm>
            <a:custGeom>
              <a:rect b="b" l="l" r="r" t="t"/>
              <a:pathLst>
                <a:path extrusionOk="0" h="989329" w="2486025">
                  <a:moveTo>
                    <a:pt x="39624" y="0"/>
                  </a:moveTo>
                  <a:lnTo>
                    <a:pt x="0" y="0"/>
                  </a:lnTo>
                  <a:lnTo>
                    <a:pt x="0" y="989076"/>
                  </a:lnTo>
                  <a:lnTo>
                    <a:pt x="39624" y="989076"/>
                  </a:lnTo>
                  <a:lnTo>
                    <a:pt x="39624" y="0"/>
                  </a:lnTo>
                  <a:close/>
                </a:path>
                <a:path extrusionOk="0" h="989329" w="2486025">
                  <a:moveTo>
                    <a:pt x="310896" y="313944"/>
                  </a:moveTo>
                  <a:lnTo>
                    <a:pt x="272796" y="313944"/>
                  </a:lnTo>
                  <a:lnTo>
                    <a:pt x="272796" y="989076"/>
                  </a:lnTo>
                  <a:lnTo>
                    <a:pt x="310896" y="989076"/>
                  </a:lnTo>
                  <a:lnTo>
                    <a:pt x="310896" y="313944"/>
                  </a:lnTo>
                  <a:close/>
                </a:path>
                <a:path extrusionOk="0" h="989329" w="2486025">
                  <a:moveTo>
                    <a:pt x="583692" y="291084"/>
                  </a:moveTo>
                  <a:lnTo>
                    <a:pt x="544068" y="291084"/>
                  </a:lnTo>
                  <a:lnTo>
                    <a:pt x="544068" y="989076"/>
                  </a:lnTo>
                  <a:lnTo>
                    <a:pt x="583692" y="989076"/>
                  </a:lnTo>
                  <a:lnTo>
                    <a:pt x="583692" y="291084"/>
                  </a:lnTo>
                  <a:close/>
                </a:path>
                <a:path extrusionOk="0" h="989329" w="2486025">
                  <a:moveTo>
                    <a:pt x="854964" y="306324"/>
                  </a:moveTo>
                  <a:lnTo>
                    <a:pt x="815340" y="306324"/>
                  </a:lnTo>
                  <a:lnTo>
                    <a:pt x="815340" y="989076"/>
                  </a:lnTo>
                  <a:lnTo>
                    <a:pt x="854964" y="989076"/>
                  </a:lnTo>
                  <a:lnTo>
                    <a:pt x="854964" y="306324"/>
                  </a:lnTo>
                  <a:close/>
                </a:path>
                <a:path extrusionOk="0" h="989329" w="2486025">
                  <a:moveTo>
                    <a:pt x="1126236" y="371856"/>
                  </a:moveTo>
                  <a:lnTo>
                    <a:pt x="1088136" y="371856"/>
                  </a:lnTo>
                  <a:lnTo>
                    <a:pt x="1088136" y="989076"/>
                  </a:lnTo>
                  <a:lnTo>
                    <a:pt x="1126236" y="989076"/>
                  </a:lnTo>
                  <a:lnTo>
                    <a:pt x="1126236" y="371856"/>
                  </a:lnTo>
                  <a:close/>
                </a:path>
                <a:path extrusionOk="0" h="989329" w="2486025">
                  <a:moveTo>
                    <a:pt x="1399032" y="184404"/>
                  </a:moveTo>
                  <a:lnTo>
                    <a:pt x="1359408" y="184404"/>
                  </a:lnTo>
                  <a:lnTo>
                    <a:pt x="1359408" y="989076"/>
                  </a:lnTo>
                  <a:lnTo>
                    <a:pt x="1399032" y="989076"/>
                  </a:lnTo>
                  <a:lnTo>
                    <a:pt x="1399032" y="184404"/>
                  </a:lnTo>
                  <a:close/>
                </a:path>
                <a:path extrusionOk="0" h="989329" w="2486025">
                  <a:moveTo>
                    <a:pt x="1670291" y="263652"/>
                  </a:moveTo>
                  <a:lnTo>
                    <a:pt x="1630680" y="263652"/>
                  </a:lnTo>
                  <a:lnTo>
                    <a:pt x="1630680" y="989076"/>
                  </a:lnTo>
                  <a:lnTo>
                    <a:pt x="1670291" y="989076"/>
                  </a:lnTo>
                  <a:lnTo>
                    <a:pt x="1670291" y="263652"/>
                  </a:lnTo>
                  <a:close/>
                </a:path>
                <a:path extrusionOk="0" h="989329" w="2486025">
                  <a:moveTo>
                    <a:pt x="1941576" y="291084"/>
                  </a:moveTo>
                  <a:lnTo>
                    <a:pt x="1903476" y="291084"/>
                  </a:lnTo>
                  <a:lnTo>
                    <a:pt x="1903476" y="989076"/>
                  </a:lnTo>
                  <a:lnTo>
                    <a:pt x="1941576" y="989076"/>
                  </a:lnTo>
                  <a:lnTo>
                    <a:pt x="1941576" y="291084"/>
                  </a:lnTo>
                  <a:close/>
                </a:path>
                <a:path extrusionOk="0" h="989329" w="2486025">
                  <a:moveTo>
                    <a:pt x="2214372" y="364236"/>
                  </a:moveTo>
                  <a:lnTo>
                    <a:pt x="2174748" y="364236"/>
                  </a:lnTo>
                  <a:lnTo>
                    <a:pt x="2174748" y="989076"/>
                  </a:lnTo>
                  <a:lnTo>
                    <a:pt x="2214372" y="989076"/>
                  </a:lnTo>
                  <a:lnTo>
                    <a:pt x="2214372" y="364236"/>
                  </a:lnTo>
                  <a:close/>
                </a:path>
                <a:path extrusionOk="0" h="989329" w="2486025">
                  <a:moveTo>
                    <a:pt x="2485644" y="513588"/>
                  </a:moveTo>
                  <a:lnTo>
                    <a:pt x="2447544" y="513588"/>
                  </a:lnTo>
                  <a:lnTo>
                    <a:pt x="2447544" y="989076"/>
                  </a:lnTo>
                  <a:lnTo>
                    <a:pt x="2485644" y="989076"/>
                  </a:lnTo>
                  <a:lnTo>
                    <a:pt x="2485644" y="513588"/>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8" name="Google Shape;258;p16"/>
            <p:cNvSpPr/>
            <p:nvPr/>
          </p:nvSpPr>
          <p:spPr>
            <a:xfrm>
              <a:off x="4991100" y="2375915"/>
              <a:ext cx="2484120" cy="989330"/>
            </a:xfrm>
            <a:custGeom>
              <a:rect b="b" l="l" r="r" t="t"/>
              <a:pathLst>
                <a:path extrusionOk="0" h="989329" w="2484120">
                  <a:moveTo>
                    <a:pt x="38100" y="0"/>
                  </a:moveTo>
                  <a:lnTo>
                    <a:pt x="0" y="0"/>
                  </a:lnTo>
                  <a:lnTo>
                    <a:pt x="0" y="989076"/>
                  </a:lnTo>
                  <a:lnTo>
                    <a:pt x="38100" y="989076"/>
                  </a:lnTo>
                  <a:lnTo>
                    <a:pt x="38100" y="0"/>
                  </a:lnTo>
                  <a:close/>
                </a:path>
                <a:path extrusionOk="0" h="989329" w="2484120">
                  <a:moveTo>
                    <a:pt x="310896" y="315468"/>
                  </a:moveTo>
                  <a:lnTo>
                    <a:pt x="271272" y="315468"/>
                  </a:lnTo>
                  <a:lnTo>
                    <a:pt x="271272" y="989076"/>
                  </a:lnTo>
                  <a:lnTo>
                    <a:pt x="310896" y="989076"/>
                  </a:lnTo>
                  <a:lnTo>
                    <a:pt x="310896" y="315468"/>
                  </a:lnTo>
                  <a:close/>
                </a:path>
                <a:path extrusionOk="0" h="989329" w="2484120">
                  <a:moveTo>
                    <a:pt x="582168" y="301752"/>
                  </a:moveTo>
                  <a:lnTo>
                    <a:pt x="542544" y="301752"/>
                  </a:lnTo>
                  <a:lnTo>
                    <a:pt x="542544" y="989076"/>
                  </a:lnTo>
                  <a:lnTo>
                    <a:pt x="582168" y="989076"/>
                  </a:lnTo>
                  <a:lnTo>
                    <a:pt x="582168" y="301752"/>
                  </a:lnTo>
                  <a:close/>
                </a:path>
                <a:path extrusionOk="0" h="989329" w="2484120">
                  <a:moveTo>
                    <a:pt x="853440" y="315468"/>
                  </a:moveTo>
                  <a:lnTo>
                    <a:pt x="815340" y="315468"/>
                  </a:lnTo>
                  <a:lnTo>
                    <a:pt x="815340" y="989076"/>
                  </a:lnTo>
                  <a:lnTo>
                    <a:pt x="853440" y="989076"/>
                  </a:lnTo>
                  <a:lnTo>
                    <a:pt x="853440" y="315468"/>
                  </a:lnTo>
                  <a:close/>
                </a:path>
                <a:path extrusionOk="0" h="989329" w="2484120">
                  <a:moveTo>
                    <a:pt x="1126236" y="371856"/>
                  </a:moveTo>
                  <a:lnTo>
                    <a:pt x="1086612" y="371856"/>
                  </a:lnTo>
                  <a:lnTo>
                    <a:pt x="1086612" y="989076"/>
                  </a:lnTo>
                  <a:lnTo>
                    <a:pt x="1126236" y="989076"/>
                  </a:lnTo>
                  <a:lnTo>
                    <a:pt x="1126236" y="371856"/>
                  </a:lnTo>
                  <a:close/>
                </a:path>
                <a:path extrusionOk="0" h="989329" w="2484120">
                  <a:moveTo>
                    <a:pt x="1397508" y="195072"/>
                  </a:moveTo>
                  <a:lnTo>
                    <a:pt x="1359408" y="195072"/>
                  </a:lnTo>
                  <a:lnTo>
                    <a:pt x="1359408" y="989076"/>
                  </a:lnTo>
                  <a:lnTo>
                    <a:pt x="1397508" y="989076"/>
                  </a:lnTo>
                  <a:lnTo>
                    <a:pt x="1397508" y="195072"/>
                  </a:lnTo>
                  <a:close/>
                </a:path>
                <a:path extrusionOk="0" h="989329" w="2484120">
                  <a:moveTo>
                    <a:pt x="1668780" y="242316"/>
                  </a:moveTo>
                  <a:lnTo>
                    <a:pt x="1630680" y="242316"/>
                  </a:lnTo>
                  <a:lnTo>
                    <a:pt x="1630680" y="989076"/>
                  </a:lnTo>
                  <a:lnTo>
                    <a:pt x="1668780" y="989076"/>
                  </a:lnTo>
                  <a:lnTo>
                    <a:pt x="1668780" y="242316"/>
                  </a:lnTo>
                  <a:close/>
                </a:path>
                <a:path extrusionOk="0" h="989329" w="2484120">
                  <a:moveTo>
                    <a:pt x="1941576" y="271272"/>
                  </a:moveTo>
                  <a:lnTo>
                    <a:pt x="1901952" y="271272"/>
                  </a:lnTo>
                  <a:lnTo>
                    <a:pt x="1901952" y="989076"/>
                  </a:lnTo>
                  <a:lnTo>
                    <a:pt x="1941576" y="989076"/>
                  </a:lnTo>
                  <a:lnTo>
                    <a:pt x="1941576" y="271272"/>
                  </a:lnTo>
                  <a:close/>
                </a:path>
                <a:path extrusionOk="0" h="989329" w="2484120">
                  <a:moveTo>
                    <a:pt x="2212848" y="374904"/>
                  </a:moveTo>
                  <a:lnTo>
                    <a:pt x="2174748" y="374904"/>
                  </a:lnTo>
                  <a:lnTo>
                    <a:pt x="2174748" y="989076"/>
                  </a:lnTo>
                  <a:lnTo>
                    <a:pt x="2212848" y="989076"/>
                  </a:lnTo>
                  <a:lnTo>
                    <a:pt x="2212848" y="374904"/>
                  </a:lnTo>
                  <a:close/>
                </a:path>
                <a:path extrusionOk="0" h="989329" w="2484120">
                  <a:moveTo>
                    <a:pt x="2484120" y="513588"/>
                  </a:moveTo>
                  <a:lnTo>
                    <a:pt x="2446020" y="513588"/>
                  </a:lnTo>
                  <a:lnTo>
                    <a:pt x="2446020" y="989076"/>
                  </a:lnTo>
                  <a:lnTo>
                    <a:pt x="2484120" y="989076"/>
                  </a:lnTo>
                  <a:lnTo>
                    <a:pt x="2484120" y="513588"/>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6"/>
            <p:cNvSpPr/>
            <p:nvPr/>
          </p:nvSpPr>
          <p:spPr>
            <a:xfrm>
              <a:off x="5039868" y="2375915"/>
              <a:ext cx="2486025" cy="989330"/>
            </a:xfrm>
            <a:custGeom>
              <a:rect b="b" l="l" r="r" t="t"/>
              <a:pathLst>
                <a:path extrusionOk="0" h="989329" w="2486025">
                  <a:moveTo>
                    <a:pt x="39624" y="0"/>
                  </a:moveTo>
                  <a:lnTo>
                    <a:pt x="0" y="0"/>
                  </a:lnTo>
                  <a:lnTo>
                    <a:pt x="0" y="989076"/>
                  </a:lnTo>
                  <a:lnTo>
                    <a:pt x="39624" y="989076"/>
                  </a:lnTo>
                  <a:lnTo>
                    <a:pt x="39624" y="0"/>
                  </a:lnTo>
                  <a:close/>
                </a:path>
                <a:path extrusionOk="0" h="989329" w="2486025">
                  <a:moveTo>
                    <a:pt x="310896" y="315468"/>
                  </a:moveTo>
                  <a:lnTo>
                    <a:pt x="271272" y="315468"/>
                  </a:lnTo>
                  <a:lnTo>
                    <a:pt x="271272" y="989076"/>
                  </a:lnTo>
                  <a:lnTo>
                    <a:pt x="310896" y="989076"/>
                  </a:lnTo>
                  <a:lnTo>
                    <a:pt x="310896" y="315468"/>
                  </a:lnTo>
                  <a:close/>
                </a:path>
                <a:path extrusionOk="0" h="989329" w="2486025">
                  <a:moveTo>
                    <a:pt x="582168" y="312420"/>
                  </a:moveTo>
                  <a:lnTo>
                    <a:pt x="544068" y="312420"/>
                  </a:lnTo>
                  <a:lnTo>
                    <a:pt x="544068" y="989076"/>
                  </a:lnTo>
                  <a:lnTo>
                    <a:pt x="582168" y="989076"/>
                  </a:lnTo>
                  <a:lnTo>
                    <a:pt x="582168" y="312420"/>
                  </a:lnTo>
                  <a:close/>
                </a:path>
                <a:path extrusionOk="0" h="989329" w="2486025">
                  <a:moveTo>
                    <a:pt x="854964" y="332232"/>
                  </a:moveTo>
                  <a:lnTo>
                    <a:pt x="815340" y="332232"/>
                  </a:lnTo>
                  <a:lnTo>
                    <a:pt x="815340" y="989076"/>
                  </a:lnTo>
                  <a:lnTo>
                    <a:pt x="854964" y="989076"/>
                  </a:lnTo>
                  <a:lnTo>
                    <a:pt x="854964" y="332232"/>
                  </a:lnTo>
                  <a:close/>
                </a:path>
                <a:path extrusionOk="0" h="989329" w="2486025">
                  <a:moveTo>
                    <a:pt x="1126236" y="382524"/>
                  </a:moveTo>
                  <a:lnTo>
                    <a:pt x="1088136" y="382524"/>
                  </a:lnTo>
                  <a:lnTo>
                    <a:pt x="1088136" y="989076"/>
                  </a:lnTo>
                  <a:lnTo>
                    <a:pt x="1126236" y="989076"/>
                  </a:lnTo>
                  <a:lnTo>
                    <a:pt x="1126236" y="382524"/>
                  </a:lnTo>
                  <a:close/>
                </a:path>
                <a:path extrusionOk="0" h="989329" w="2486025">
                  <a:moveTo>
                    <a:pt x="1397508" y="205740"/>
                  </a:moveTo>
                  <a:lnTo>
                    <a:pt x="1359408" y="205740"/>
                  </a:lnTo>
                  <a:lnTo>
                    <a:pt x="1359408" y="989076"/>
                  </a:lnTo>
                  <a:lnTo>
                    <a:pt x="1397508" y="989076"/>
                  </a:lnTo>
                  <a:lnTo>
                    <a:pt x="1397508" y="205740"/>
                  </a:lnTo>
                  <a:close/>
                </a:path>
                <a:path extrusionOk="0" h="989329" w="2486025">
                  <a:moveTo>
                    <a:pt x="1670304" y="246888"/>
                  </a:moveTo>
                  <a:lnTo>
                    <a:pt x="1630680" y="246888"/>
                  </a:lnTo>
                  <a:lnTo>
                    <a:pt x="1630680" y="989076"/>
                  </a:lnTo>
                  <a:lnTo>
                    <a:pt x="1670304" y="989076"/>
                  </a:lnTo>
                  <a:lnTo>
                    <a:pt x="1670304" y="246888"/>
                  </a:lnTo>
                  <a:close/>
                </a:path>
                <a:path extrusionOk="0" h="989329" w="2486025">
                  <a:moveTo>
                    <a:pt x="1941576" y="228600"/>
                  </a:moveTo>
                  <a:lnTo>
                    <a:pt x="1903476" y="228600"/>
                  </a:lnTo>
                  <a:lnTo>
                    <a:pt x="1903476" y="989076"/>
                  </a:lnTo>
                  <a:lnTo>
                    <a:pt x="1941576" y="989076"/>
                  </a:lnTo>
                  <a:lnTo>
                    <a:pt x="1941576" y="228600"/>
                  </a:lnTo>
                  <a:close/>
                </a:path>
                <a:path extrusionOk="0" h="989329" w="2486025">
                  <a:moveTo>
                    <a:pt x="2212848" y="396240"/>
                  </a:moveTo>
                  <a:lnTo>
                    <a:pt x="2174748" y="396240"/>
                  </a:lnTo>
                  <a:lnTo>
                    <a:pt x="2174748" y="989076"/>
                  </a:lnTo>
                  <a:lnTo>
                    <a:pt x="2212848" y="989076"/>
                  </a:lnTo>
                  <a:lnTo>
                    <a:pt x="2212848" y="396240"/>
                  </a:lnTo>
                  <a:close/>
                </a:path>
                <a:path extrusionOk="0" h="989329" w="2486025">
                  <a:moveTo>
                    <a:pt x="2485644" y="513588"/>
                  </a:moveTo>
                  <a:lnTo>
                    <a:pt x="2446020" y="513588"/>
                  </a:lnTo>
                  <a:lnTo>
                    <a:pt x="2446020" y="989076"/>
                  </a:lnTo>
                  <a:lnTo>
                    <a:pt x="2485644" y="989076"/>
                  </a:lnTo>
                  <a:lnTo>
                    <a:pt x="2485644" y="513588"/>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16"/>
            <p:cNvSpPr/>
            <p:nvPr/>
          </p:nvSpPr>
          <p:spPr>
            <a:xfrm>
              <a:off x="4849367" y="3364991"/>
              <a:ext cx="2719070" cy="0"/>
            </a:xfrm>
            <a:custGeom>
              <a:rect b="b" l="l" r="r" t="t"/>
              <a:pathLst>
                <a:path extrusionOk="0" h="120000" w="2719070">
                  <a:moveTo>
                    <a:pt x="0" y="0"/>
                  </a:moveTo>
                  <a:lnTo>
                    <a:pt x="2718816"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61" name="Google Shape;261;p16"/>
          <p:cNvSpPr txBox="1"/>
          <p:nvPr/>
        </p:nvSpPr>
        <p:spPr>
          <a:xfrm>
            <a:off x="4711537" y="3865231"/>
            <a:ext cx="8382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a:t>
            </a:r>
            <a:endParaRPr sz="900">
              <a:solidFill>
                <a:schemeClr val="dk1"/>
              </a:solidFill>
              <a:latin typeface="Calibri"/>
              <a:ea typeface="Calibri"/>
              <a:cs typeface="Calibri"/>
              <a:sym typeface="Calibri"/>
            </a:endParaRPr>
          </a:p>
        </p:txBody>
      </p:sp>
      <p:sp>
        <p:nvSpPr>
          <p:cNvPr id="262" name="Google Shape;262;p16"/>
          <p:cNvSpPr txBox="1"/>
          <p:nvPr/>
        </p:nvSpPr>
        <p:spPr>
          <a:xfrm>
            <a:off x="4653625" y="3649712"/>
            <a:ext cx="14160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a:t>
            </a:r>
            <a:endParaRPr sz="900">
              <a:solidFill>
                <a:schemeClr val="dk1"/>
              </a:solidFill>
              <a:latin typeface="Calibri"/>
              <a:ea typeface="Calibri"/>
              <a:cs typeface="Calibri"/>
              <a:sym typeface="Calibri"/>
            </a:endParaRPr>
          </a:p>
        </p:txBody>
      </p:sp>
      <p:sp>
        <p:nvSpPr>
          <p:cNvPr id="263" name="Google Shape;263;p16"/>
          <p:cNvSpPr txBox="1"/>
          <p:nvPr/>
        </p:nvSpPr>
        <p:spPr>
          <a:xfrm>
            <a:off x="4595713" y="3433938"/>
            <a:ext cx="19939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a:t>
            </a:r>
            <a:endParaRPr sz="900">
              <a:solidFill>
                <a:schemeClr val="dk1"/>
              </a:solidFill>
              <a:latin typeface="Calibri"/>
              <a:ea typeface="Calibri"/>
              <a:cs typeface="Calibri"/>
              <a:sym typeface="Calibri"/>
            </a:endParaRPr>
          </a:p>
        </p:txBody>
      </p:sp>
      <p:sp>
        <p:nvSpPr>
          <p:cNvPr id="264" name="Google Shape;264;p16"/>
          <p:cNvSpPr txBox="1"/>
          <p:nvPr/>
        </p:nvSpPr>
        <p:spPr>
          <a:xfrm>
            <a:off x="4537801" y="3218419"/>
            <a:ext cx="25717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a:t>
            </a:r>
            <a:endParaRPr sz="900">
              <a:solidFill>
                <a:schemeClr val="dk1"/>
              </a:solidFill>
              <a:latin typeface="Calibri"/>
              <a:ea typeface="Calibri"/>
              <a:cs typeface="Calibri"/>
              <a:sym typeface="Calibri"/>
            </a:endParaRPr>
          </a:p>
        </p:txBody>
      </p:sp>
      <p:sp>
        <p:nvSpPr>
          <p:cNvPr id="265" name="Google Shape;265;p16"/>
          <p:cNvSpPr txBox="1"/>
          <p:nvPr/>
        </p:nvSpPr>
        <p:spPr>
          <a:xfrm>
            <a:off x="4479889" y="3002646"/>
            <a:ext cx="31496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10000</a:t>
            </a:r>
            <a:endParaRPr sz="900">
              <a:solidFill>
                <a:schemeClr val="dk1"/>
              </a:solidFill>
              <a:latin typeface="Calibri"/>
              <a:ea typeface="Calibri"/>
              <a:cs typeface="Calibri"/>
              <a:sym typeface="Calibri"/>
            </a:endParaRPr>
          </a:p>
        </p:txBody>
      </p:sp>
      <p:sp>
        <p:nvSpPr>
          <p:cNvPr id="266" name="Google Shape;266;p16"/>
          <p:cNvSpPr txBox="1"/>
          <p:nvPr/>
        </p:nvSpPr>
        <p:spPr>
          <a:xfrm>
            <a:off x="4421977" y="2787127"/>
            <a:ext cx="37338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100000</a:t>
            </a:r>
            <a:endParaRPr sz="900">
              <a:solidFill>
                <a:schemeClr val="dk1"/>
              </a:solidFill>
              <a:latin typeface="Calibri"/>
              <a:ea typeface="Calibri"/>
              <a:cs typeface="Calibri"/>
              <a:sym typeface="Calibri"/>
            </a:endParaRPr>
          </a:p>
        </p:txBody>
      </p:sp>
      <p:sp>
        <p:nvSpPr>
          <p:cNvPr id="267" name="Google Shape;267;p16"/>
          <p:cNvSpPr txBox="1"/>
          <p:nvPr/>
        </p:nvSpPr>
        <p:spPr>
          <a:xfrm>
            <a:off x="7111202" y="4013948"/>
            <a:ext cx="46482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WL   COL</a:t>
            </a:r>
            <a:endParaRPr sz="900">
              <a:solidFill>
                <a:schemeClr val="dk1"/>
              </a:solidFill>
              <a:latin typeface="Calibri"/>
              <a:ea typeface="Calibri"/>
              <a:cs typeface="Calibri"/>
              <a:sym typeface="Calibri"/>
            </a:endParaRPr>
          </a:p>
        </p:txBody>
      </p:sp>
      <p:sp>
        <p:nvSpPr>
          <p:cNvPr id="268" name="Google Shape;268;p16"/>
          <p:cNvSpPr txBox="1"/>
          <p:nvPr/>
        </p:nvSpPr>
        <p:spPr>
          <a:xfrm>
            <a:off x="4906608" y="2528429"/>
            <a:ext cx="2303145"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rgbClr val="585858"/>
                </a:solidFill>
                <a:latin typeface="Calibri"/>
                <a:ea typeface="Calibri"/>
                <a:cs typeface="Calibri"/>
                <a:sym typeface="Calibri"/>
              </a:rPr>
              <a:t>Land use in TPM in 2074 (in Ha)</a:t>
            </a:r>
            <a:endParaRPr sz="1400">
              <a:solidFill>
                <a:schemeClr val="dk1"/>
              </a:solidFill>
              <a:latin typeface="Calibri"/>
              <a:ea typeface="Calibri"/>
              <a:cs typeface="Calibri"/>
              <a:sym typeface="Calibri"/>
            </a:endParaRPr>
          </a:p>
        </p:txBody>
      </p:sp>
      <p:sp>
        <p:nvSpPr>
          <p:cNvPr id="269" name="Google Shape;269;p16"/>
          <p:cNvSpPr/>
          <p:nvPr/>
        </p:nvSpPr>
        <p:spPr>
          <a:xfrm>
            <a:off x="4712045" y="4283314"/>
            <a:ext cx="62865" cy="64135"/>
          </a:xfrm>
          <a:custGeom>
            <a:rect b="b" l="l" r="r" t="t"/>
            <a:pathLst>
              <a:path extrusionOk="0" h="64135" w="62864">
                <a:moveTo>
                  <a:pt x="62484" y="0"/>
                </a:moveTo>
                <a:lnTo>
                  <a:pt x="0" y="0"/>
                </a:lnTo>
                <a:lnTo>
                  <a:pt x="0" y="64008"/>
                </a:lnTo>
                <a:lnTo>
                  <a:pt x="62484" y="64008"/>
                </a:lnTo>
                <a:lnTo>
                  <a:pt x="62484"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6"/>
          <p:cNvSpPr txBox="1"/>
          <p:nvPr/>
        </p:nvSpPr>
        <p:spPr>
          <a:xfrm>
            <a:off x="4789515" y="3943844"/>
            <a:ext cx="609600" cy="440055"/>
          </a:xfrm>
          <a:prstGeom prst="rect">
            <a:avLst/>
          </a:prstGeom>
          <a:noFill/>
          <a:ln>
            <a:noFill/>
          </a:ln>
        </p:spPr>
        <p:txBody>
          <a:bodyPr anchorCtr="0" anchor="t" bIns="0" lIns="0" spcFirstLastPara="1" rIns="0" wrap="square" tIns="12700">
            <a:spAutoFit/>
          </a:bodyPr>
          <a:lstStyle/>
          <a:p>
            <a:pPr indent="151765" lvl="0" marL="12700" marR="5080" rtl="0" algn="l">
              <a:lnSpc>
                <a:spcPct val="151100"/>
              </a:lnSpc>
              <a:spcBef>
                <a:spcPts val="0"/>
              </a:spcBef>
              <a:spcAft>
                <a:spcPts val="0"/>
              </a:spcAft>
              <a:buNone/>
            </a:pPr>
            <a:r>
              <a:rPr lang="en-US" sz="900">
                <a:solidFill>
                  <a:srgbClr val="585858"/>
                </a:solidFill>
                <a:latin typeface="Calibri"/>
                <a:ea typeface="Calibri"/>
                <a:cs typeface="Calibri"/>
                <a:sym typeface="Calibri"/>
              </a:rPr>
              <a:t>UA	RA  2074 &lt; 1,5°C</a:t>
            </a:r>
            <a:endParaRPr sz="900">
              <a:solidFill>
                <a:schemeClr val="dk1"/>
              </a:solidFill>
              <a:latin typeface="Calibri"/>
              <a:ea typeface="Calibri"/>
              <a:cs typeface="Calibri"/>
              <a:sym typeface="Calibri"/>
            </a:endParaRPr>
          </a:p>
        </p:txBody>
      </p:sp>
      <p:sp>
        <p:nvSpPr>
          <p:cNvPr id="271" name="Google Shape;271;p16"/>
          <p:cNvSpPr/>
          <p:nvPr/>
        </p:nvSpPr>
        <p:spPr>
          <a:xfrm>
            <a:off x="5940389" y="4283314"/>
            <a:ext cx="62865" cy="64135"/>
          </a:xfrm>
          <a:custGeom>
            <a:rect b="b" l="l" r="r" t="t"/>
            <a:pathLst>
              <a:path extrusionOk="0" h="64135" w="62864">
                <a:moveTo>
                  <a:pt x="62484" y="0"/>
                </a:moveTo>
                <a:lnTo>
                  <a:pt x="0" y="0"/>
                </a:lnTo>
                <a:lnTo>
                  <a:pt x="0" y="64008"/>
                </a:lnTo>
                <a:lnTo>
                  <a:pt x="62484" y="64008"/>
                </a:lnTo>
                <a:lnTo>
                  <a:pt x="62484"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2" name="Google Shape;272;p16"/>
          <p:cNvSpPr txBox="1"/>
          <p:nvPr/>
        </p:nvSpPr>
        <p:spPr>
          <a:xfrm>
            <a:off x="5500715" y="3943844"/>
            <a:ext cx="1534795" cy="440055"/>
          </a:xfrm>
          <a:prstGeom prst="rect">
            <a:avLst/>
          </a:prstGeom>
          <a:noFill/>
          <a:ln>
            <a:noFill/>
          </a:ln>
        </p:spPr>
        <p:txBody>
          <a:bodyPr anchorCtr="0" anchor="t" bIns="0" lIns="0" spcFirstLastPara="1" rIns="0" wrap="square" tIns="8255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CL	M    HAA	F	HVA SNV</a:t>
            </a:r>
            <a:endParaRPr sz="900">
              <a:solidFill>
                <a:schemeClr val="dk1"/>
              </a:solidFill>
              <a:latin typeface="Calibri"/>
              <a:ea typeface="Calibri"/>
              <a:cs typeface="Calibri"/>
              <a:sym typeface="Calibri"/>
            </a:endParaRPr>
          </a:p>
          <a:p>
            <a:pPr indent="0" lvl="0" marL="528955" marR="0" rtl="0" algn="l">
              <a:lnSpc>
                <a:spcPct val="100000"/>
              </a:lnSpc>
              <a:spcBef>
                <a:spcPts val="550"/>
              </a:spcBef>
              <a:spcAft>
                <a:spcPts val="0"/>
              </a:spcAft>
              <a:buNone/>
            </a:pPr>
            <a:r>
              <a:rPr lang="en-US" sz="900">
                <a:solidFill>
                  <a:srgbClr val="585858"/>
                </a:solidFill>
                <a:latin typeface="Calibri"/>
                <a:ea typeface="Calibri"/>
                <a:cs typeface="Calibri"/>
                <a:sym typeface="Calibri"/>
              </a:rPr>
              <a:t>1,5°C &gt; 2074 &lt;2,5 °C</a:t>
            </a:r>
            <a:endParaRPr sz="900">
              <a:solidFill>
                <a:schemeClr val="dk1"/>
              </a:solidFill>
              <a:latin typeface="Calibri"/>
              <a:ea typeface="Calibri"/>
              <a:cs typeface="Calibri"/>
              <a:sym typeface="Calibri"/>
            </a:endParaRPr>
          </a:p>
        </p:txBody>
      </p:sp>
      <p:sp>
        <p:nvSpPr>
          <p:cNvPr id="273" name="Google Shape;273;p16"/>
          <p:cNvSpPr/>
          <p:nvPr/>
        </p:nvSpPr>
        <p:spPr>
          <a:xfrm>
            <a:off x="4712045" y="4507343"/>
            <a:ext cx="62865" cy="64135"/>
          </a:xfrm>
          <a:custGeom>
            <a:rect b="b" l="l" r="r" t="t"/>
            <a:pathLst>
              <a:path extrusionOk="0" h="64135" w="62864">
                <a:moveTo>
                  <a:pt x="62484" y="0"/>
                </a:moveTo>
                <a:lnTo>
                  <a:pt x="0" y="0"/>
                </a:lnTo>
                <a:lnTo>
                  <a:pt x="0" y="64007"/>
                </a:lnTo>
                <a:lnTo>
                  <a:pt x="62484" y="64007"/>
                </a:lnTo>
                <a:lnTo>
                  <a:pt x="62484"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4" name="Google Shape;274;p16"/>
          <p:cNvSpPr txBox="1"/>
          <p:nvPr/>
        </p:nvSpPr>
        <p:spPr>
          <a:xfrm>
            <a:off x="4789515" y="4445239"/>
            <a:ext cx="60960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2074 &lt; 2,5°C</a:t>
            </a:r>
            <a:endParaRPr sz="900">
              <a:solidFill>
                <a:schemeClr val="dk1"/>
              </a:solidFill>
              <a:latin typeface="Calibri"/>
              <a:ea typeface="Calibri"/>
              <a:cs typeface="Calibri"/>
              <a:sym typeface="Calibri"/>
            </a:endParaRPr>
          </a:p>
        </p:txBody>
      </p:sp>
      <p:sp>
        <p:nvSpPr>
          <p:cNvPr id="275" name="Google Shape;275;p16"/>
          <p:cNvSpPr/>
          <p:nvPr/>
        </p:nvSpPr>
        <p:spPr>
          <a:xfrm>
            <a:off x="5940389" y="4507343"/>
            <a:ext cx="62865" cy="64135"/>
          </a:xfrm>
          <a:custGeom>
            <a:rect b="b" l="l" r="r" t="t"/>
            <a:pathLst>
              <a:path extrusionOk="0" h="64135" w="62864">
                <a:moveTo>
                  <a:pt x="62484" y="0"/>
                </a:moveTo>
                <a:lnTo>
                  <a:pt x="0" y="0"/>
                </a:lnTo>
                <a:lnTo>
                  <a:pt x="0" y="64007"/>
                </a:lnTo>
                <a:lnTo>
                  <a:pt x="62484" y="64007"/>
                </a:lnTo>
                <a:lnTo>
                  <a:pt x="62484"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6" name="Google Shape;276;p16"/>
          <p:cNvSpPr txBox="1"/>
          <p:nvPr/>
        </p:nvSpPr>
        <p:spPr>
          <a:xfrm>
            <a:off x="6017604" y="4445239"/>
            <a:ext cx="52387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2074 = 4°C</a:t>
            </a:r>
            <a:endParaRPr sz="900">
              <a:solidFill>
                <a:schemeClr val="dk1"/>
              </a:solidFill>
              <a:latin typeface="Calibri"/>
              <a:ea typeface="Calibri"/>
              <a:cs typeface="Calibri"/>
              <a:sym typeface="Calibri"/>
            </a:endParaRPr>
          </a:p>
        </p:txBody>
      </p:sp>
      <p:sp>
        <p:nvSpPr>
          <p:cNvPr id="277" name="Google Shape;277;p16"/>
          <p:cNvSpPr/>
          <p:nvPr/>
        </p:nvSpPr>
        <p:spPr>
          <a:xfrm>
            <a:off x="8234008" y="2952862"/>
            <a:ext cx="3004185" cy="0"/>
          </a:xfrm>
          <a:custGeom>
            <a:rect b="b" l="l" r="r" t="t"/>
            <a:pathLst>
              <a:path extrusionOk="0" h="120000" w="3004184">
                <a:moveTo>
                  <a:pt x="0" y="0"/>
                </a:moveTo>
                <a:lnTo>
                  <a:pt x="300380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78" name="Google Shape;278;p16"/>
          <p:cNvGrpSpPr/>
          <p:nvPr/>
        </p:nvGrpSpPr>
        <p:grpSpPr>
          <a:xfrm>
            <a:off x="8234008" y="3041254"/>
            <a:ext cx="3004185" cy="977265"/>
            <a:chOff x="8196071" y="2446019"/>
            <a:chExt cx="3004185" cy="977265"/>
          </a:xfrm>
        </p:grpSpPr>
        <p:sp>
          <p:nvSpPr>
            <p:cNvPr id="279" name="Google Shape;279;p16"/>
            <p:cNvSpPr/>
            <p:nvPr/>
          </p:nvSpPr>
          <p:spPr>
            <a:xfrm>
              <a:off x="8196071" y="2570988"/>
              <a:ext cx="3004185" cy="638810"/>
            </a:xfrm>
            <a:custGeom>
              <a:rect b="b" l="l" r="r" t="t"/>
              <a:pathLst>
                <a:path extrusionOk="0" h="638810" w="3004184">
                  <a:moveTo>
                    <a:pt x="0" y="638556"/>
                  </a:moveTo>
                  <a:lnTo>
                    <a:pt x="3003804" y="638556"/>
                  </a:lnTo>
                </a:path>
                <a:path extrusionOk="0" h="638810" w="3004184">
                  <a:moveTo>
                    <a:pt x="0" y="426720"/>
                  </a:moveTo>
                  <a:lnTo>
                    <a:pt x="3003804" y="426720"/>
                  </a:lnTo>
                </a:path>
                <a:path extrusionOk="0" h="638810" w="3004184">
                  <a:moveTo>
                    <a:pt x="0" y="213360"/>
                  </a:moveTo>
                  <a:lnTo>
                    <a:pt x="3003804" y="213360"/>
                  </a:lnTo>
                </a:path>
                <a:path extrusionOk="0" h="638810" w="3004184">
                  <a:moveTo>
                    <a:pt x="0" y="0"/>
                  </a:moveTo>
                  <a:lnTo>
                    <a:pt x="300380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6"/>
            <p:cNvSpPr/>
            <p:nvPr/>
          </p:nvSpPr>
          <p:spPr>
            <a:xfrm>
              <a:off x="8243316" y="2446019"/>
              <a:ext cx="2746375" cy="977265"/>
            </a:xfrm>
            <a:custGeom>
              <a:rect b="b" l="l" r="r" t="t"/>
              <a:pathLst>
                <a:path extrusionOk="0" h="977264" w="2746375">
                  <a:moveTo>
                    <a:pt x="42672" y="0"/>
                  </a:moveTo>
                  <a:lnTo>
                    <a:pt x="0" y="0"/>
                  </a:lnTo>
                  <a:lnTo>
                    <a:pt x="0" y="976884"/>
                  </a:lnTo>
                  <a:lnTo>
                    <a:pt x="42672" y="976884"/>
                  </a:lnTo>
                  <a:lnTo>
                    <a:pt x="42672" y="0"/>
                  </a:lnTo>
                  <a:close/>
                </a:path>
                <a:path extrusionOk="0" h="977264" w="2746375">
                  <a:moveTo>
                    <a:pt x="342900" y="297180"/>
                  </a:moveTo>
                  <a:lnTo>
                    <a:pt x="300228" y="297180"/>
                  </a:lnTo>
                  <a:lnTo>
                    <a:pt x="300228" y="976884"/>
                  </a:lnTo>
                  <a:lnTo>
                    <a:pt x="342900" y="976884"/>
                  </a:lnTo>
                  <a:lnTo>
                    <a:pt x="342900" y="297180"/>
                  </a:lnTo>
                  <a:close/>
                </a:path>
                <a:path extrusionOk="0" h="977264" w="2746375">
                  <a:moveTo>
                    <a:pt x="644652" y="268224"/>
                  </a:moveTo>
                  <a:lnTo>
                    <a:pt x="600456" y="268224"/>
                  </a:lnTo>
                  <a:lnTo>
                    <a:pt x="600456" y="976884"/>
                  </a:lnTo>
                  <a:lnTo>
                    <a:pt x="644652" y="976884"/>
                  </a:lnTo>
                  <a:lnTo>
                    <a:pt x="644652" y="268224"/>
                  </a:lnTo>
                  <a:close/>
                </a:path>
                <a:path extrusionOk="0" h="977264" w="2746375">
                  <a:moveTo>
                    <a:pt x="944880" y="301752"/>
                  </a:moveTo>
                  <a:lnTo>
                    <a:pt x="900684" y="301752"/>
                  </a:lnTo>
                  <a:lnTo>
                    <a:pt x="900684" y="976884"/>
                  </a:lnTo>
                  <a:lnTo>
                    <a:pt x="944880" y="976884"/>
                  </a:lnTo>
                  <a:lnTo>
                    <a:pt x="944880" y="301752"/>
                  </a:lnTo>
                  <a:close/>
                </a:path>
                <a:path extrusionOk="0" h="977264" w="2746375">
                  <a:moveTo>
                    <a:pt x="1245108" y="355092"/>
                  </a:moveTo>
                  <a:lnTo>
                    <a:pt x="1200912" y="355092"/>
                  </a:lnTo>
                  <a:lnTo>
                    <a:pt x="1200912" y="976884"/>
                  </a:lnTo>
                  <a:lnTo>
                    <a:pt x="1245108" y="976884"/>
                  </a:lnTo>
                  <a:lnTo>
                    <a:pt x="1245108" y="355092"/>
                  </a:lnTo>
                  <a:close/>
                </a:path>
                <a:path extrusionOk="0" h="977264" w="2746375">
                  <a:moveTo>
                    <a:pt x="1545336" y="163068"/>
                  </a:moveTo>
                  <a:lnTo>
                    <a:pt x="1502664" y="163068"/>
                  </a:lnTo>
                  <a:lnTo>
                    <a:pt x="1502664" y="976884"/>
                  </a:lnTo>
                  <a:lnTo>
                    <a:pt x="1545336" y="976884"/>
                  </a:lnTo>
                  <a:lnTo>
                    <a:pt x="1545336" y="163068"/>
                  </a:lnTo>
                  <a:close/>
                </a:path>
                <a:path extrusionOk="0" h="977264" w="2746375">
                  <a:moveTo>
                    <a:pt x="1845564" y="292608"/>
                  </a:moveTo>
                  <a:lnTo>
                    <a:pt x="1802892" y="292608"/>
                  </a:lnTo>
                  <a:lnTo>
                    <a:pt x="1802892" y="976884"/>
                  </a:lnTo>
                  <a:lnTo>
                    <a:pt x="1845564" y="976884"/>
                  </a:lnTo>
                  <a:lnTo>
                    <a:pt x="1845564" y="292608"/>
                  </a:lnTo>
                  <a:close/>
                </a:path>
                <a:path extrusionOk="0" h="977264" w="2746375">
                  <a:moveTo>
                    <a:pt x="2145792" y="414528"/>
                  </a:moveTo>
                  <a:lnTo>
                    <a:pt x="2103120" y="414528"/>
                  </a:lnTo>
                  <a:lnTo>
                    <a:pt x="2103120" y="976884"/>
                  </a:lnTo>
                  <a:lnTo>
                    <a:pt x="2145792" y="976884"/>
                  </a:lnTo>
                  <a:lnTo>
                    <a:pt x="2145792" y="414528"/>
                  </a:lnTo>
                  <a:close/>
                </a:path>
                <a:path extrusionOk="0" h="977264" w="2746375">
                  <a:moveTo>
                    <a:pt x="2446020" y="350520"/>
                  </a:moveTo>
                  <a:lnTo>
                    <a:pt x="2403348" y="350520"/>
                  </a:lnTo>
                  <a:lnTo>
                    <a:pt x="2403348" y="976884"/>
                  </a:lnTo>
                  <a:lnTo>
                    <a:pt x="2446020" y="976884"/>
                  </a:lnTo>
                  <a:lnTo>
                    <a:pt x="2446020" y="350520"/>
                  </a:lnTo>
                  <a:close/>
                </a:path>
                <a:path extrusionOk="0" h="977264" w="2746375">
                  <a:moveTo>
                    <a:pt x="2746248" y="507492"/>
                  </a:moveTo>
                  <a:lnTo>
                    <a:pt x="2703576" y="507492"/>
                  </a:lnTo>
                  <a:lnTo>
                    <a:pt x="2703576" y="976884"/>
                  </a:lnTo>
                  <a:lnTo>
                    <a:pt x="2746248" y="976884"/>
                  </a:lnTo>
                  <a:lnTo>
                    <a:pt x="2746248" y="507492"/>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1" name="Google Shape;281;p16"/>
            <p:cNvSpPr/>
            <p:nvPr/>
          </p:nvSpPr>
          <p:spPr>
            <a:xfrm>
              <a:off x="8298180" y="2446019"/>
              <a:ext cx="2746375" cy="977265"/>
            </a:xfrm>
            <a:custGeom>
              <a:rect b="b" l="l" r="r" t="t"/>
              <a:pathLst>
                <a:path extrusionOk="0" h="977264" w="2746375">
                  <a:moveTo>
                    <a:pt x="42672" y="0"/>
                  </a:moveTo>
                  <a:lnTo>
                    <a:pt x="0" y="0"/>
                  </a:lnTo>
                  <a:lnTo>
                    <a:pt x="0" y="976884"/>
                  </a:lnTo>
                  <a:lnTo>
                    <a:pt x="42672" y="976884"/>
                  </a:lnTo>
                  <a:lnTo>
                    <a:pt x="42672" y="0"/>
                  </a:lnTo>
                  <a:close/>
                </a:path>
                <a:path extrusionOk="0" h="977264" w="2746375">
                  <a:moveTo>
                    <a:pt x="342900" y="297180"/>
                  </a:moveTo>
                  <a:lnTo>
                    <a:pt x="300228" y="297180"/>
                  </a:lnTo>
                  <a:lnTo>
                    <a:pt x="300228" y="976884"/>
                  </a:lnTo>
                  <a:lnTo>
                    <a:pt x="342900" y="976884"/>
                  </a:lnTo>
                  <a:lnTo>
                    <a:pt x="342900" y="297180"/>
                  </a:lnTo>
                  <a:close/>
                </a:path>
                <a:path extrusionOk="0" h="977264" w="2746375">
                  <a:moveTo>
                    <a:pt x="643128" y="298704"/>
                  </a:moveTo>
                  <a:lnTo>
                    <a:pt x="600456" y="298704"/>
                  </a:lnTo>
                  <a:lnTo>
                    <a:pt x="600456" y="976884"/>
                  </a:lnTo>
                  <a:lnTo>
                    <a:pt x="643128" y="976884"/>
                  </a:lnTo>
                  <a:lnTo>
                    <a:pt x="643128" y="298704"/>
                  </a:lnTo>
                  <a:close/>
                </a:path>
                <a:path extrusionOk="0" h="977264" w="2746375">
                  <a:moveTo>
                    <a:pt x="943356" y="303276"/>
                  </a:moveTo>
                  <a:lnTo>
                    <a:pt x="900684" y="303276"/>
                  </a:lnTo>
                  <a:lnTo>
                    <a:pt x="900684" y="976884"/>
                  </a:lnTo>
                  <a:lnTo>
                    <a:pt x="943356" y="976884"/>
                  </a:lnTo>
                  <a:lnTo>
                    <a:pt x="943356" y="303276"/>
                  </a:lnTo>
                  <a:close/>
                </a:path>
                <a:path extrusionOk="0" h="977264" w="2746375">
                  <a:moveTo>
                    <a:pt x="1243584" y="370332"/>
                  </a:moveTo>
                  <a:lnTo>
                    <a:pt x="1200912" y="370332"/>
                  </a:lnTo>
                  <a:lnTo>
                    <a:pt x="1200912" y="976884"/>
                  </a:lnTo>
                  <a:lnTo>
                    <a:pt x="1243584" y="976884"/>
                  </a:lnTo>
                  <a:lnTo>
                    <a:pt x="1243584" y="370332"/>
                  </a:lnTo>
                  <a:close/>
                </a:path>
                <a:path extrusionOk="0" h="977264" w="2746375">
                  <a:moveTo>
                    <a:pt x="1543812" y="195072"/>
                  </a:moveTo>
                  <a:lnTo>
                    <a:pt x="1501140" y="195072"/>
                  </a:lnTo>
                  <a:lnTo>
                    <a:pt x="1501140" y="976884"/>
                  </a:lnTo>
                  <a:lnTo>
                    <a:pt x="1543812" y="976884"/>
                  </a:lnTo>
                  <a:lnTo>
                    <a:pt x="1543812" y="195072"/>
                  </a:lnTo>
                  <a:close/>
                </a:path>
                <a:path extrusionOk="0" h="977264" w="2746375">
                  <a:moveTo>
                    <a:pt x="1845564" y="251460"/>
                  </a:moveTo>
                  <a:lnTo>
                    <a:pt x="1801368" y="251460"/>
                  </a:lnTo>
                  <a:lnTo>
                    <a:pt x="1801368" y="976884"/>
                  </a:lnTo>
                  <a:lnTo>
                    <a:pt x="1845564" y="976884"/>
                  </a:lnTo>
                  <a:lnTo>
                    <a:pt x="1845564" y="251460"/>
                  </a:lnTo>
                  <a:close/>
                </a:path>
                <a:path extrusionOk="0" h="977264" w="2746375">
                  <a:moveTo>
                    <a:pt x="2145792" y="259080"/>
                  </a:moveTo>
                  <a:lnTo>
                    <a:pt x="2101596" y="259080"/>
                  </a:lnTo>
                  <a:lnTo>
                    <a:pt x="2101596" y="976884"/>
                  </a:lnTo>
                  <a:lnTo>
                    <a:pt x="2145792" y="976884"/>
                  </a:lnTo>
                  <a:lnTo>
                    <a:pt x="2145792" y="259080"/>
                  </a:lnTo>
                  <a:close/>
                </a:path>
                <a:path extrusionOk="0" h="977264" w="2746375">
                  <a:moveTo>
                    <a:pt x="2446020" y="365760"/>
                  </a:moveTo>
                  <a:lnTo>
                    <a:pt x="2401824" y="365760"/>
                  </a:lnTo>
                  <a:lnTo>
                    <a:pt x="2401824" y="976884"/>
                  </a:lnTo>
                  <a:lnTo>
                    <a:pt x="2446020" y="976884"/>
                  </a:lnTo>
                  <a:lnTo>
                    <a:pt x="2446020" y="365760"/>
                  </a:lnTo>
                  <a:close/>
                </a:path>
                <a:path extrusionOk="0" h="977264" w="2746375">
                  <a:moveTo>
                    <a:pt x="2746248" y="507492"/>
                  </a:moveTo>
                  <a:lnTo>
                    <a:pt x="2703576" y="507492"/>
                  </a:lnTo>
                  <a:lnTo>
                    <a:pt x="2703576" y="976884"/>
                  </a:lnTo>
                  <a:lnTo>
                    <a:pt x="2746248" y="976884"/>
                  </a:lnTo>
                  <a:lnTo>
                    <a:pt x="2746248" y="507492"/>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2" name="Google Shape;282;p16"/>
            <p:cNvSpPr/>
            <p:nvPr/>
          </p:nvSpPr>
          <p:spPr>
            <a:xfrm>
              <a:off x="8353044" y="2446019"/>
              <a:ext cx="2745105" cy="977265"/>
            </a:xfrm>
            <a:custGeom>
              <a:rect b="b" l="l" r="r" t="t"/>
              <a:pathLst>
                <a:path extrusionOk="0" h="977264" w="2745104">
                  <a:moveTo>
                    <a:pt x="42672" y="0"/>
                  </a:moveTo>
                  <a:lnTo>
                    <a:pt x="0" y="0"/>
                  </a:lnTo>
                  <a:lnTo>
                    <a:pt x="0" y="976884"/>
                  </a:lnTo>
                  <a:lnTo>
                    <a:pt x="42672" y="976884"/>
                  </a:lnTo>
                  <a:lnTo>
                    <a:pt x="42672" y="0"/>
                  </a:lnTo>
                  <a:close/>
                </a:path>
                <a:path extrusionOk="0" h="977264" w="2745104">
                  <a:moveTo>
                    <a:pt x="342900" y="298704"/>
                  </a:moveTo>
                  <a:lnTo>
                    <a:pt x="300228" y="298704"/>
                  </a:lnTo>
                  <a:lnTo>
                    <a:pt x="300228" y="976884"/>
                  </a:lnTo>
                  <a:lnTo>
                    <a:pt x="342900" y="976884"/>
                  </a:lnTo>
                  <a:lnTo>
                    <a:pt x="342900" y="298704"/>
                  </a:lnTo>
                  <a:close/>
                </a:path>
                <a:path extrusionOk="0" h="977264" w="2745104">
                  <a:moveTo>
                    <a:pt x="643128" y="315468"/>
                  </a:moveTo>
                  <a:lnTo>
                    <a:pt x="600456" y="315468"/>
                  </a:lnTo>
                  <a:lnTo>
                    <a:pt x="600456" y="976884"/>
                  </a:lnTo>
                  <a:lnTo>
                    <a:pt x="643128" y="976884"/>
                  </a:lnTo>
                  <a:lnTo>
                    <a:pt x="643128" y="315468"/>
                  </a:lnTo>
                  <a:close/>
                </a:path>
                <a:path extrusionOk="0" h="977264" w="2745104">
                  <a:moveTo>
                    <a:pt x="943356" y="318516"/>
                  </a:moveTo>
                  <a:lnTo>
                    <a:pt x="900684" y="318516"/>
                  </a:lnTo>
                  <a:lnTo>
                    <a:pt x="900684" y="976884"/>
                  </a:lnTo>
                  <a:lnTo>
                    <a:pt x="943356" y="976884"/>
                  </a:lnTo>
                  <a:lnTo>
                    <a:pt x="943356" y="318516"/>
                  </a:lnTo>
                  <a:close/>
                </a:path>
                <a:path extrusionOk="0" h="977264" w="2745104">
                  <a:moveTo>
                    <a:pt x="1243584" y="371856"/>
                  </a:moveTo>
                  <a:lnTo>
                    <a:pt x="1200912" y="371856"/>
                  </a:lnTo>
                  <a:lnTo>
                    <a:pt x="1200912" y="976884"/>
                  </a:lnTo>
                  <a:lnTo>
                    <a:pt x="1243584" y="976884"/>
                  </a:lnTo>
                  <a:lnTo>
                    <a:pt x="1243584" y="371856"/>
                  </a:lnTo>
                  <a:close/>
                </a:path>
                <a:path extrusionOk="0" h="977264" w="2745104">
                  <a:moveTo>
                    <a:pt x="1543812" y="210312"/>
                  </a:moveTo>
                  <a:lnTo>
                    <a:pt x="1501140" y="210312"/>
                  </a:lnTo>
                  <a:lnTo>
                    <a:pt x="1501140" y="976884"/>
                  </a:lnTo>
                  <a:lnTo>
                    <a:pt x="1543812" y="976884"/>
                  </a:lnTo>
                  <a:lnTo>
                    <a:pt x="1543812" y="210312"/>
                  </a:lnTo>
                  <a:close/>
                </a:path>
                <a:path extrusionOk="0" h="977264" w="2745104">
                  <a:moveTo>
                    <a:pt x="1844040" y="225552"/>
                  </a:moveTo>
                  <a:lnTo>
                    <a:pt x="1801368" y="225552"/>
                  </a:lnTo>
                  <a:lnTo>
                    <a:pt x="1801368" y="976884"/>
                  </a:lnTo>
                  <a:lnTo>
                    <a:pt x="1844040" y="976884"/>
                  </a:lnTo>
                  <a:lnTo>
                    <a:pt x="1844040" y="225552"/>
                  </a:lnTo>
                  <a:close/>
                </a:path>
                <a:path extrusionOk="0" h="977264" w="2745104">
                  <a:moveTo>
                    <a:pt x="2144268" y="239268"/>
                  </a:moveTo>
                  <a:lnTo>
                    <a:pt x="2101596" y="239268"/>
                  </a:lnTo>
                  <a:lnTo>
                    <a:pt x="2101596" y="976884"/>
                  </a:lnTo>
                  <a:lnTo>
                    <a:pt x="2144268" y="976884"/>
                  </a:lnTo>
                  <a:lnTo>
                    <a:pt x="2144268" y="239268"/>
                  </a:lnTo>
                  <a:close/>
                </a:path>
                <a:path extrusionOk="0" h="977264" w="2745104">
                  <a:moveTo>
                    <a:pt x="2444496" y="382524"/>
                  </a:moveTo>
                  <a:lnTo>
                    <a:pt x="2401824" y="382524"/>
                  </a:lnTo>
                  <a:lnTo>
                    <a:pt x="2401824" y="976884"/>
                  </a:lnTo>
                  <a:lnTo>
                    <a:pt x="2444496" y="976884"/>
                  </a:lnTo>
                  <a:lnTo>
                    <a:pt x="2444496" y="382524"/>
                  </a:lnTo>
                  <a:close/>
                </a:path>
                <a:path extrusionOk="0" h="977264" w="2745104">
                  <a:moveTo>
                    <a:pt x="2744724" y="507492"/>
                  </a:moveTo>
                  <a:lnTo>
                    <a:pt x="2702052" y="507492"/>
                  </a:lnTo>
                  <a:lnTo>
                    <a:pt x="2702052" y="976884"/>
                  </a:lnTo>
                  <a:lnTo>
                    <a:pt x="2744724" y="976884"/>
                  </a:lnTo>
                  <a:lnTo>
                    <a:pt x="2744724" y="507492"/>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3" name="Google Shape;283;p16"/>
            <p:cNvSpPr/>
            <p:nvPr/>
          </p:nvSpPr>
          <p:spPr>
            <a:xfrm>
              <a:off x="8406384" y="2446019"/>
              <a:ext cx="2746375" cy="977265"/>
            </a:xfrm>
            <a:custGeom>
              <a:rect b="b" l="l" r="r" t="t"/>
              <a:pathLst>
                <a:path extrusionOk="0" h="977264" w="2746375">
                  <a:moveTo>
                    <a:pt x="44196" y="0"/>
                  </a:moveTo>
                  <a:lnTo>
                    <a:pt x="0" y="0"/>
                  </a:lnTo>
                  <a:lnTo>
                    <a:pt x="0" y="976884"/>
                  </a:lnTo>
                  <a:lnTo>
                    <a:pt x="44196" y="976884"/>
                  </a:lnTo>
                  <a:lnTo>
                    <a:pt x="44196" y="0"/>
                  </a:lnTo>
                  <a:close/>
                </a:path>
                <a:path extrusionOk="0" h="977264" w="2746375">
                  <a:moveTo>
                    <a:pt x="344424" y="298704"/>
                  </a:moveTo>
                  <a:lnTo>
                    <a:pt x="301752" y="298704"/>
                  </a:lnTo>
                  <a:lnTo>
                    <a:pt x="301752" y="976884"/>
                  </a:lnTo>
                  <a:lnTo>
                    <a:pt x="344424" y="976884"/>
                  </a:lnTo>
                  <a:lnTo>
                    <a:pt x="344424" y="298704"/>
                  </a:lnTo>
                  <a:close/>
                </a:path>
                <a:path extrusionOk="0" h="977264" w="2746375">
                  <a:moveTo>
                    <a:pt x="644652" y="330708"/>
                  </a:moveTo>
                  <a:lnTo>
                    <a:pt x="601980" y="330708"/>
                  </a:lnTo>
                  <a:lnTo>
                    <a:pt x="601980" y="976884"/>
                  </a:lnTo>
                  <a:lnTo>
                    <a:pt x="644652" y="976884"/>
                  </a:lnTo>
                  <a:lnTo>
                    <a:pt x="644652" y="330708"/>
                  </a:lnTo>
                  <a:close/>
                </a:path>
                <a:path extrusionOk="0" h="977264" w="2746375">
                  <a:moveTo>
                    <a:pt x="944880" y="342900"/>
                  </a:moveTo>
                  <a:lnTo>
                    <a:pt x="902208" y="342900"/>
                  </a:lnTo>
                  <a:lnTo>
                    <a:pt x="902208" y="976884"/>
                  </a:lnTo>
                  <a:lnTo>
                    <a:pt x="944880" y="976884"/>
                  </a:lnTo>
                  <a:lnTo>
                    <a:pt x="944880" y="342900"/>
                  </a:lnTo>
                  <a:close/>
                </a:path>
                <a:path extrusionOk="0" h="977264" w="2746375">
                  <a:moveTo>
                    <a:pt x="1245108" y="387096"/>
                  </a:moveTo>
                  <a:lnTo>
                    <a:pt x="1202436" y="387096"/>
                  </a:lnTo>
                  <a:lnTo>
                    <a:pt x="1202436" y="976884"/>
                  </a:lnTo>
                  <a:lnTo>
                    <a:pt x="1245108" y="976884"/>
                  </a:lnTo>
                  <a:lnTo>
                    <a:pt x="1245108" y="387096"/>
                  </a:lnTo>
                  <a:close/>
                </a:path>
                <a:path extrusionOk="0" h="977264" w="2746375">
                  <a:moveTo>
                    <a:pt x="1545336" y="227076"/>
                  </a:moveTo>
                  <a:lnTo>
                    <a:pt x="1502664" y="227076"/>
                  </a:lnTo>
                  <a:lnTo>
                    <a:pt x="1502664" y="976884"/>
                  </a:lnTo>
                  <a:lnTo>
                    <a:pt x="1545336" y="976884"/>
                  </a:lnTo>
                  <a:lnTo>
                    <a:pt x="1545336" y="227076"/>
                  </a:lnTo>
                  <a:close/>
                </a:path>
                <a:path extrusionOk="0" h="977264" w="2746375">
                  <a:moveTo>
                    <a:pt x="1845564" y="236220"/>
                  </a:moveTo>
                  <a:lnTo>
                    <a:pt x="1802892" y="236220"/>
                  </a:lnTo>
                  <a:lnTo>
                    <a:pt x="1802892" y="976884"/>
                  </a:lnTo>
                  <a:lnTo>
                    <a:pt x="1845564" y="976884"/>
                  </a:lnTo>
                  <a:lnTo>
                    <a:pt x="1845564" y="236220"/>
                  </a:lnTo>
                  <a:close/>
                </a:path>
                <a:path extrusionOk="0" h="977264" w="2746375">
                  <a:moveTo>
                    <a:pt x="2145792" y="195072"/>
                  </a:moveTo>
                  <a:lnTo>
                    <a:pt x="2103120" y="195072"/>
                  </a:lnTo>
                  <a:lnTo>
                    <a:pt x="2103120" y="976884"/>
                  </a:lnTo>
                  <a:lnTo>
                    <a:pt x="2145792" y="976884"/>
                  </a:lnTo>
                  <a:lnTo>
                    <a:pt x="2145792" y="195072"/>
                  </a:lnTo>
                  <a:close/>
                </a:path>
                <a:path extrusionOk="0" h="977264" w="2746375">
                  <a:moveTo>
                    <a:pt x="2446020" y="414528"/>
                  </a:moveTo>
                  <a:lnTo>
                    <a:pt x="2403348" y="414528"/>
                  </a:lnTo>
                  <a:lnTo>
                    <a:pt x="2403348" y="976884"/>
                  </a:lnTo>
                  <a:lnTo>
                    <a:pt x="2446020" y="976884"/>
                  </a:lnTo>
                  <a:lnTo>
                    <a:pt x="2446020" y="414528"/>
                  </a:lnTo>
                  <a:close/>
                </a:path>
                <a:path extrusionOk="0" h="977264" w="2746375">
                  <a:moveTo>
                    <a:pt x="2746248" y="507492"/>
                  </a:moveTo>
                  <a:lnTo>
                    <a:pt x="2703576" y="507492"/>
                  </a:lnTo>
                  <a:lnTo>
                    <a:pt x="2703576" y="976884"/>
                  </a:lnTo>
                  <a:lnTo>
                    <a:pt x="2746248" y="976884"/>
                  </a:lnTo>
                  <a:lnTo>
                    <a:pt x="2746248" y="507492"/>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84" name="Google Shape;284;p16"/>
            <p:cNvSpPr/>
            <p:nvPr/>
          </p:nvSpPr>
          <p:spPr>
            <a:xfrm>
              <a:off x="8196071" y="3422904"/>
              <a:ext cx="3004185" cy="0"/>
            </a:xfrm>
            <a:custGeom>
              <a:rect b="b" l="l" r="r" t="t"/>
              <a:pathLst>
                <a:path extrusionOk="0" h="120000" w="3004184">
                  <a:moveTo>
                    <a:pt x="0" y="0"/>
                  </a:moveTo>
                  <a:lnTo>
                    <a:pt x="300380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85" name="Google Shape;285;p16"/>
          <p:cNvSpPr txBox="1"/>
          <p:nvPr/>
        </p:nvSpPr>
        <p:spPr>
          <a:xfrm>
            <a:off x="8001218" y="3635360"/>
            <a:ext cx="141605" cy="452120"/>
          </a:xfrm>
          <a:prstGeom prst="rect">
            <a:avLst/>
          </a:prstGeom>
          <a:noFill/>
          <a:ln>
            <a:noFill/>
          </a:ln>
        </p:spPr>
        <p:txBody>
          <a:bodyPr anchorCtr="0" anchor="t" bIns="0" lIns="0" spcFirstLastPara="1" rIns="0" wrap="square" tIns="8825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a:t>
            </a:r>
            <a:endParaRPr sz="900">
              <a:solidFill>
                <a:schemeClr val="dk1"/>
              </a:solidFill>
              <a:latin typeface="Calibri"/>
              <a:ea typeface="Calibri"/>
              <a:cs typeface="Calibri"/>
              <a:sym typeface="Calibri"/>
            </a:endParaRPr>
          </a:p>
          <a:p>
            <a:pPr indent="0" lvl="0" marL="70485" marR="0" rtl="0" algn="l">
              <a:lnSpc>
                <a:spcPct val="100000"/>
              </a:lnSpc>
              <a:spcBef>
                <a:spcPts val="600"/>
              </a:spcBef>
              <a:spcAft>
                <a:spcPts val="0"/>
              </a:spcAft>
              <a:buNone/>
            </a:pPr>
            <a:r>
              <a:rPr lang="en-US" sz="900">
                <a:solidFill>
                  <a:srgbClr val="585858"/>
                </a:solidFill>
                <a:latin typeface="Calibri"/>
                <a:ea typeface="Calibri"/>
                <a:cs typeface="Calibri"/>
                <a:sym typeface="Calibri"/>
              </a:rPr>
              <a:t>1</a:t>
            </a:r>
            <a:endParaRPr sz="900">
              <a:solidFill>
                <a:schemeClr val="dk1"/>
              </a:solidFill>
              <a:latin typeface="Calibri"/>
              <a:ea typeface="Calibri"/>
              <a:cs typeface="Calibri"/>
              <a:sym typeface="Calibri"/>
            </a:endParaRPr>
          </a:p>
        </p:txBody>
      </p:sp>
      <p:sp>
        <p:nvSpPr>
          <p:cNvPr id="286" name="Google Shape;286;p16"/>
          <p:cNvSpPr txBox="1"/>
          <p:nvPr/>
        </p:nvSpPr>
        <p:spPr>
          <a:xfrm>
            <a:off x="7943305" y="3497946"/>
            <a:ext cx="19939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a:t>
            </a:r>
            <a:endParaRPr sz="900">
              <a:solidFill>
                <a:schemeClr val="dk1"/>
              </a:solidFill>
              <a:latin typeface="Calibri"/>
              <a:ea typeface="Calibri"/>
              <a:cs typeface="Calibri"/>
              <a:sym typeface="Calibri"/>
            </a:endParaRPr>
          </a:p>
        </p:txBody>
      </p:sp>
      <p:sp>
        <p:nvSpPr>
          <p:cNvPr id="287" name="Google Shape;287;p16"/>
          <p:cNvSpPr txBox="1"/>
          <p:nvPr/>
        </p:nvSpPr>
        <p:spPr>
          <a:xfrm>
            <a:off x="7769316" y="2782682"/>
            <a:ext cx="373380" cy="664845"/>
          </a:xfrm>
          <a:prstGeom prst="rect">
            <a:avLst/>
          </a:prstGeom>
          <a:noFill/>
          <a:ln>
            <a:noFill/>
          </a:ln>
        </p:spPr>
        <p:txBody>
          <a:bodyPr anchorCtr="0" anchor="t" bIns="0" lIns="0" spcFirstLastPara="1" rIns="0" wrap="square" tIns="88250">
            <a:spAutoFit/>
          </a:bodyPr>
          <a:lstStyle/>
          <a:p>
            <a:pPr indent="0" lvl="0" marL="0" marR="5080" rtl="0" algn="r">
              <a:lnSpc>
                <a:spcPct val="100000"/>
              </a:lnSpc>
              <a:spcBef>
                <a:spcPts val="0"/>
              </a:spcBef>
              <a:spcAft>
                <a:spcPts val="0"/>
              </a:spcAft>
              <a:buNone/>
            </a:pPr>
            <a:r>
              <a:rPr lang="en-US" sz="900">
                <a:solidFill>
                  <a:srgbClr val="585858"/>
                </a:solidFill>
                <a:latin typeface="Calibri"/>
                <a:ea typeface="Calibri"/>
                <a:cs typeface="Calibri"/>
                <a:sym typeface="Calibri"/>
              </a:rPr>
              <a:t>100000</a:t>
            </a:r>
            <a:endParaRPr sz="900">
              <a:solidFill>
                <a:schemeClr val="dk1"/>
              </a:solidFill>
              <a:latin typeface="Calibri"/>
              <a:ea typeface="Calibri"/>
              <a:cs typeface="Calibri"/>
              <a:sym typeface="Calibri"/>
            </a:endParaRPr>
          </a:p>
          <a:p>
            <a:pPr indent="0" lvl="0" marL="0" marR="5080" rtl="0" algn="r">
              <a:lnSpc>
                <a:spcPct val="100000"/>
              </a:lnSpc>
              <a:spcBef>
                <a:spcPts val="600"/>
              </a:spcBef>
              <a:spcAft>
                <a:spcPts val="0"/>
              </a:spcAft>
              <a:buNone/>
            </a:pPr>
            <a:r>
              <a:rPr lang="en-US" sz="900">
                <a:solidFill>
                  <a:srgbClr val="585858"/>
                </a:solidFill>
                <a:latin typeface="Calibri"/>
                <a:ea typeface="Calibri"/>
                <a:cs typeface="Calibri"/>
                <a:sym typeface="Calibri"/>
              </a:rPr>
              <a:t>10000</a:t>
            </a:r>
            <a:endParaRPr sz="900">
              <a:solidFill>
                <a:schemeClr val="dk1"/>
              </a:solidFill>
              <a:latin typeface="Calibri"/>
              <a:ea typeface="Calibri"/>
              <a:cs typeface="Calibri"/>
              <a:sym typeface="Calibri"/>
            </a:endParaRPr>
          </a:p>
          <a:p>
            <a:pPr indent="0" lvl="0" marL="0" marR="5080" rtl="0" algn="r">
              <a:lnSpc>
                <a:spcPct val="100000"/>
              </a:lnSpc>
              <a:spcBef>
                <a:spcPts val="600"/>
              </a:spcBef>
              <a:spcAft>
                <a:spcPts val="0"/>
              </a:spcAft>
              <a:buNone/>
            </a:pPr>
            <a:r>
              <a:rPr lang="en-US" sz="900">
                <a:solidFill>
                  <a:srgbClr val="585858"/>
                </a:solidFill>
                <a:latin typeface="Calibri"/>
                <a:ea typeface="Calibri"/>
                <a:cs typeface="Calibri"/>
                <a:sym typeface="Calibri"/>
              </a:rPr>
              <a:t>1000</a:t>
            </a:r>
            <a:endParaRPr sz="900">
              <a:solidFill>
                <a:schemeClr val="dk1"/>
              </a:solidFill>
              <a:latin typeface="Calibri"/>
              <a:ea typeface="Calibri"/>
              <a:cs typeface="Calibri"/>
              <a:sym typeface="Calibri"/>
            </a:endParaRPr>
          </a:p>
        </p:txBody>
      </p:sp>
      <p:sp>
        <p:nvSpPr>
          <p:cNvPr id="288" name="Google Shape;288;p16"/>
          <p:cNvSpPr txBox="1"/>
          <p:nvPr/>
        </p:nvSpPr>
        <p:spPr>
          <a:xfrm>
            <a:off x="9225370" y="4073130"/>
            <a:ext cx="196977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M	HAA	F	HVA    SNV	WL	COL</a:t>
            </a:r>
            <a:endParaRPr sz="900">
              <a:solidFill>
                <a:schemeClr val="dk1"/>
              </a:solidFill>
              <a:latin typeface="Calibri"/>
              <a:ea typeface="Calibri"/>
              <a:cs typeface="Calibri"/>
              <a:sym typeface="Calibri"/>
            </a:endParaRPr>
          </a:p>
        </p:txBody>
      </p:sp>
      <p:sp>
        <p:nvSpPr>
          <p:cNvPr id="289" name="Google Shape;289;p16"/>
          <p:cNvSpPr txBox="1"/>
          <p:nvPr/>
        </p:nvSpPr>
        <p:spPr>
          <a:xfrm>
            <a:off x="8325830" y="2507092"/>
            <a:ext cx="2440940"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rgbClr val="585858"/>
                </a:solidFill>
                <a:latin typeface="Calibri"/>
                <a:ea typeface="Calibri"/>
                <a:cs typeface="Calibri"/>
                <a:sym typeface="Calibri"/>
              </a:rPr>
              <a:t>Land use in Toulon in 2104 (in ha)</a:t>
            </a:r>
            <a:endParaRPr sz="1400">
              <a:solidFill>
                <a:schemeClr val="dk1"/>
              </a:solidFill>
              <a:latin typeface="Calibri"/>
              <a:ea typeface="Calibri"/>
              <a:cs typeface="Calibri"/>
              <a:sym typeface="Calibri"/>
            </a:endParaRPr>
          </a:p>
        </p:txBody>
      </p:sp>
      <p:sp>
        <p:nvSpPr>
          <p:cNvPr id="290" name="Google Shape;290;p16"/>
          <p:cNvSpPr/>
          <p:nvPr/>
        </p:nvSpPr>
        <p:spPr>
          <a:xfrm>
            <a:off x="8502232" y="4421999"/>
            <a:ext cx="62865" cy="62865"/>
          </a:xfrm>
          <a:custGeom>
            <a:rect b="b" l="l" r="r" t="t"/>
            <a:pathLst>
              <a:path extrusionOk="0" h="62864" w="62865">
                <a:moveTo>
                  <a:pt x="62483" y="0"/>
                </a:moveTo>
                <a:lnTo>
                  <a:pt x="0" y="0"/>
                </a:lnTo>
                <a:lnTo>
                  <a:pt x="0" y="62483"/>
                </a:lnTo>
                <a:lnTo>
                  <a:pt x="62483" y="62483"/>
                </a:lnTo>
                <a:lnTo>
                  <a:pt x="62483"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6"/>
          <p:cNvSpPr/>
          <p:nvPr/>
        </p:nvSpPr>
        <p:spPr>
          <a:xfrm>
            <a:off x="9870784" y="4421999"/>
            <a:ext cx="64135" cy="62865"/>
          </a:xfrm>
          <a:custGeom>
            <a:rect b="b" l="l" r="r" t="t"/>
            <a:pathLst>
              <a:path extrusionOk="0" h="62864" w="64134">
                <a:moveTo>
                  <a:pt x="64007" y="0"/>
                </a:moveTo>
                <a:lnTo>
                  <a:pt x="0" y="0"/>
                </a:lnTo>
                <a:lnTo>
                  <a:pt x="0" y="62483"/>
                </a:lnTo>
                <a:lnTo>
                  <a:pt x="64007" y="62483"/>
                </a:lnTo>
                <a:lnTo>
                  <a:pt x="6400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2" name="Google Shape;292;p16"/>
          <p:cNvSpPr/>
          <p:nvPr/>
        </p:nvSpPr>
        <p:spPr>
          <a:xfrm>
            <a:off x="8502232" y="4632311"/>
            <a:ext cx="62865" cy="62865"/>
          </a:xfrm>
          <a:custGeom>
            <a:rect b="b" l="l" r="r" t="t"/>
            <a:pathLst>
              <a:path extrusionOk="0" h="62864" w="62865">
                <a:moveTo>
                  <a:pt x="62483" y="0"/>
                </a:moveTo>
                <a:lnTo>
                  <a:pt x="0" y="0"/>
                </a:lnTo>
                <a:lnTo>
                  <a:pt x="0" y="62484"/>
                </a:lnTo>
                <a:lnTo>
                  <a:pt x="62483" y="62484"/>
                </a:lnTo>
                <a:lnTo>
                  <a:pt x="62483"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3" name="Google Shape;293;p16"/>
          <p:cNvSpPr txBox="1"/>
          <p:nvPr/>
        </p:nvSpPr>
        <p:spPr>
          <a:xfrm>
            <a:off x="8303351" y="4073130"/>
            <a:ext cx="885825" cy="65913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UA	RA	CL</a:t>
            </a:r>
            <a:endParaRPr sz="900">
              <a:solidFill>
                <a:schemeClr val="dk1"/>
              </a:solidFill>
              <a:latin typeface="Calibri"/>
              <a:ea typeface="Calibri"/>
              <a:cs typeface="Calibri"/>
              <a:sym typeface="Calibri"/>
            </a:endParaRPr>
          </a:p>
          <a:p>
            <a:pPr indent="0" lvl="0" marL="0" marR="0" rtl="0" algn="l">
              <a:lnSpc>
                <a:spcPct val="100000"/>
              </a:lnSpc>
              <a:spcBef>
                <a:spcPts val="10"/>
              </a:spcBef>
              <a:spcAft>
                <a:spcPts val="0"/>
              </a:spcAft>
              <a:buNone/>
            </a:pPr>
            <a:r>
              <a:t/>
            </a:r>
            <a:endParaRPr sz="950">
              <a:solidFill>
                <a:schemeClr val="dk1"/>
              </a:solidFill>
              <a:latin typeface="Calibri"/>
              <a:ea typeface="Calibri"/>
              <a:cs typeface="Calibri"/>
              <a:sym typeface="Calibri"/>
            </a:endParaRPr>
          </a:p>
          <a:p>
            <a:pPr indent="0" lvl="0" marL="288925" marR="0" rtl="0" algn="l">
              <a:lnSpc>
                <a:spcPct val="100000"/>
              </a:lnSpc>
              <a:spcBef>
                <a:spcPts val="0"/>
              </a:spcBef>
              <a:spcAft>
                <a:spcPts val="0"/>
              </a:spcAft>
              <a:buNone/>
            </a:pPr>
            <a:r>
              <a:rPr lang="en-US" sz="900">
                <a:solidFill>
                  <a:srgbClr val="585858"/>
                </a:solidFill>
                <a:latin typeface="Calibri"/>
                <a:ea typeface="Calibri"/>
                <a:cs typeface="Calibri"/>
                <a:sym typeface="Calibri"/>
              </a:rPr>
              <a:t>2104 &lt; 1,5°C</a:t>
            </a:r>
            <a:endParaRPr sz="900">
              <a:solidFill>
                <a:schemeClr val="dk1"/>
              </a:solidFill>
              <a:latin typeface="Calibri"/>
              <a:ea typeface="Calibri"/>
              <a:cs typeface="Calibri"/>
              <a:sym typeface="Calibri"/>
            </a:endParaRPr>
          </a:p>
          <a:p>
            <a:pPr indent="0" lvl="0" marL="288925" marR="0" rtl="0" algn="l">
              <a:lnSpc>
                <a:spcPct val="100000"/>
              </a:lnSpc>
              <a:spcBef>
                <a:spcPts val="580"/>
              </a:spcBef>
              <a:spcAft>
                <a:spcPts val="0"/>
              </a:spcAft>
              <a:buNone/>
            </a:pPr>
            <a:r>
              <a:rPr lang="en-US" sz="900">
                <a:solidFill>
                  <a:srgbClr val="585858"/>
                </a:solidFill>
                <a:latin typeface="Calibri"/>
                <a:ea typeface="Calibri"/>
                <a:cs typeface="Calibri"/>
                <a:sym typeface="Calibri"/>
              </a:rPr>
              <a:t>2104&lt; 2,5°C</a:t>
            </a:r>
            <a:endParaRPr sz="900">
              <a:solidFill>
                <a:schemeClr val="dk1"/>
              </a:solidFill>
              <a:latin typeface="Calibri"/>
              <a:ea typeface="Calibri"/>
              <a:cs typeface="Calibri"/>
              <a:sym typeface="Calibri"/>
            </a:endParaRPr>
          </a:p>
        </p:txBody>
      </p:sp>
      <p:sp>
        <p:nvSpPr>
          <p:cNvPr id="294" name="Google Shape;294;p16"/>
          <p:cNvSpPr/>
          <p:nvPr/>
        </p:nvSpPr>
        <p:spPr>
          <a:xfrm>
            <a:off x="9870784" y="4632311"/>
            <a:ext cx="64135" cy="62865"/>
          </a:xfrm>
          <a:custGeom>
            <a:rect b="b" l="l" r="r" t="t"/>
            <a:pathLst>
              <a:path extrusionOk="0" h="62864" w="64134">
                <a:moveTo>
                  <a:pt x="64007" y="0"/>
                </a:moveTo>
                <a:lnTo>
                  <a:pt x="0" y="0"/>
                </a:lnTo>
                <a:lnTo>
                  <a:pt x="0" y="62484"/>
                </a:lnTo>
                <a:lnTo>
                  <a:pt x="64007" y="62484"/>
                </a:lnTo>
                <a:lnTo>
                  <a:pt x="64007"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95" name="Google Shape;295;p16"/>
          <p:cNvSpPr txBox="1"/>
          <p:nvPr/>
        </p:nvSpPr>
        <p:spPr>
          <a:xfrm>
            <a:off x="9949525" y="4286607"/>
            <a:ext cx="962660" cy="445770"/>
          </a:xfrm>
          <a:prstGeom prst="rect">
            <a:avLst/>
          </a:prstGeom>
          <a:noFill/>
          <a:ln>
            <a:noFill/>
          </a:ln>
        </p:spPr>
        <p:txBody>
          <a:bodyPr anchorCtr="0" anchor="t" bIns="0" lIns="0" spcFirstLastPara="1" rIns="0" wrap="square" tIns="85075">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1,5°C &gt; 2104 &lt;2,5 °C</a:t>
            </a:r>
            <a:endParaRPr sz="900">
              <a:solidFill>
                <a:schemeClr val="dk1"/>
              </a:solidFill>
              <a:latin typeface="Calibri"/>
              <a:ea typeface="Calibri"/>
              <a:cs typeface="Calibri"/>
              <a:sym typeface="Calibri"/>
            </a:endParaRPr>
          </a:p>
          <a:p>
            <a:pPr indent="0" lvl="0" marL="12700" marR="0" rtl="0" algn="l">
              <a:lnSpc>
                <a:spcPct val="100000"/>
              </a:lnSpc>
              <a:spcBef>
                <a:spcPts val="575"/>
              </a:spcBef>
              <a:spcAft>
                <a:spcPts val="0"/>
              </a:spcAft>
              <a:buNone/>
            </a:pPr>
            <a:r>
              <a:rPr lang="en-US" sz="900">
                <a:solidFill>
                  <a:srgbClr val="585858"/>
                </a:solidFill>
                <a:latin typeface="Calibri"/>
                <a:ea typeface="Calibri"/>
                <a:cs typeface="Calibri"/>
                <a:sym typeface="Calibri"/>
              </a:rPr>
              <a:t>2104 = 4°C</a:t>
            </a:r>
            <a:endParaRPr sz="9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7"/>
          <p:cNvSpPr txBox="1"/>
          <p:nvPr/>
        </p:nvSpPr>
        <p:spPr>
          <a:xfrm>
            <a:off x="11590146" y="6594449"/>
            <a:ext cx="193040"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Verdana"/>
                <a:ea typeface="Verdana"/>
                <a:cs typeface="Verdana"/>
                <a:sym typeface="Verdana"/>
              </a:rPr>
              <a:t>15</a:t>
            </a:r>
            <a:endParaRPr sz="1200">
              <a:solidFill>
                <a:schemeClr val="dk1"/>
              </a:solidFill>
              <a:latin typeface="Verdana"/>
              <a:ea typeface="Verdana"/>
              <a:cs typeface="Verdana"/>
              <a:sym typeface="Verdana"/>
            </a:endParaRPr>
          </a:p>
        </p:txBody>
      </p:sp>
      <p:sp>
        <p:nvSpPr>
          <p:cNvPr id="301" name="Google Shape;301;p17"/>
          <p:cNvSpPr txBox="1"/>
          <p:nvPr>
            <p:ph type="title"/>
          </p:nvPr>
        </p:nvSpPr>
        <p:spPr>
          <a:xfrm>
            <a:off x="745337" y="638301"/>
            <a:ext cx="10701324" cy="866140"/>
          </a:xfrm>
          <a:prstGeom prst="rect">
            <a:avLst/>
          </a:prstGeom>
          <a:noFill/>
          <a:ln>
            <a:noFill/>
          </a:ln>
        </p:spPr>
        <p:txBody>
          <a:bodyPr anchorCtr="0" anchor="t" bIns="0" lIns="0" spcFirstLastPara="1" rIns="0" wrap="square" tIns="63500">
            <a:spAutoFit/>
          </a:bodyPr>
          <a:lstStyle/>
          <a:p>
            <a:pPr indent="0" lvl="0" marL="12700" marR="5080" rtl="0" algn="l">
              <a:lnSpc>
                <a:spcPct val="107931"/>
              </a:lnSpc>
              <a:spcBef>
                <a:spcPts val="0"/>
              </a:spcBef>
              <a:spcAft>
                <a:spcPts val="0"/>
              </a:spcAft>
              <a:buNone/>
            </a:pPr>
            <a:r>
              <a:rPr lang="en-US"/>
              <a:t>Results : Effects of Kusadasi tourism development and  climate change impacts on land use occupation</a:t>
            </a:r>
            <a:endParaRPr/>
          </a:p>
        </p:txBody>
      </p:sp>
      <p:grpSp>
        <p:nvGrpSpPr>
          <p:cNvPr id="302" name="Google Shape;302;p17"/>
          <p:cNvGrpSpPr/>
          <p:nvPr/>
        </p:nvGrpSpPr>
        <p:grpSpPr>
          <a:xfrm>
            <a:off x="589787" y="5608320"/>
            <a:ext cx="1483360" cy="731520"/>
            <a:chOff x="589787" y="5608320"/>
            <a:chExt cx="1483360" cy="731520"/>
          </a:xfrm>
        </p:grpSpPr>
        <p:sp>
          <p:nvSpPr>
            <p:cNvPr id="303" name="Google Shape;303;p17"/>
            <p:cNvSpPr/>
            <p:nvPr/>
          </p:nvSpPr>
          <p:spPr>
            <a:xfrm>
              <a:off x="589787" y="5608320"/>
              <a:ext cx="1483360" cy="731520"/>
            </a:xfrm>
            <a:custGeom>
              <a:rect b="b" l="l" r="r" t="t"/>
              <a:pathLst>
                <a:path extrusionOk="0" h="731520" w="1483360">
                  <a:moveTo>
                    <a:pt x="1482852" y="0"/>
                  </a:moveTo>
                  <a:lnTo>
                    <a:pt x="0" y="0"/>
                  </a:lnTo>
                  <a:lnTo>
                    <a:pt x="0" y="731519"/>
                  </a:lnTo>
                  <a:lnTo>
                    <a:pt x="1482852" y="731519"/>
                  </a:lnTo>
                  <a:lnTo>
                    <a:pt x="148285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4" name="Google Shape;304;p17"/>
            <p:cNvSpPr/>
            <p:nvPr/>
          </p:nvSpPr>
          <p:spPr>
            <a:xfrm>
              <a:off x="589787" y="5608320"/>
              <a:ext cx="1483360" cy="731520"/>
            </a:xfrm>
            <a:custGeom>
              <a:rect b="b" l="l" r="r" t="t"/>
              <a:pathLst>
                <a:path extrusionOk="0" h="731520" w="1483360">
                  <a:moveTo>
                    <a:pt x="0" y="731519"/>
                  </a:moveTo>
                  <a:lnTo>
                    <a:pt x="1482852" y="731519"/>
                  </a:lnTo>
                  <a:lnTo>
                    <a:pt x="1482852" y="0"/>
                  </a:lnTo>
                  <a:lnTo>
                    <a:pt x="0" y="0"/>
                  </a:lnTo>
                  <a:lnTo>
                    <a:pt x="0" y="731519"/>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305" name="Google Shape;305;p17"/>
          <p:cNvPicPr preferRelativeResize="0"/>
          <p:nvPr/>
        </p:nvPicPr>
        <p:blipFill rotWithShape="1">
          <a:blip r:embed="rId3">
            <a:alphaModFix/>
          </a:blip>
          <a:srcRect b="0" l="0" r="0" t="0"/>
          <a:stretch/>
        </p:blipFill>
        <p:spPr>
          <a:xfrm>
            <a:off x="11242547" y="5527547"/>
            <a:ext cx="426720" cy="780287"/>
          </a:xfrm>
          <a:prstGeom prst="rect">
            <a:avLst/>
          </a:prstGeom>
          <a:noFill/>
          <a:ln>
            <a:noFill/>
          </a:ln>
        </p:spPr>
      </p:pic>
      <p:sp>
        <p:nvSpPr>
          <p:cNvPr id="306" name="Google Shape;306;p17"/>
          <p:cNvSpPr/>
          <p:nvPr/>
        </p:nvSpPr>
        <p:spPr>
          <a:xfrm>
            <a:off x="1275460" y="2852511"/>
            <a:ext cx="3068320" cy="0"/>
          </a:xfrm>
          <a:custGeom>
            <a:rect b="b" l="l" r="r" t="t"/>
            <a:pathLst>
              <a:path extrusionOk="0" h="120000" w="3068320">
                <a:moveTo>
                  <a:pt x="0" y="0"/>
                </a:moveTo>
                <a:lnTo>
                  <a:pt x="306781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07" name="Google Shape;307;p17"/>
          <p:cNvGrpSpPr/>
          <p:nvPr/>
        </p:nvGrpSpPr>
        <p:grpSpPr>
          <a:xfrm>
            <a:off x="1275460" y="3030819"/>
            <a:ext cx="3068321" cy="882904"/>
            <a:chOff x="1252727" y="2552700"/>
            <a:chExt cx="3068321" cy="882904"/>
          </a:xfrm>
        </p:grpSpPr>
        <p:sp>
          <p:nvSpPr>
            <p:cNvPr id="308" name="Google Shape;308;p17"/>
            <p:cNvSpPr/>
            <p:nvPr/>
          </p:nvSpPr>
          <p:spPr>
            <a:xfrm>
              <a:off x="1252727" y="3223259"/>
              <a:ext cx="227329" cy="0"/>
            </a:xfrm>
            <a:custGeom>
              <a:rect b="b" l="l" r="r" t="t"/>
              <a:pathLst>
                <a:path extrusionOk="0" h="120000" w="227330">
                  <a:moveTo>
                    <a:pt x="0" y="0"/>
                  </a:moveTo>
                  <a:lnTo>
                    <a:pt x="68580" y="0"/>
                  </a:lnTo>
                </a:path>
                <a:path extrusionOk="0" h="120000" w="227330">
                  <a:moveTo>
                    <a:pt x="131063" y="0"/>
                  </a:moveTo>
                  <a:lnTo>
                    <a:pt x="227075"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09" name="Google Shape;309;p17"/>
            <p:cNvSpPr/>
            <p:nvPr/>
          </p:nvSpPr>
          <p:spPr>
            <a:xfrm>
              <a:off x="1321307" y="3201923"/>
              <a:ext cx="62865" cy="233679"/>
            </a:xfrm>
            <a:custGeom>
              <a:rect b="b" l="l" r="r" t="t"/>
              <a:pathLst>
                <a:path extrusionOk="0" h="233679" w="62865">
                  <a:moveTo>
                    <a:pt x="62483" y="0"/>
                  </a:moveTo>
                  <a:lnTo>
                    <a:pt x="0" y="0"/>
                  </a:lnTo>
                  <a:lnTo>
                    <a:pt x="0" y="233172"/>
                  </a:lnTo>
                  <a:lnTo>
                    <a:pt x="62483" y="233172"/>
                  </a:lnTo>
                  <a:lnTo>
                    <a:pt x="62483"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0" name="Google Shape;310;p17"/>
            <p:cNvSpPr/>
            <p:nvPr/>
          </p:nvSpPr>
          <p:spPr>
            <a:xfrm>
              <a:off x="1252727" y="3011423"/>
              <a:ext cx="1463040" cy="212090"/>
            </a:xfrm>
            <a:custGeom>
              <a:rect b="b" l="l" r="r" t="t"/>
              <a:pathLst>
                <a:path extrusionOk="0" h="212089" w="1463039">
                  <a:moveTo>
                    <a:pt x="1246632" y="211836"/>
                  </a:moveTo>
                  <a:lnTo>
                    <a:pt x="1383792" y="211836"/>
                  </a:lnTo>
                </a:path>
                <a:path extrusionOk="0" h="212089" w="1463039">
                  <a:moveTo>
                    <a:pt x="1446276" y="211836"/>
                  </a:moveTo>
                  <a:lnTo>
                    <a:pt x="1463040" y="211836"/>
                  </a:lnTo>
                </a:path>
                <a:path extrusionOk="0" h="212089" w="1463039">
                  <a:moveTo>
                    <a:pt x="0" y="0"/>
                  </a:moveTo>
                  <a:lnTo>
                    <a:pt x="1383792" y="0"/>
                  </a:lnTo>
                </a:path>
                <a:path extrusionOk="0" h="212089" w="1463039">
                  <a:moveTo>
                    <a:pt x="1446276" y="0"/>
                  </a:moveTo>
                  <a:lnTo>
                    <a:pt x="146304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1" name="Google Shape;311;p17"/>
            <p:cNvSpPr/>
            <p:nvPr/>
          </p:nvSpPr>
          <p:spPr>
            <a:xfrm>
              <a:off x="2636519" y="2851404"/>
              <a:ext cx="62865" cy="584200"/>
            </a:xfrm>
            <a:custGeom>
              <a:rect b="b" l="l" r="r" t="t"/>
              <a:pathLst>
                <a:path extrusionOk="0" h="584200" w="62864">
                  <a:moveTo>
                    <a:pt x="62484" y="0"/>
                  </a:moveTo>
                  <a:lnTo>
                    <a:pt x="0" y="0"/>
                  </a:lnTo>
                  <a:lnTo>
                    <a:pt x="0" y="583692"/>
                  </a:lnTo>
                  <a:lnTo>
                    <a:pt x="62484" y="583692"/>
                  </a:lnTo>
                  <a:lnTo>
                    <a:pt x="62484"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2" name="Google Shape;312;p17"/>
            <p:cNvSpPr/>
            <p:nvPr/>
          </p:nvSpPr>
          <p:spPr>
            <a:xfrm>
              <a:off x="1252727" y="2586228"/>
              <a:ext cx="1900555" cy="637540"/>
            </a:xfrm>
            <a:custGeom>
              <a:rect b="b" l="l" r="r" t="t"/>
              <a:pathLst>
                <a:path extrusionOk="0" h="637539" w="1900555">
                  <a:moveTo>
                    <a:pt x="1684020" y="637032"/>
                  </a:moveTo>
                  <a:lnTo>
                    <a:pt x="1821179" y="637032"/>
                  </a:lnTo>
                </a:path>
                <a:path extrusionOk="0" h="637539" w="1900555">
                  <a:moveTo>
                    <a:pt x="1883664" y="637032"/>
                  </a:moveTo>
                  <a:lnTo>
                    <a:pt x="1900427" y="637032"/>
                  </a:lnTo>
                </a:path>
                <a:path extrusionOk="0" h="637539" w="1900555">
                  <a:moveTo>
                    <a:pt x="1684020" y="425196"/>
                  </a:moveTo>
                  <a:lnTo>
                    <a:pt x="1821179" y="425196"/>
                  </a:lnTo>
                </a:path>
                <a:path extrusionOk="0" h="637539" w="1900555">
                  <a:moveTo>
                    <a:pt x="1883664" y="425196"/>
                  </a:moveTo>
                  <a:lnTo>
                    <a:pt x="1900427" y="425196"/>
                  </a:lnTo>
                </a:path>
                <a:path extrusionOk="0" h="637539" w="1900555">
                  <a:moveTo>
                    <a:pt x="0" y="213360"/>
                  </a:moveTo>
                  <a:lnTo>
                    <a:pt x="1821179" y="213360"/>
                  </a:lnTo>
                </a:path>
                <a:path extrusionOk="0" h="637539" w="1900555">
                  <a:moveTo>
                    <a:pt x="1883664" y="213360"/>
                  </a:moveTo>
                  <a:lnTo>
                    <a:pt x="1900427" y="213360"/>
                  </a:lnTo>
                </a:path>
                <a:path extrusionOk="0" h="637539" w="1900555">
                  <a:moveTo>
                    <a:pt x="0" y="0"/>
                  </a:moveTo>
                  <a:lnTo>
                    <a:pt x="1821179" y="0"/>
                  </a:lnTo>
                </a:path>
                <a:path extrusionOk="0" h="637539" w="1900555">
                  <a:moveTo>
                    <a:pt x="1883664" y="0"/>
                  </a:moveTo>
                  <a:lnTo>
                    <a:pt x="190042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3" name="Google Shape;313;p17"/>
            <p:cNvSpPr/>
            <p:nvPr/>
          </p:nvSpPr>
          <p:spPr>
            <a:xfrm>
              <a:off x="3073907" y="2552700"/>
              <a:ext cx="62865" cy="882650"/>
            </a:xfrm>
            <a:custGeom>
              <a:rect b="b" l="l" r="r" t="t"/>
              <a:pathLst>
                <a:path extrusionOk="0" h="882650" w="62864">
                  <a:moveTo>
                    <a:pt x="62484" y="0"/>
                  </a:moveTo>
                  <a:lnTo>
                    <a:pt x="0" y="0"/>
                  </a:lnTo>
                  <a:lnTo>
                    <a:pt x="0" y="882396"/>
                  </a:lnTo>
                  <a:lnTo>
                    <a:pt x="62484" y="882396"/>
                  </a:lnTo>
                  <a:lnTo>
                    <a:pt x="62484"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4" name="Google Shape;314;p17"/>
            <p:cNvSpPr/>
            <p:nvPr/>
          </p:nvSpPr>
          <p:spPr>
            <a:xfrm>
              <a:off x="1400555" y="3243072"/>
              <a:ext cx="62865" cy="192405"/>
            </a:xfrm>
            <a:custGeom>
              <a:rect b="b" l="l" r="r" t="t"/>
              <a:pathLst>
                <a:path extrusionOk="0" h="192404" w="62865">
                  <a:moveTo>
                    <a:pt x="62484" y="0"/>
                  </a:moveTo>
                  <a:lnTo>
                    <a:pt x="0" y="0"/>
                  </a:lnTo>
                  <a:lnTo>
                    <a:pt x="0" y="192024"/>
                  </a:lnTo>
                  <a:lnTo>
                    <a:pt x="62484" y="192024"/>
                  </a:lnTo>
                  <a:lnTo>
                    <a:pt x="62484"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5" name="Google Shape;315;p17"/>
            <p:cNvSpPr/>
            <p:nvPr/>
          </p:nvSpPr>
          <p:spPr>
            <a:xfrm>
              <a:off x="1621536" y="3223259"/>
              <a:ext cx="218440" cy="0"/>
            </a:xfrm>
            <a:custGeom>
              <a:rect b="b" l="l" r="r" t="t"/>
              <a:pathLst>
                <a:path extrusionOk="0" h="120000" w="218439">
                  <a:moveTo>
                    <a:pt x="0" y="0"/>
                  </a:moveTo>
                  <a:lnTo>
                    <a:pt x="137159" y="0"/>
                  </a:lnTo>
                </a:path>
                <a:path extrusionOk="0" h="120000" w="218439">
                  <a:moveTo>
                    <a:pt x="201168" y="0"/>
                  </a:moveTo>
                  <a:lnTo>
                    <a:pt x="21793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6" name="Google Shape;316;p17"/>
            <p:cNvSpPr/>
            <p:nvPr/>
          </p:nvSpPr>
          <p:spPr>
            <a:xfrm>
              <a:off x="1758695" y="3166872"/>
              <a:ext cx="64135" cy="268605"/>
            </a:xfrm>
            <a:custGeom>
              <a:rect b="b" l="l" r="r" t="t"/>
              <a:pathLst>
                <a:path extrusionOk="0" h="268604" w="64135">
                  <a:moveTo>
                    <a:pt x="64008" y="0"/>
                  </a:moveTo>
                  <a:lnTo>
                    <a:pt x="0" y="0"/>
                  </a:lnTo>
                  <a:lnTo>
                    <a:pt x="0" y="268224"/>
                  </a:lnTo>
                  <a:lnTo>
                    <a:pt x="64008" y="268224"/>
                  </a:lnTo>
                  <a:lnTo>
                    <a:pt x="64008"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7" name="Google Shape;317;p17"/>
            <p:cNvSpPr/>
            <p:nvPr/>
          </p:nvSpPr>
          <p:spPr>
            <a:xfrm>
              <a:off x="1901951" y="3223259"/>
              <a:ext cx="17145" cy="0"/>
            </a:xfrm>
            <a:custGeom>
              <a:rect b="b" l="l" r="r" t="t"/>
              <a:pathLst>
                <a:path extrusionOk="0" h="120000" w="17144">
                  <a:moveTo>
                    <a:pt x="0" y="0"/>
                  </a:moveTo>
                  <a:lnTo>
                    <a:pt x="167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8" name="Google Shape;318;p17"/>
            <p:cNvSpPr/>
            <p:nvPr/>
          </p:nvSpPr>
          <p:spPr>
            <a:xfrm>
              <a:off x="1839468" y="3172968"/>
              <a:ext cx="62865" cy="262255"/>
            </a:xfrm>
            <a:custGeom>
              <a:rect b="b" l="l" r="r" t="t"/>
              <a:pathLst>
                <a:path extrusionOk="0" h="262254" w="62864">
                  <a:moveTo>
                    <a:pt x="62483" y="0"/>
                  </a:moveTo>
                  <a:lnTo>
                    <a:pt x="0" y="0"/>
                  </a:lnTo>
                  <a:lnTo>
                    <a:pt x="0" y="262128"/>
                  </a:lnTo>
                  <a:lnTo>
                    <a:pt x="62483" y="262128"/>
                  </a:lnTo>
                  <a:lnTo>
                    <a:pt x="62483"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19" name="Google Shape;319;p17"/>
            <p:cNvSpPr/>
            <p:nvPr/>
          </p:nvSpPr>
          <p:spPr>
            <a:xfrm>
              <a:off x="2060447" y="3223259"/>
              <a:ext cx="216535" cy="0"/>
            </a:xfrm>
            <a:custGeom>
              <a:rect b="b" l="l" r="r" t="t"/>
              <a:pathLst>
                <a:path extrusionOk="0" h="120000" w="216535">
                  <a:moveTo>
                    <a:pt x="0" y="0"/>
                  </a:moveTo>
                  <a:lnTo>
                    <a:pt x="137159" y="0"/>
                  </a:lnTo>
                </a:path>
                <a:path extrusionOk="0" h="120000" w="216535">
                  <a:moveTo>
                    <a:pt x="199644" y="0"/>
                  </a:moveTo>
                  <a:lnTo>
                    <a:pt x="21640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7"/>
            <p:cNvSpPr/>
            <p:nvPr/>
          </p:nvSpPr>
          <p:spPr>
            <a:xfrm>
              <a:off x="2197608" y="3139440"/>
              <a:ext cx="62865" cy="295910"/>
            </a:xfrm>
            <a:custGeom>
              <a:rect b="b" l="l" r="r" t="t"/>
              <a:pathLst>
                <a:path extrusionOk="0" h="295910" w="62864">
                  <a:moveTo>
                    <a:pt x="62484" y="0"/>
                  </a:moveTo>
                  <a:lnTo>
                    <a:pt x="0" y="0"/>
                  </a:lnTo>
                  <a:lnTo>
                    <a:pt x="0" y="295656"/>
                  </a:lnTo>
                  <a:lnTo>
                    <a:pt x="62484" y="295656"/>
                  </a:lnTo>
                  <a:lnTo>
                    <a:pt x="62484"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7"/>
            <p:cNvSpPr/>
            <p:nvPr/>
          </p:nvSpPr>
          <p:spPr>
            <a:xfrm>
              <a:off x="2339339" y="3223259"/>
              <a:ext cx="17145" cy="0"/>
            </a:xfrm>
            <a:custGeom>
              <a:rect b="b" l="l" r="r" t="t"/>
              <a:pathLst>
                <a:path extrusionOk="0" h="120000" w="17144">
                  <a:moveTo>
                    <a:pt x="0" y="0"/>
                  </a:moveTo>
                  <a:lnTo>
                    <a:pt x="167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2" name="Google Shape;322;p17"/>
            <p:cNvSpPr/>
            <p:nvPr/>
          </p:nvSpPr>
          <p:spPr>
            <a:xfrm>
              <a:off x="2276855" y="3110483"/>
              <a:ext cx="62865" cy="325120"/>
            </a:xfrm>
            <a:custGeom>
              <a:rect b="b" l="l" r="r" t="t"/>
              <a:pathLst>
                <a:path extrusionOk="0" h="325120" w="62864">
                  <a:moveTo>
                    <a:pt x="62483" y="0"/>
                  </a:moveTo>
                  <a:lnTo>
                    <a:pt x="0" y="0"/>
                  </a:lnTo>
                  <a:lnTo>
                    <a:pt x="0" y="324612"/>
                  </a:lnTo>
                  <a:lnTo>
                    <a:pt x="62483" y="324612"/>
                  </a:lnTo>
                  <a:lnTo>
                    <a:pt x="62483"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3" name="Google Shape;323;p17"/>
            <p:cNvSpPr/>
            <p:nvPr/>
          </p:nvSpPr>
          <p:spPr>
            <a:xfrm>
              <a:off x="2778252" y="3011423"/>
              <a:ext cx="17145" cy="212090"/>
            </a:xfrm>
            <a:custGeom>
              <a:rect b="b" l="l" r="r" t="t"/>
              <a:pathLst>
                <a:path extrusionOk="0" h="212089" w="17144">
                  <a:moveTo>
                    <a:pt x="0" y="211836"/>
                  </a:moveTo>
                  <a:lnTo>
                    <a:pt x="16764" y="211836"/>
                  </a:lnTo>
                </a:path>
                <a:path extrusionOk="0" h="212089" w="17144">
                  <a:moveTo>
                    <a:pt x="0" y="0"/>
                  </a:moveTo>
                  <a:lnTo>
                    <a:pt x="167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17"/>
            <p:cNvSpPr/>
            <p:nvPr/>
          </p:nvSpPr>
          <p:spPr>
            <a:xfrm>
              <a:off x="2715767" y="2833115"/>
              <a:ext cx="62865" cy="601980"/>
            </a:xfrm>
            <a:custGeom>
              <a:rect b="b" l="l" r="r" t="t"/>
              <a:pathLst>
                <a:path extrusionOk="0" h="601979" w="62864">
                  <a:moveTo>
                    <a:pt x="62483" y="0"/>
                  </a:moveTo>
                  <a:lnTo>
                    <a:pt x="0" y="0"/>
                  </a:lnTo>
                  <a:lnTo>
                    <a:pt x="0" y="601980"/>
                  </a:lnTo>
                  <a:lnTo>
                    <a:pt x="62483" y="601980"/>
                  </a:lnTo>
                  <a:lnTo>
                    <a:pt x="62483"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5" name="Google Shape;325;p17"/>
            <p:cNvSpPr/>
            <p:nvPr/>
          </p:nvSpPr>
          <p:spPr>
            <a:xfrm>
              <a:off x="3215639" y="2586228"/>
              <a:ext cx="1104900" cy="637540"/>
            </a:xfrm>
            <a:custGeom>
              <a:rect b="b" l="l" r="r" t="t"/>
              <a:pathLst>
                <a:path extrusionOk="0" h="637539" w="1104900">
                  <a:moveTo>
                    <a:pt x="0" y="637032"/>
                  </a:moveTo>
                  <a:lnTo>
                    <a:pt x="18287" y="637032"/>
                  </a:lnTo>
                </a:path>
                <a:path extrusionOk="0" h="637539" w="1104900">
                  <a:moveTo>
                    <a:pt x="0" y="425196"/>
                  </a:moveTo>
                  <a:lnTo>
                    <a:pt x="18287" y="425196"/>
                  </a:lnTo>
                </a:path>
                <a:path extrusionOk="0" h="637539" w="1104900">
                  <a:moveTo>
                    <a:pt x="0" y="213360"/>
                  </a:moveTo>
                  <a:lnTo>
                    <a:pt x="18287" y="213360"/>
                  </a:lnTo>
                </a:path>
                <a:path extrusionOk="0" h="637539" w="1104900">
                  <a:moveTo>
                    <a:pt x="0" y="0"/>
                  </a:moveTo>
                  <a:lnTo>
                    <a:pt x="110490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6" name="Google Shape;326;p17"/>
            <p:cNvSpPr/>
            <p:nvPr/>
          </p:nvSpPr>
          <p:spPr>
            <a:xfrm>
              <a:off x="3153155" y="2552700"/>
              <a:ext cx="62865" cy="882650"/>
            </a:xfrm>
            <a:custGeom>
              <a:rect b="b" l="l" r="r" t="t"/>
              <a:pathLst>
                <a:path extrusionOk="0" h="882650" w="62864">
                  <a:moveTo>
                    <a:pt x="62483" y="0"/>
                  </a:moveTo>
                  <a:lnTo>
                    <a:pt x="0" y="0"/>
                  </a:lnTo>
                  <a:lnTo>
                    <a:pt x="0" y="882396"/>
                  </a:lnTo>
                  <a:lnTo>
                    <a:pt x="62483" y="882396"/>
                  </a:lnTo>
                  <a:lnTo>
                    <a:pt x="62483"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7" name="Google Shape;327;p17"/>
            <p:cNvSpPr/>
            <p:nvPr/>
          </p:nvSpPr>
          <p:spPr>
            <a:xfrm>
              <a:off x="3375660" y="3011423"/>
              <a:ext cx="295910" cy="212090"/>
            </a:xfrm>
            <a:custGeom>
              <a:rect b="b" l="l" r="r" t="t"/>
              <a:pathLst>
                <a:path extrusionOk="0" h="212089" w="295910">
                  <a:moveTo>
                    <a:pt x="0" y="211836"/>
                  </a:moveTo>
                  <a:lnTo>
                    <a:pt x="137160" y="211836"/>
                  </a:lnTo>
                </a:path>
                <a:path extrusionOk="0" h="212089" w="295910">
                  <a:moveTo>
                    <a:pt x="199643" y="211836"/>
                  </a:moveTo>
                  <a:lnTo>
                    <a:pt x="216407" y="211836"/>
                  </a:lnTo>
                </a:path>
                <a:path extrusionOk="0" h="212089" w="295910">
                  <a:moveTo>
                    <a:pt x="0" y="0"/>
                  </a:moveTo>
                  <a:lnTo>
                    <a:pt x="295655"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8" name="Google Shape;328;p17"/>
            <p:cNvSpPr/>
            <p:nvPr/>
          </p:nvSpPr>
          <p:spPr>
            <a:xfrm>
              <a:off x="3512820" y="3023616"/>
              <a:ext cx="62865" cy="411480"/>
            </a:xfrm>
            <a:custGeom>
              <a:rect b="b" l="l" r="r" t="t"/>
              <a:pathLst>
                <a:path extrusionOk="0" h="411479" w="62864">
                  <a:moveTo>
                    <a:pt x="62483" y="0"/>
                  </a:moveTo>
                  <a:lnTo>
                    <a:pt x="0" y="0"/>
                  </a:lnTo>
                  <a:lnTo>
                    <a:pt x="0" y="411480"/>
                  </a:lnTo>
                  <a:lnTo>
                    <a:pt x="62483" y="411480"/>
                  </a:lnTo>
                  <a:lnTo>
                    <a:pt x="62483"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9" name="Google Shape;329;p17"/>
            <p:cNvSpPr/>
            <p:nvPr/>
          </p:nvSpPr>
          <p:spPr>
            <a:xfrm>
              <a:off x="3654551" y="3223259"/>
              <a:ext cx="17145" cy="0"/>
            </a:xfrm>
            <a:custGeom>
              <a:rect b="b" l="l" r="r" t="t"/>
              <a:pathLst>
                <a:path extrusionOk="0" h="120000" w="17145">
                  <a:moveTo>
                    <a:pt x="0" y="0"/>
                  </a:moveTo>
                  <a:lnTo>
                    <a:pt x="16763"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0" name="Google Shape;330;p17"/>
            <p:cNvSpPr/>
            <p:nvPr/>
          </p:nvSpPr>
          <p:spPr>
            <a:xfrm>
              <a:off x="3592067" y="3023616"/>
              <a:ext cx="62865" cy="411480"/>
            </a:xfrm>
            <a:custGeom>
              <a:rect b="b" l="l" r="r" t="t"/>
              <a:pathLst>
                <a:path extrusionOk="0" h="411479" w="62864">
                  <a:moveTo>
                    <a:pt x="62484" y="0"/>
                  </a:moveTo>
                  <a:lnTo>
                    <a:pt x="0" y="0"/>
                  </a:lnTo>
                  <a:lnTo>
                    <a:pt x="0" y="411480"/>
                  </a:lnTo>
                  <a:lnTo>
                    <a:pt x="62484" y="411480"/>
                  </a:lnTo>
                  <a:lnTo>
                    <a:pt x="62484"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1" name="Google Shape;331;p17"/>
            <p:cNvSpPr/>
            <p:nvPr/>
          </p:nvSpPr>
          <p:spPr>
            <a:xfrm>
              <a:off x="1542287" y="3223259"/>
              <a:ext cx="17145" cy="0"/>
            </a:xfrm>
            <a:custGeom>
              <a:rect b="b" l="l" r="r" t="t"/>
              <a:pathLst>
                <a:path extrusionOk="0" h="120000" w="17144">
                  <a:moveTo>
                    <a:pt x="0" y="0"/>
                  </a:moveTo>
                  <a:lnTo>
                    <a:pt x="167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2" name="Google Shape;332;p17"/>
            <p:cNvSpPr/>
            <p:nvPr/>
          </p:nvSpPr>
          <p:spPr>
            <a:xfrm>
              <a:off x="1479803" y="3203448"/>
              <a:ext cx="62865" cy="231775"/>
            </a:xfrm>
            <a:custGeom>
              <a:rect b="b" l="l" r="r" t="t"/>
              <a:pathLst>
                <a:path extrusionOk="0" h="231775" w="62865">
                  <a:moveTo>
                    <a:pt x="62484" y="0"/>
                  </a:moveTo>
                  <a:lnTo>
                    <a:pt x="0" y="0"/>
                  </a:lnTo>
                  <a:lnTo>
                    <a:pt x="0" y="231648"/>
                  </a:lnTo>
                  <a:lnTo>
                    <a:pt x="62484" y="231648"/>
                  </a:lnTo>
                  <a:lnTo>
                    <a:pt x="62484"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3" name="Google Shape;333;p17"/>
            <p:cNvSpPr/>
            <p:nvPr/>
          </p:nvSpPr>
          <p:spPr>
            <a:xfrm>
              <a:off x="1981200" y="3223259"/>
              <a:ext cx="17145" cy="0"/>
            </a:xfrm>
            <a:custGeom>
              <a:rect b="b" l="l" r="r" t="t"/>
              <a:pathLst>
                <a:path extrusionOk="0" h="120000" w="17144">
                  <a:moveTo>
                    <a:pt x="0" y="0"/>
                  </a:moveTo>
                  <a:lnTo>
                    <a:pt x="16763"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4" name="Google Shape;334;p17"/>
            <p:cNvSpPr/>
            <p:nvPr/>
          </p:nvSpPr>
          <p:spPr>
            <a:xfrm>
              <a:off x="1918715" y="3166872"/>
              <a:ext cx="62865" cy="268605"/>
            </a:xfrm>
            <a:custGeom>
              <a:rect b="b" l="l" r="r" t="t"/>
              <a:pathLst>
                <a:path extrusionOk="0" h="268604" w="62864">
                  <a:moveTo>
                    <a:pt x="62483" y="0"/>
                  </a:moveTo>
                  <a:lnTo>
                    <a:pt x="0" y="0"/>
                  </a:lnTo>
                  <a:lnTo>
                    <a:pt x="0" y="268224"/>
                  </a:lnTo>
                  <a:lnTo>
                    <a:pt x="62483" y="268224"/>
                  </a:lnTo>
                  <a:lnTo>
                    <a:pt x="62483"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17"/>
            <p:cNvSpPr/>
            <p:nvPr/>
          </p:nvSpPr>
          <p:spPr>
            <a:xfrm>
              <a:off x="2418588" y="3223259"/>
              <a:ext cx="18415" cy="0"/>
            </a:xfrm>
            <a:custGeom>
              <a:rect b="b" l="l" r="r" t="t"/>
              <a:pathLst>
                <a:path extrusionOk="0" h="120000" w="18414">
                  <a:moveTo>
                    <a:pt x="0" y="0"/>
                  </a:moveTo>
                  <a:lnTo>
                    <a:pt x="1828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6" name="Google Shape;336;p17"/>
            <p:cNvSpPr/>
            <p:nvPr/>
          </p:nvSpPr>
          <p:spPr>
            <a:xfrm>
              <a:off x="2356103" y="3157727"/>
              <a:ext cx="62865" cy="277495"/>
            </a:xfrm>
            <a:custGeom>
              <a:rect b="b" l="l" r="r" t="t"/>
              <a:pathLst>
                <a:path extrusionOk="0" h="277495" w="62864">
                  <a:moveTo>
                    <a:pt x="62483" y="0"/>
                  </a:moveTo>
                  <a:lnTo>
                    <a:pt x="0" y="0"/>
                  </a:lnTo>
                  <a:lnTo>
                    <a:pt x="0" y="277368"/>
                  </a:lnTo>
                  <a:lnTo>
                    <a:pt x="62483" y="277368"/>
                  </a:lnTo>
                  <a:lnTo>
                    <a:pt x="62483"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7" name="Google Shape;337;p17"/>
            <p:cNvSpPr/>
            <p:nvPr/>
          </p:nvSpPr>
          <p:spPr>
            <a:xfrm>
              <a:off x="2857500" y="3011423"/>
              <a:ext cx="17145" cy="212090"/>
            </a:xfrm>
            <a:custGeom>
              <a:rect b="b" l="l" r="r" t="t"/>
              <a:pathLst>
                <a:path extrusionOk="0" h="212089" w="17144">
                  <a:moveTo>
                    <a:pt x="0" y="211836"/>
                  </a:moveTo>
                  <a:lnTo>
                    <a:pt x="16763" y="211836"/>
                  </a:lnTo>
                </a:path>
                <a:path extrusionOk="0" h="212089" w="17144">
                  <a:moveTo>
                    <a:pt x="0" y="0"/>
                  </a:moveTo>
                  <a:lnTo>
                    <a:pt x="16763"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8" name="Google Shape;338;p17"/>
            <p:cNvSpPr/>
            <p:nvPr/>
          </p:nvSpPr>
          <p:spPr>
            <a:xfrm>
              <a:off x="2795016" y="2869691"/>
              <a:ext cx="62865" cy="565785"/>
            </a:xfrm>
            <a:custGeom>
              <a:rect b="b" l="l" r="r" t="t"/>
              <a:pathLst>
                <a:path extrusionOk="0" h="565785" w="62864">
                  <a:moveTo>
                    <a:pt x="62483" y="0"/>
                  </a:moveTo>
                  <a:lnTo>
                    <a:pt x="0" y="0"/>
                  </a:lnTo>
                  <a:lnTo>
                    <a:pt x="0" y="565404"/>
                  </a:lnTo>
                  <a:lnTo>
                    <a:pt x="62483" y="565404"/>
                  </a:lnTo>
                  <a:lnTo>
                    <a:pt x="62483"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9" name="Google Shape;339;p17"/>
            <p:cNvSpPr/>
            <p:nvPr/>
          </p:nvSpPr>
          <p:spPr>
            <a:xfrm>
              <a:off x="3296411" y="2799588"/>
              <a:ext cx="17145" cy="424180"/>
            </a:xfrm>
            <a:custGeom>
              <a:rect b="b" l="l" r="r" t="t"/>
              <a:pathLst>
                <a:path extrusionOk="0" h="424180" w="17145">
                  <a:moveTo>
                    <a:pt x="0" y="423672"/>
                  </a:moveTo>
                  <a:lnTo>
                    <a:pt x="16763" y="423672"/>
                  </a:lnTo>
                </a:path>
                <a:path extrusionOk="0" h="424180" w="17145">
                  <a:moveTo>
                    <a:pt x="0" y="211836"/>
                  </a:moveTo>
                  <a:lnTo>
                    <a:pt x="16763" y="211836"/>
                  </a:lnTo>
                </a:path>
                <a:path extrusionOk="0" h="424180" w="17145">
                  <a:moveTo>
                    <a:pt x="0" y="0"/>
                  </a:moveTo>
                  <a:lnTo>
                    <a:pt x="16763"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0" name="Google Shape;340;p17"/>
            <p:cNvSpPr/>
            <p:nvPr/>
          </p:nvSpPr>
          <p:spPr>
            <a:xfrm>
              <a:off x="3233927" y="2604515"/>
              <a:ext cx="62865" cy="830580"/>
            </a:xfrm>
            <a:custGeom>
              <a:rect b="b" l="l" r="r" t="t"/>
              <a:pathLst>
                <a:path extrusionOk="0" h="830579" w="62864">
                  <a:moveTo>
                    <a:pt x="62484" y="0"/>
                  </a:moveTo>
                  <a:lnTo>
                    <a:pt x="0" y="0"/>
                  </a:lnTo>
                  <a:lnTo>
                    <a:pt x="0" y="830580"/>
                  </a:lnTo>
                  <a:lnTo>
                    <a:pt x="62484" y="830580"/>
                  </a:lnTo>
                  <a:lnTo>
                    <a:pt x="62484"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1" name="Google Shape;341;p17"/>
            <p:cNvSpPr/>
            <p:nvPr/>
          </p:nvSpPr>
          <p:spPr>
            <a:xfrm>
              <a:off x="3733800" y="3223259"/>
              <a:ext cx="17145" cy="0"/>
            </a:xfrm>
            <a:custGeom>
              <a:rect b="b" l="l" r="r" t="t"/>
              <a:pathLst>
                <a:path extrusionOk="0" h="120000" w="17145">
                  <a:moveTo>
                    <a:pt x="0" y="0"/>
                  </a:moveTo>
                  <a:lnTo>
                    <a:pt x="16763"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2" name="Google Shape;342;p17"/>
            <p:cNvSpPr/>
            <p:nvPr/>
          </p:nvSpPr>
          <p:spPr>
            <a:xfrm>
              <a:off x="3733800" y="3007518"/>
              <a:ext cx="586740" cy="5080"/>
            </a:xfrm>
            <a:custGeom>
              <a:rect b="b" l="l" r="r" t="t"/>
              <a:pathLst>
                <a:path extrusionOk="0" h="5080" w="586739">
                  <a:moveTo>
                    <a:pt x="0" y="4762"/>
                  </a:moveTo>
                  <a:lnTo>
                    <a:pt x="586739" y="4762"/>
                  </a:lnTo>
                </a:path>
                <a:path extrusionOk="0" h="5080" w="586739">
                  <a:moveTo>
                    <a:pt x="0" y="0"/>
                  </a:moveTo>
                  <a:lnTo>
                    <a:pt x="5867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3" name="Google Shape;343;p17"/>
            <p:cNvSpPr/>
            <p:nvPr/>
          </p:nvSpPr>
          <p:spPr>
            <a:xfrm>
              <a:off x="3671316" y="3000755"/>
              <a:ext cx="501650" cy="434340"/>
            </a:xfrm>
            <a:custGeom>
              <a:rect b="b" l="l" r="r" t="t"/>
              <a:pathLst>
                <a:path extrusionOk="0" h="434339" w="501650">
                  <a:moveTo>
                    <a:pt x="62484" y="0"/>
                  </a:moveTo>
                  <a:lnTo>
                    <a:pt x="0" y="0"/>
                  </a:lnTo>
                  <a:lnTo>
                    <a:pt x="0" y="434340"/>
                  </a:lnTo>
                  <a:lnTo>
                    <a:pt x="62484" y="434340"/>
                  </a:lnTo>
                  <a:lnTo>
                    <a:pt x="62484" y="0"/>
                  </a:lnTo>
                  <a:close/>
                </a:path>
                <a:path extrusionOk="0" h="434339" w="501650">
                  <a:moveTo>
                    <a:pt x="501396" y="368808"/>
                  </a:moveTo>
                  <a:lnTo>
                    <a:pt x="438912" y="368808"/>
                  </a:lnTo>
                  <a:lnTo>
                    <a:pt x="438912" y="434340"/>
                  </a:lnTo>
                  <a:lnTo>
                    <a:pt x="501396" y="434340"/>
                  </a:lnTo>
                  <a:lnTo>
                    <a:pt x="501396" y="368808"/>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4" name="Google Shape;344;p17"/>
            <p:cNvSpPr/>
            <p:nvPr/>
          </p:nvSpPr>
          <p:spPr>
            <a:xfrm>
              <a:off x="1559052" y="2887979"/>
              <a:ext cx="1377950" cy="547370"/>
            </a:xfrm>
            <a:custGeom>
              <a:rect b="b" l="l" r="r" t="t"/>
              <a:pathLst>
                <a:path extrusionOk="0" h="547370" w="1377950">
                  <a:moveTo>
                    <a:pt x="62484" y="313944"/>
                  </a:moveTo>
                  <a:lnTo>
                    <a:pt x="0" y="313944"/>
                  </a:lnTo>
                  <a:lnTo>
                    <a:pt x="0" y="547116"/>
                  </a:lnTo>
                  <a:lnTo>
                    <a:pt x="62484" y="547116"/>
                  </a:lnTo>
                  <a:lnTo>
                    <a:pt x="62484" y="313944"/>
                  </a:lnTo>
                  <a:close/>
                </a:path>
                <a:path extrusionOk="0" h="547370" w="1377950">
                  <a:moveTo>
                    <a:pt x="501396" y="278892"/>
                  </a:moveTo>
                  <a:lnTo>
                    <a:pt x="438912" y="278892"/>
                  </a:lnTo>
                  <a:lnTo>
                    <a:pt x="438912" y="547116"/>
                  </a:lnTo>
                  <a:lnTo>
                    <a:pt x="501396" y="547116"/>
                  </a:lnTo>
                  <a:lnTo>
                    <a:pt x="501396" y="278892"/>
                  </a:lnTo>
                  <a:close/>
                </a:path>
                <a:path extrusionOk="0" h="547370" w="1377950">
                  <a:moveTo>
                    <a:pt x="940308" y="277368"/>
                  </a:moveTo>
                  <a:lnTo>
                    <a:pt x="877824" y="277368"/>
                  </a:lnTo>
                  <a:lnTo>
                    <a:pt x="877824" y="547116"/>
                  </a:lnTo>
                  <a:lnTo>
                    <a:pt x="940308" y="547116"/>
                  </a:lnTo>
                  <a:lnTo>
                    <a:pt x="940308" y="277368"/>
                  </a:lnTo>
                  <a:close/>
                </a:path>
                <a:path extrusionOk="0" h="547370" w="1377950">
                  <a:moveTo>
                    <a:pt x="1377696" y="0"/>
                  </a:moveTo>
                  <a:lnTo>
                    <a:pt x="1315212" y="0"/>
                  </a:lnTo>
                  <a:lnTo>
                    <a:pt x="1315212" y="547116"/>
                  </a:lnTo>
                  <a:lnTo>
                    <a:pt x="1377696" y="547116"/>
                  </a:lnTo>
                  <a:lnTo>
                    <a:pt x="1377696"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17"/>
            <p:cNvSpPr/>
            <p:nvPr/>
          </p:nvSpPr>
          <p:spPr>
            <a:xfrm>
              <a:off x="3375660" y="2799588"/>
              <a:ext cx="944880" cy="0"/>
            </a:xfrm>
            <a:custGeom>
              <a:rect b="b" l="l" r="r" t="t"/>
              <a:pathLst>
                <a:path extrusionOk="0" h="120000" w="944879">
                  <a:moveTo>
                    <a:pt x="0" y="0"/>
                  </a:moveTo>
                  <a:lnTo>
                    <a:pt x="94487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17"/>
            <p:cNvSpPr/>
            <p:nvPr/>
          </p:nvSpPr>
          <p:spPr>
            <a:xfrm>
              <a:off x="3313176" y="2654807"/>
              <a:ext cx="62865" cy="780415"/>
            </a:xfrm>
            <a:custGeom>
              <a:rect b="b" l="l" r="r" t="t"/>
              <a:pathLst>
                <a:path extrusionOk="0" h="780414" w="62864">
                  <a:moveTo>
                    <a:pt x="62484" y="0"/>
                  </a:moveTo>
                  <a:lnTo>
                    <a:pt x="0" y="0"/>
                  </a:lnTo>
                  <a:lnTo>
                    <a:pt x="0" y="780288"/>
                  </a:lnTo>
                  <a:lnTo>
                    <a:pt x="62484" y="780288"/>
                  </a:lnTo>
                  <a:lnTo>
                    <a:pt x="62484"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17"/>
            <p:cNvSpPr/>
            <p:nvPr/>
          </p:nvSpPr>
          <p:spPr>
            <a:xfrm>
              <a:off x="3813048" y="3223259"/>
              <a:ext cx="508000" cy="0"/>
            </a:xfrm>
            <a:custGeom>
              <a:rect b="b" l="l" r="r" t="t"/>
              <a:pathLst>
                <a:path extrusionOk="0" h="120000" w="508000">
                  <a:moveTo>
                    <a:pt x="0" y="0"/>
                  </a:moveTo>
                  <a:lnTo>
                    <a:pt x="50749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17"/>
            <p:cNvSpPr/>
            <p:nvPr/>
          </p:nvSpPr>
          <p:spPr>
            <a:xfrm>
              <a:off x="3750564" y="3008375"/>
              <a:ext cx="501650" cy="426720"/>
            </a:xfrm>
            <a:custGeom>
              <a:rect b="b" l="l" r="r" t="t"/>
              <a:pathLst>
                <a:path extrusionOk="0" h="426720" w="501650">
                  <a:moveTo>
                    <a:pt x="62484" y="0"/>
                  </a:moveTo>
                  <a:lnTo>
                    <a:pt x="0" y="0"/>
                  </a:lnTo>
                  <a:lnTo>
                    <a:pt x="0" y="426720"/>
                  </a:lnTo>
                  <a:lnTo>
                    <a:pt x="62484" y="426720"/>
                  </a:lnTo>
                  <a:lnTo>
                    <a:pt x="62484" y="0"/>
                  </a:lnTo>
                  <a:close/>
                </a:path>
                <a:path extrusionOk="0" h="426720" w="501650">
                  <a:moveTo>
                    <a:pt x="501396" y="277368"/>
                  </a:moveTo>
                  <a:lnTo>
                    <a:pt x="438912" y="277368"/>
                  </a:lnTo>
                  <a:lnTo>
                    <a:pt x="438912" y="426720"/>
                  </a:lnTo>
                  <a:lnTo>
                    <a:pt x="501396" y="426720"/>
                  </a:lnTo>
                  <a:lnTo>
                    <a:pt x="501396" y="277368"/>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17"/>
            <p:cNvSpPr/>
            <p:nvPr/>
          </p:nvSpPr>
          <p:spPr>
            <a:xfrm>
              <a:off x="1252727" y="3435096"/>
              <a:ext cx="3068320" cy="0"/>
            </a:xfrm>
            <a:custGeom>
              <a:rect b="b" l="l" r="r" t="t"/>
              <a:pathLst>
                <a:path extrusionOk="0" h="120000" w="3068320">
                  <a:moveTo>
                    <a:pt x="0" y="0"/>
                  </a:moveTo>
                  <a:lnTo>
                    <a:pt x="306781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0" name="Google Shape;350;p17"/>
          <p:cNvSpPr txBox="1"/>
          <p:nvPr/>
        </p:nvSpPr>
        <p:spPr>
          <a:xfrm>
            <a:off x="925042" y="3532215"/>
            <a:ext cx="257175" cy="450215"/>
          </a:xfrm>
          <a:prstGeom prst="rect">
            <a:avLst/>
          </a:prstGeom>
          <a:noFill/>
          <a:ln>
            <a:noFill/>
          </a:ln>
        </p:spPr>
        <p:txBody>
          <a:bodyPr anchorCtr="0" anchor="t" bIns="0" lIns="0" spcFirstLastPara="1" rIns="0" wrap="square" tIns="87625">
            <a:spAutoFit/>
          </a:bodyPr>
          <a:lstStyle/>
          <a:p>
            <a:pPr indent="0" lvl="0" marL="0" marR="5080" rtl="0" algn="r">
              <a:lnSpc>
                <a:spcPct val="100000"/>
              </a:lnSpc>
              <a:spcBef>
                <a:spcPts val="0"/>
              </a:spcBef>
              <a:spcAft>
                <a:spcPts val="0"/>
              </a:spcAft>
              <a:buNone/>
            </a:pPr>
            <a:r>
              <a:rPr lang="en-US" sz="900">
                <a:solidFill>
                  <a:srgbClr val="585858"/>
                </a:solidFill>
                <a:latin typeface="Calibri"/>
                <a:ea typeface="Calibri"/>
                <a:cs typeface="Calibri"/>
                <a:sym typeface="Calibri"/>
              </a:rPr>
              <a:t>2000</a:t>
            </a:r>
            <a:endParaRPr sz="900">
              <a:solidFill>
                <a:schemeClr val="dk1"/>
              </a:solidFill>
              <a:latin typeface="Calibri"/>
              <a:ea typeface="Calibri"/>
              <a:cs typeface="Calibri"/>
              <a:sym typeface="Calibri"/>
            </a:endParaRPr>
          </a:p>
          <a:p>
            <a:pPr indent="0" lvl="0" marL="0" marR="5080" rtl="0" algn="r">
              <a:lnSpc>
                <a:spcPct val="100000"/>
              </a:lnSpc>
              <a:spcBef>
                <a:spcPts val="590"/>
              </a:spcBef>
              <a:spcAft>
                <a:spcPts val="0"/>
              </a:spcAft>
              <a:buNone/>
            </a:pPr>
            <a:r>
              <a:rPr lang="en-US" sz="900">
                <a:solidFill>
                  <a:srgbClr val="585858"/>
                </a:solidFill>
                <a:latin typeface="Calibri"/>
                <a:ea typeface="Calibri"/>
                <a:cs typeface="Calibri"/>
                <a:sym typeface="Calibri"/>
              </a:rPr>
              <a:t>0</a:t>
            </a:r>
            <a:endParaRPr sz="900">
              <a:solidFill>
                <a:schemeClr val="dk1"/>
              </a:solidFill>
              <a:latin typeface="Calibri"/>
              <a:ea typeface="Calibri"/>
              <a:cs typeface="Calibri"/>
              <a:sym typeface="Calibri"/>
            </a:endParaRPr>
          </a:p>
        </p:txBody>
      </p:sp>
      <p:sp>
        <p:nvSpPr>
          <p:cNvPr id="351" name="Google Shape;351;p17"/>
          <p:cNvSpPr txBox="1"/>
          <p:nvPr/>
        </p:nvSpPr>
        <p:spPr>
          <a:xfrm>
            <a:off x="925042" y="2895691"/>
            <a:ext cx="257175" cy="661670"/>
          </a:xfrm>
          <a:prstGeom prst="rect">
            <a:avLst/>
          </a:prstGeom>
          <a:noFill/>
          <a:ln>
            <a:noFill/>
          </a:ln>
        </p:spPr>
        <p:txBody>
          <a:bodyPr anchorCtr="0" anchor="t" bIns="0" lIns="0" spcFirstLastPara="1" rIns="0" wrap="square" tIns="87625">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8000</a:t>
            </a:r>
            <a:endParaRPr sz="900">
              <a:solidFill>
                <a:schemeClr val="dk1"/>
              </a:solidFill>
              <a:latin typeface="Calibri"/>
              <a:ea typeface="Calibri"/>
              <a:cs typeface="Calibri"/>
              <a:sym typeface="Calibri"/>
            </a:endParaRPr>
          </a:p>
          <a:p>
            <a:pPr indent="0" lvl="0" marL="12700" marR="0" rtl="0" algn="l">
              <a:lnSpc>
                <a:spcPct val="100000"/>
              </a:lnSpc>
              <a:spcBef>
                <a:spcPts val="590"/>
              </a:spcBef>
              <a:spcAft>
                <a:spcPts val="0"/>
              </a:spcAft>
              <a:buNone/>
            </a:pPr>
            <a:r>
              <a:rPr lang="en-US" sz="900">
                <a:solidFill>
                  <a:srgbClr val="585858"/>
                </a:solidFill>
                <a:latin typeface="Calibri"/>
                <a:ea typeface="Calibri"/>
                <a:cs typeface="Calibri"/>
                <a:sym typeface="Calibri"/>
              </a:rPr>
              <a:t>6000</a:t>
            </a:r>
            <a:endParaRPr sz="900">
              <a:solidFill>
                <a:schemeClr val="dk1"/>
              </a:solidFill>
              <a:latin typeface="Calibri"/>
              <a:ea typeface="Calibri"/>
              <a:cs typeface="Calibri"/>
              <a:sym typeface="Calibri"/>
            </a:endParaRPr>
          </a:p>
          <a:p>
            <a:pPr indent="0" lvl="0" marL="12700" marR="0" rtl="0" algn="l">
              <a:lnSpc>
                <a:spcPct val="100000"/>
              </a:lnSpc>
              <a:spcBef>
                <a:spcPts val="590"/>
              </a:spcBef>
              <a:spcAft>
                <a:spcPts val="0"/>
              </a:spcAft>
              <a:buNone/>
            </a:pPr>
            <a:r>
              <a:rPr lang="en-US" sz="900">
                <a:solidFill>
                  <a:srgbClr val="585858"/>
                </a:solidFill>
                <a:latin typeface="Calibri"/>
                <a:ea typeface="Calibri"/>
                <a:cs typeface="Calibri"/>
                <a:sym typeface="Calibri"/>
              </a:rPr>
              <a:t>4000</a:t>
            </a:r>
            <a:endParaRPr sz="900">
              <a:solidFill>
                <a:schemeClr val="dk1"/>
              </a:solidFill>
              <a:latin typeface="Calibri"/>
              <a:ea typeface="Calibri"/>
              <a:cs typeface="Calibri"/>
              <a:sym typeface="Calibri"/>
            </a:endParaRPr>
          </a:p>
        </p:txBody>
      </p:sp>
      <p:sp>
        <p:nvSpPr>
          <p:cNvPr id="352" name="Google Shape;352;p17"/>
          <p:cNvSpPr txBox="1"/>
          <p:nvPr/>
        </p:nvSpPr>
        <p:spPr>
          <a:xfrm>
            <a:off x="867130" y="2758403"/>
            <a:ext cx="31496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10000</a:t>
            </a:r>
            <a:endParaRPr sz="900">
              <a:solidFill>
                <a:schemeClr val="dk1"/>
              </a:solidFill>
              <a:latin typeface="Calibri"/>
              <a:ea typeface="Calibri"/>
              <a:cs typeface="Calibri"/>
              <a:sym typeface="Calibri"/>
            </a:endParaRPr>
          </a:p>
        </p:txBody>
      </p:sp>
      <p:sp>
        <p:nvSpPr>
          <p:cNvPr id="353" name="Google Shape;353;p17"/>
          <p:cNvSpPr txBox="1"/>
          <p:nvPr/>
        </p:nvSpPr>
        <p:spPr>
          <a:xfrm>
            <a:off x="1412113" y="3968205"/>
            <a:ext cx="16510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UA</a:t>
            </a:r>
            <a:endParaRPr sz="900">
              <a:solidFill>
                <a:schemeClr val="dk1"/>
              </a:solidFill>
              <a:latin typeface="Calibri"/>
              <a:ea typeface="Calibri"/>
              <a:cs typeface="Calibri"/>
              <a:sym typeface="Calibri"/>
            </a:endParaRPr>
          </a:p>
        </p:txBody>
      </p:sp>
      <p:sp>
        <p:nvSpPr>
          <p:cNvPr id="354" name="Google Shape;354;p17"/>
          <p:cNvSpPr txBox="1"/>
          <p:nvPr/>
        </p:nvSpPr>
        <p:spPr>
          <a:xfrm>
            <a:off x="2695066" y="3968205"/>
            <a:ext cx="22860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HAA</a:t>
            </a:r>
            <a:endParaRPr sz="900">
              <a:solidFill>
                <a:schemeClr val="dk1"/>
              </a:solidFill>
              <a:latin typeface="Calibri"/>
              <a:ea typeface="Calibri"/>
              <a:cs typeface="Calibri"/>
              <a:sym typeface="Calibri"/>
            </a:endParaRPr>
          </a:p>
        </p:txBody>
      </p:sp>
      <p:sp>
        <p:nvSpPr>
          <p:cNvPr id="355" name="Google Shape;355;p17"/>
          <p:cNvSpPr txBox="1"/>
          <p:nvPr/>
        </p:nvSpPr>
        <p:spPr>
          <a:xfrm>
            <a:off x="3208909" y="3968205"/>
            <a:ext cx="7810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F</a:t>
            </a:r>
            <a:endParaRPr sz="900">
              <a:solidFill>
                <a:schemeClr val="dk1"/>
              </a:solidFill>
              <a:latin typeface="Calibri"/>
              <a:ea typeface="Calibri"/>
              <a:cs typeface="Calibri"/>
              <a:sym typeface="Calibri"/>
            </a:endParaRPr>
          </a:p>
        </p:txBody>
      </p:sp>
      <p:sp>
        <p:nvSpPr>
          <p:cNvPr id="356" name="Google Shape;356;p17"/>
          <p:cNvSpPr txBox="1"/>
          <p:nvPr/>
        </p:nvSpPr>
        <p:spPr>
          <a:xfrm>
            <a:off x="3572510" y="3968205"/>
            <a:ext cx="227329"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HVA</a:t>
            </a:r>
            <a:endParaRPr sz="900">
              <a:solidFill>
                <a:schemeClr val="dk1"/>
              </a:solidFill>
              <a:latin typeface="Calibri"/>
              <a:ea typeface="Calibri"/>
              <a:cs typeface="Calibri"/>
              <a:sym typeface="Calibri"/>
            </a:endParaRPr>
          </a:p>
        </p:txBody>
      </p:sp>
      <p:sp>
        <p:nvSpPr>
          <p:cNvPr id="357" name="Google Shape;357;p17"/>
          <p:cNvSpPr txBox="1"/>
          <p:nvPr/>
        </p:nvSpPr>
        <p:spPr>
          <a:xfrm>
            <a:off x="4016374" y="3968205"/>
            <a:ext cx="21717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SNV</a:t>
            </a:r>
            <a:endParaRPr sz="900">
              <a:solidFill>
                <a:schemeClr val="dk1"/>
              </a:solidFill>
              <a:latin typeface="Calibri"/>
              <a:ea typeface="Calibri"/>
              <a:cs typeface="Calibri"/>
              <a:sym typeface="Calibri"/>
            </a:endParaRPr>
          </a:p>
        </p:txBody>
      </p:sp>
      <p:sp>
        <p:nvSpPr>
          <p:cNvPr id="358" name="Google Shape;358;p17"/>
          <p:cNvSpPr txBox="1"/>
          <p:nvPr/>
        </p:nvSpPr>
        <p:spPr>
          <a:xfrm>
            <a:off x="1349629" y="2455508"/>
            <a:ext cx="2586355"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rgbClr val="585858"/>
                </a:solidFill>
                <a:latin typeface="Calibri"/>
                <a:ea typeface="Calibri"/>
                <a:cs typeface="Calibri"/>
                <a:sym typeface="Calibri"/>
              </a:rPr>
              <a:t>Land use in Kusadasi in 2036 (in ha)</a:t>
            </a:r>
            <a:endParaRPr sz="1400">
              <a:solidFill>
                <a:schemeClr val="dk1"/>
              </a:solidFill>
              <a:latin typeface="Calibri"/>
              <a:ea typeface="Calibri"/>
              <a:cs typeface="Calibri"/>
              <a:sym typeface="Calibri"/>
            </a:endParaRPr>
          </a:p>
        </p:txBody>
      </p:sp>
      <p:sp>
        <p:nvSpPr>
          <p:cNvPr id="359" name="Google Shape;359;p17"/>
          <p:cNvSpPr/>
          <p:nvPr/>
        </p:nvSpPr>
        <p:spPr>
          <a:xfrm>
            <a:off x="1648840" y="4283547"/>
            <a:ext cx="62865" cy="62865"/>
          </a:xfrm>
          <a:custGeom>
            <a:rect b="b" l="l" r="r" t="t"/>
            <a:pathLst>
              <a:path extrusionOk="0" h="62864" w="62864">
                <a:moveTo>
                  <a:pt x="62483" y="0"/>
                </a:moveTo>
                <a:lnTo>
                  <a:pt x="0" y="0"/>
                </a:lnTo>
                <a:lnTo>
                  <a:pt x="0" y="62484"/>
                </a:lnTo>
                <a:lnTo>
                  <a:pt x="62483" y="62484"/>
                </a:lnTo>
                <a:lnTo>
                  <a:pt x="62483"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0" name="Google Shape;360;p17"/>
          <p:cNvSpPr txBox="1"/>
          <p:nvPr/>
        </p:nvSpPr>
        <p:spPr>
          <a:xfrm>
            <a:off x="1725422" y="3968205"/>
            <a:ext cx="790575" cy="415925"/>
          </a:xfrm>
          <a:prstGeom prst="rect">
            <a:avLst/>
          </a:prstGeom>
          <a:noFill/>
          <a:ln>
            <a:noFill/>
          </a:ln>
        </p:spPr>
        <p:txBody>
          <a:bodyPr anchorCtr="0" anchor="t" bIns="0" lIns="0" spcFirstLastPara="1" rIns="0" wrap="square" tIns="12700">
            <a:spAutoFit/>
          </a:bodyPr>
          <a:lstStyle/>
          <a:p>
            <a:pPr indent="0" lvl="0" marL="53339" marR="0" rtl="0" algn="ctr">
              <a:lnSpc>
                <a:spcPct val="100000"/>
              </a:lnSpc>
              <a:spcBef>
                <a:spcPts val="0"/>
              </a:spcBef>
              <a:spcAft>
                <a:spcPts val="0"/>
              </a:spcAft>
              <a:buNone/>
            </a:pPr>
            <a:r>
              <a:rPr lang="en-US" sz="900">
                <a:solidFill>
                  <a:srgbClr val="585858"/>
                </a:solidFill>
                <a:latin typeface="Calibri"/>
                <a:ea typeface="Calibri"/>
                <a:cs typeface="Calibri"/>
                <a:sym typeface="Calibri"/>
              </a:rPr>
              <a:t>RA	CL</a:t>
            </a:r>
            <a:endParaRPr sz="9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7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lang="en-US" sz="900">
                <a:solidFill>
                  <a:srgbClr val="585858"/>
                </a:solidFill>
                <a:latin typeface="Calibri"/>
                <a:ea typeface="Calibri"/>
                <a:cs typeface="Calibri"/>
                <a:sym typeface="Calibri"/>
              </a:rPr>
              <a:t>Kusadasi w/o CC</a:t>
            </a:r>
            <a:endParaRPr sz="900">
              <a:solidFill>
                <a:schemeClr val="dk1"/>
              </a:solidFill>
              <a:latin typeface="Calibri"/>
              <a:ea typeface="Calibri"/>
              <a:cs typeface="Calibri"/>
              <a:sym typeface="Calibri"/>
            </a:endParaRPr>
          </a:p>
        </p:txBody>
      </p:sp>
      <p:sp>
        <p:nvSpPr>
          <p:cNvPr id="361" name="Google Shape;361;p17"/>
          <p:cNvSpPr/>
          <p:nvPr/>
        </p:nvSpPr>
        <p:spPr>
          <a:xfrm>
            <a:off x="2680588" y="4283547"/>
            <a:ext cx="62865" cy="62865"/>
          </a:xfrm>
          <a:custGeom>
            <a:rect b="b" l="l" r="r" t="t"/>
            <a:pathLst>
              <a:path extrusionOk="0" h="62864" w="62864">
                <a:moveTo>
                  <a:pt x="62483" y="0"/>
                </a:moveTo>
                <a:lnTo>
                  <a:pt x="0" y="0"/>
                </a:lnTo>
                <a:lnTo>
                  <a:pt x="0" y="62484"/>
                </a:lnTo>
                <a:lnTo>
                  <a:pt x="62483" y="62484"/>
                </a:lnTo>
                <a:lnTo>
                  <a:pt x="62483"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17"/>
          <p:cNvSpPr txBox="1"/>
          <p:nvPr/>
        </p:nvSpPr>
        <p:spPr>
          <a:xfrm>
            <a:off x="2758059" y="4221189"/>
            <a:ext cx="93218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1,5&gt;Kusadasi&lt;2,5°C</a:t>
            </a:r>
            <a:endParaRPr sz="900">
              <a:solidFill>
                <a:schemeClr val="dk1"/>
              </a:solidFill>
              <a:latin typeface="Calibri"/>
              <a:ea typeface="Calibri"/>
              <a:cs typeface="Calibri"/>
              <a:sym typeface="Calibri"/>
            </a:endParaRPr>
          </a:p>
        </p:txBody>
      </p:sp>
      <p:sp>
        <p:nvSpPr>
          <p:cNvPr id="363" name="Google Shape;363;p17"/>
          <p:cNvSpPr/>
          <p:nvPr/>
        </p:nvSpPr>
        <p:spPr>
          <a:xfrm>
            <a:off x="1648840" y="4498430"/>
            <a:ext cx="62865" cy="62865"/>
          </a:xfrm>
          <a:custGeom>
            <a:rect b="b" l="l" r="r" t="t"/>
            <a:pathLst>
              <a:path extrusionOk="0" h="62864" w="62864">
                <a:moveTo>
                  <a:pt x="62483" y="0"/>
                </a:moveTo>
                <a:lnTo>
                  <a:pt x="0" y="0"/>
                </a:lnTo>
                <a:lnTo>
                  <a:pt x="0" y="62483"/>
                </a:lnTo>
                <a:lnTo>
                  <a:pt x="62483" y="62483"/>
                </a:lnTo>
                <a:lnTo>
                  <a:pt x="62483"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4" name="Google Shape;364;p17"/>
          <p:cNvSpPr txBox="1"/>
          <p:nvPr/>
        </p:nvSpPr>
        <p:spPr>
          <a:xfrm>
            <a:off x="1725422" y="4435692"/>
            <a:ext cx="80899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&lt; 2,5 °C</a:t>
            </a:r>
            <a:endParaRPr sz="900">
              <a:solidFill>
                <a:schemeClr val="dk1"/>
              </a:solidFill>
              <a:latin typeface="Calibri"/>
              <a:ea typeface="Calibri"/>
              <a:cs typeface="Calibri"/>
              <a:sym typeface="Calibri"/>
            </a:endParaRPr>
          </a:p>
        </p:txBody>
      </p:sp>
      <p:sp>
        <p:nvSpPr>
          <p:cNvPr id="365" name="Google Shape;365;p17"/>
          <p:cNvSpPr/>
          <p:nvPr/>
        </p:nvSpPr>
        <p:spPr>
          <a:xfrm>
            <a:off x="2680588" y="4498430"/>
            <a:ext cx="62865" cy="62865"/>
          </a:xfrm>
          <a:custGeom>
            <a:rect b="b" l="l" r="r" t="t"/>
            <a:pathLst>
              <a:path extrusionOk="0" h="62864" w="62864">
                <a:moveTo>
                  <a:pt x="62483" y="0"/>
                </a:moveTo>
                <a:lnTo>
                  <a:pt x="0" y="0"/>
                </a:lnTo>
                <a:lnTo>
                  <a:pt x="0" y="62483"/>
                </a:lnTo>
                <a:lnTo>
                  <a:pt x="62483" y="62483"/>
                </a:lnTo>
                <a:lnTo>
                  <a:pt x="62483"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6" name="Google Shape;366;p17"/>
          <p:cNvSpPr txBox="1"/>
          <p:nvPr/>
        </p:nvSpPr>
        <p:spPr>
          <a:xfrm>
            <a:off x="2758059" y="4435692"/>
            <a:ext cx="61404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4°C</a:t>
            </a:r>
            <a:endParaRPr sz="900">
              <a:solidFill>
                <a:schemeClr val="dk1"/>
              </a:solidFill>
              <a:latin typeface="Calibri"/>
              <a:ea typeface="Calibri"/>
              <a:cs typeface="Calibri"/>
              <a:sym typeface="Calibri"/>
            </a:endParaRPr>
          </a:p>
        </p:txBody>
      </p:sp>
      <p:sp>
        <p:nvSpPr>
          <p:cNvPr id="367" name="Google Shape;367;p17"/>
          <p:cNvSpPr/>
          <p:nvPr/>
        </p:nvSpPr>
        <p:spPr>
          <a:xfrm>
            <a:off x="4960492" y="2930235"/>
            <a:ext cx="2769235" cy="0"/>
          </a:xfrm>
          <a:custGeom>
            <a:rect b="b" l="l" r="r" t="t"/>
            <a:pathLst>
              <a:path extrusionOk="0" h="120000" w="2769234">
                <a:moveTo>
                  <a:pt x="0" y="0"/>
                </a:moveTo>
                <a:lnTo>
                  <a:pt x="2769108"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368" name="Google Shape;368;p17"/>
          <p:cNvGrpSpPr/>
          <p:nvPr/>
        </p:nvGrpSpPr>
        <p:grpSpPr>
          <a:xfrm>
            <a:off x="4960492" y="3099398"/>
            <a:ext cx="2769616" cy="814324"/>
            <a:chOff x="4937759" y="2621279"/>
            <a:chExt cx="2769616" cy="814324"/>
          </a:xfrm>
        </p:grpSpPr>
        <p:sp>
          <p:nvSpPr>
            <p:cNvPr id="369" name="Google Shape;369;p17"/>
            <p:cNvSpPr/>
            <p:nvPr/>
          </p:nvSpPr>
          <p:spPr>
            <a:xfrm>
              <a:off x="4937759" y="3238499"/>
              <a:ext cx="134620" cy="0"/>
            </a:xfrm>
            <a:custGeom>
              <a:rect b="b" l="l" r="r" t="t"/>
              <a:pathLst>
                <a:path extrusionOk="0" h="120000" w="134620">
                  <a:moveTo>
                    <a:pt x="0" y="0"/>
                  </a:moveTo>
                  <a:lnTo>
                    <a:pt x="62484" y="0"/>
                  </a:lnTo>
                </a:path>
                <a:path extrusionOk="0" h="120000" w="134620">
                  <a:moveTo>
                    <a:pt x="118872" y="0"/>
                  </a:moveTo>
                  <a:lnTo>
                    <a:pt x="13411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0" name="Google Shape;370;p17"/>
            <p:cNvSpPr/>
            <p:nvPr/>
          </p:nvSpPr>
          <p:spPr>
            <a:xfrm>
              <a:off x="5000243" y="3134867"/>
              <a:ext cx="56515" cy="300355"/>
            </a:xfrm>
            <a:custGeom>
              <a:rect b="b" l="l" r="r" t="t"/>
              <a:pathLst>
                <a:path extrusionOk="0" h="300354" w="56514">
                  <a:moveTo>
                    <a:pt x="56387" y="0"/>
                  </a:moveTo>
                  <a:lnTo>
                    <a:pt x="0" y="0"/>
                  </a:lnTo>
                  <a:lnTo>
                    <a:pt x="0" y="300228"/>
                  </a:lnTo>
                  <a:lnTo>
                    <a:pt x="56387" y="300228"/>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1" name="Google Shape;371;p17"/>
            <p:cNvSpPr/>
            <p:nvPr/>
          </p:nvSpPr>
          <p:spPr>
            <a:xfrm>
              <a:off x="5128259" y="3238499"/>
              <a:ext cx="15240" cy="0"/>
            </a:xfrm>
            <a:custGeom>
              <a:rect b="b" l="l" r="r" t="t"/>
              <a:pathLst>
                <a:path extrusionOk="0" h="120000" w="15239">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2" name="Google Shape;372;p17"/>
            <p:cNvSpPr/>
            <p:nvPr/>
          </p:nvSpPr>
          <p:spPr>
            <a:xfrm>
              <a:off x="5919215" y="3234594"/>
              <a:ext cx="340360" cy="5080"/>
            </a:xfrm>
            <a:custGeom>
              <a:rect b="b" l="l" r="r" t="t"/>
              <a:pathLst>
                <a:path extrusionOk="0" h="5080" w="340360">
                  <a:moveTo>
                    <a:pt x="0" y="4762"/>
                  </a:moveTo>
                  <a:lnTo>
                    <a:pt x="268224" y="4762"/>
                  </a:lnTo>
                </a:path>
                <a:path extrusionOk="0" h="5080" w="340360">
                  <a:moveTo>
                    <a:pt x="0" y="0"/>
                  </a:moveTo>
                  <a:lnTo>
                    <a:pt x="268224" y="0"/>
                  </a:lnTo>
                </a:path>
                <a:path extrusionOk="0" h="5080" w="340360">
                  <a:moveTo>
                    <a:pt x="324612" y="4762"/>
                  </a:moveTo>
                  <a:lnTo>
                    <a:pt x="339851" y="4762"/>
                  </a:lnTo>
                </a:path>
                <a:path extrusionOk="0" h="5080" w="340360">
                  <a:moveTo>
                    <a:pt x="324612" y="0"/>
                  </a:moveTo>
                  <a:lnTo>
                    <a:pt x="33985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3" name="Google Shape;373;p17"/>
            <p:cNvSpPr/>
            <p:nvPr/>
          </p:nvSpPr>
          <p:spPr>
            <a:xfrm>
              <a:off x="4937759" y="3041903"/>
              <a:ext cx="1321435" cy="0"/>
            </a:xfrm>
            <a:custGeom>
              <a:rect b="b" l="l" r="r" t="t"/>
              <a:pathLst>
                <a:path extrusionOk="0" h="120000" w="1321435">
                  <a:moveTo>
                    <a:pt x="0" y="0"/>
                  </a:moveTo>
                  <a:lnTo>
                    <a:pt x="1249679" y="0"/>
                  </a:lnTo>
                </a:path>
                <a:path extrusionOk="0" h="120000" w="1321435">
                  <a:moveTo>
                    <a:pt x="1306067" y="0"/>
                  </a:moveTo>
                  <a:lnTo>
                    <a:pt x="132130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4" name="Google Shape;374;p17"/>
            <p:cNvSpPr/>
            <p:nvPr/>
          </p:nvSpPr>
          <p:spPr>
            <a:xfrm>
              <a:off x="6187439" y="2962655"/>
              <a:ext cx="56515" cy="472440"/>
            </a:xfrm>
            <a:custGeom>
              <a:rect b="b" l="l" r="r" t="t"/>
              <a:pathLst>
                <a:path extrusionOk="0" h="472439" w="56514">
                  <a:moveTo>
                    <a:pt x="56387" y="0"/>
                  </a:moveTo>
                  <a:lnTo>
                    <a:pt x="0" y="0"/>
                  </a:lnTo>
                  <a:lnTo>
                    <a:pt x="0" y="472440"/>
                  </a:lnTo>
                  <a:lnTo>
                    <a:pt x="56387" y="472440"/>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5" name="Google Shape;375;p17"/>
            <p:cNvSpPr/>
            <p:nvPr/>
          </p:nvSpPr>
          <p:spPr>
            <a:xfrm>
              <a:off x="6458711" y="3234594"/>
              <a:ext cx="195580" cy="5080"/>
            </a:xfrm>
            <a:custGeom>
              <a:rect b="b" l="l" r="r" t="t"/>
              <a:pathLst>
                <a:path extrusionOk="0" h="5080" w="195579">
                  <a:moveTo>
                    <a:pt x="0" y="4762"/>
                  </a:moveTo>
                  <a:lnTo>
                    <a:pt x="123443" y="4762"/>
                  </a:lnTo>
                </a:path>
                <a:path extrusionOk="0" h="5080" w="195579">
                  <a:moveTo>
                    <a:pt x="0" y="0"/>
                  </a:moveTo>
                  <a:lnTo>
                    <a:pt x="123443" y="0"/>
                  </a:lnTo>
                </a:path>
                <a:path extrusionOk="0" h="5080" w="195579">
                  <a:moveTo>
                    <a:pt x="179832" y="4762"/>
                  </a:moveTo>
                  <a:lnTo>
                    <a:pt x="195071" y="4762"/>
                  </a:lnTo>
                </a:path>
                <a:path extrusionOk="0" h="5080" w="195579">
                  <a:moveTo>
                    <a:pt x="179832" y="0"/>
                  </a:moveTo>
                  <a:lnTo>
                    <a:pt x="19507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6" name="Google Shape;376;p17"/>
            <p:cNvSpPr/>
            <p:nvPr/>
          </p:nvSpPr>
          <p:spPr>
            <a:xfrm>
              <a:off x="6387083" y="3040284"/>
              <a:ext cx="195580" cy="5080"/>
            </a:xfrm>
            <a:custGeom>
              <a:rect b="b" l="l" r="r" t="t"/>
              <a:pathLst>
                <a:path extrusionOk="0" h="5080" w="195579">
                  <a:moveTo>
                    <a:pt x="0" y="4762"/>
                  </a:moveTo>
                  <a:lnTo>
                    <a:pt x="195071" y="4762"/>
                  </a:lnTo>
                </a:path>
                <a:path extrusionOk="0" h="5080" w="195579">
                  <a:moveTo>
                    <a:pt x="0" y="0"/>
                  </a:moveTo>
                  <a:lnTo>
                    <a:pt x="19507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7" name="Google Shape;377;p17"/>
            <p:cNvSpPr/>
            <p:nvPr/>
          </p:nvSpPr>
          <p:spPr>
            <a:xfrm>
              <a:off x="4937759" y="2648711"/>
              <a:ext cx="1716405" cy="393700"/>
            </a:xfrm>
            <a:custGeom>
              <a:rect b="b" l="l" r="r" t="t"/>
              <a:pathLst>
                <a:path extrusionOk="0" h="393700" w="1716404">
                  <a:moveTo>
                    <a:pt x="1700784" y="393191"/>
                  </a:moveTo>
                  <a:lnTo>
                    <a:pt x="1716023" y="393191"/>
                  </a:lnTo>
                </a:path>
                <a:path extrusionOk="0" h="393700" w="1716404">
                  <a:moveTo>
                    <a:pt x="0" y="196596"/>
                  </a:moveTo>
                  <a:lnTo>
                    <a:pt x="1644395" y="196596"/>
                  </a:lnTo>
                </a:path>
                <a:path extrusionOk="0" h="393700" w="1716404">
                  <a:moveTo>
                    <a:pt x="1700784" y="196596"/>
                  </a:moveTo>
                  <a:lnTo>
                    <a:pt x="1716023" y="196596"/>
                  </a:lnTo>
                </a:path>
                <a:path extrusionOk="0" h="393700" w="1716404">
                  <a:moveTo>
                    <a:pt x="0" y="0"/>
                  </a:moveTo>
                  <a:lnTo>
                    <a:pt x="1644395" y="0"/>
                  </a:lnTo>
                </a:path>
                <a:path extrusionOk="0" h="393700" w="1716404">
                  <a:moveTo>
                    <a:pt x="1700784" y="0"/>
                  </a:moveTo>
                  <a:lnTo>
                    <a:pt x="1716023"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8" name="Google Shape;378;p17"/>
            <p:cNvSpPr/>
            <p:nvPr/>
          </p:nvSpPr>
          <p:spPr>
            <a:xfrm>
              <a:off x="6582155" y="2621279"/>
              <a:ext cx="56515" cy="814069"/>
            </a:xfrm>
            <a:custGeom>
              <a:rect b="b" l="l" r="r" t="t"/>
              <a:pathLst>
                <a:path extrusionOk="0" h="814070" w="56515">
                  <a:moveTo>
                    <a:pt x="56388" y="0"/>
                  </a:moveTo>
                  <a:lnTo>
                    <a:pt x="0" y="0"/>
                  </a:lnTo>
                  <a:lnTo>
                    <a:pt x="0" y="813816"/>
                  </a:lnTo>
                  <a:lnTo>
                    <a:pt x="56388" y="813816"/>
                  </a:lnTo>
                  <a:lnTo>
                    <a:pt x="56388"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79" name="Google Shape;379;p17"/>
            <p:cNvSpPr/>
            <p:nvPr/>
          </p:nvSpPr>
          <p:spPr>
            <a:xfrm>
              <a:off x="5071871" y="3223259"/>
              <a:ext cx="56515" cy="212090"/>
            </a:xfrm>
            <a:custGeom>
              <a:rect b="b" l="l" r="r" t="t"/>
              <a:pathLst>
                <a:path extrusionOk="0" h="212089" w="56514">
                  <a:moveTo>
                    <a:pt x="56387" y="0"/>
                  </a:moveTo>
                  <a:lnTo>
                    <a:pt x="0" y="0"/>
                  </a:lnTo>
                  <a:lnTo>
                    <a:pt x="0" y="211836"/>
                  </a:lnTo>
                  <a:lnTo>
                    <a:pt x="56387" y="211836"/>
                  </a:lnTo>
                  <a:lnTo>
                    <a:pt x="5638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0" name="Google Shape;380;p17"/>
            <p:cNvSpPr/>
            <p:nvPr/>
          </p:nvSpPr>
          <p:spPr>
            <a:xfrm>
              <a:off x="5271515" y="3238499"/>
              <a:ext cx="125095" cy="0"/>
            </a:xfrm>
            <a:custGeom>
              <a:rect b="b" l="l" r="r" t="t"/>
              <a:pathLst>
                <a:path extrusionOk="0" h="120000" w="125095">
                  <a:moveTo>
                    <a:pt x="0" y="0"/>
                  </a:moveTo>
                  <a:lnTo>
                    <a:pt x="124968"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1" name="Google Shape;381;p17"/>
            <p:cNvSpPr/>
            <p:nvPr/>
          </p:nvSpPr>
          <p:spPr>
            <a:xfrm>
              <a:off x="5452871" y="3234594"/>
              <a:ext cx="15240" cy="5080"/>
            </a:xfrm>
            <a:custGeom>
              <a:rect b="b" l="l" r="r" t="t"/>
              <a:pathLst>
                <a:path extrusionOk="0" h="5080" w="15239">
                  <a:moveTo>
                    <a:pt x="0" y="4762"/>
                  </a:moveTo>
                  <a:lnTo>
                    <a:pt x="15239" y="4762"/>
                  </a:lnTo>
                </a:path>
                <a:path extrusionOk="0" h="5080" w="15239">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2" name="Google Shape;382;p17"/>
            <p:cNvSpPr/>
            <p:nvPr/>
          </p:nvSpPr>
          <p:spPr>
            <a:xfrm>
              <a:off x="5396483" y="3118103"/>
              <a:ext cx="56515" cy="317500"/>
            </a:xfrm>
            <a:custGeom>
              <a:rect b="b" l="l" r="r" t="t"/>
              <a:pathLst>
                <a:path extrusionOk="0" h="317500" w="56514">
                  <a:moveTo>
                    <a:pt x="56387" y="0"/>
                  </a:moveTo>
                  <a:lnTo>
                    <a:pt x="0" y="0"/>
                  </a:lnTo>
                  <a:lnTo>
                    <a:pt x="0" y="316992"/>
                  </a:lnTo>
                  <a:lnTo>
                    <a:pt x="56387" y="316992"/>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3" name="Google Shape;383;p17"/>
            <p:cNvSpPr/>
            <p:nvPr/>
          </p:nvSpPr>
          <p:spPr>
            <a:xfrm>
              <a:off x="5524499" y="3234594"/>
              <a:ext cx="15240" cy="5080"/>
            </a:xfrm>
            <a:custGeom>
              <a:rect b="b" l="l" r="r" t="t"/>
              <a:pathLst>
                <a:path extrusionOk="0" h="5080" w="15239">
                  <a:moveTo>
                    <a:pt x="0" y="4762"/>
                  </a:moveTo>
                  <a:lnTo>
                    <a:pt x="15239" y="4762"/>
                  </a:lnTo>
                </a:path>
                <a:path extrusionOk="0" h="5080" w="15239">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4" name="Google Shape;384;p17"/>
            <p:cNvSpPr/>
            <p:nvPr/>
          </p:nvSpPr>
          <p:spPr>
            <a:xfrm>
              <a:off x="5468111" y="3139439"/>
              <a:ext cx="56515" cy="295910"/>
            </a:xfrm>
            <a:custGeom>
              <a:rect b="b" l="l" r="r" t="t"/>
              <a:pathLst>
                <a:path extrusionOk="0" h="295910" w="56514">
                  <a:moveTo>
                    <a:pt x="56387" y="0"/>
                  </a:moveTo>
                  <a:lnTo>
                    <a:pt x="0" y="0"/>
                  </a:lnTo>
                  <a:lnTo>
                    <a:pt x="0" y="295656"/>
                  </a:lnTo>
                  <a:lnTo>
                    <a:pt x="56387" y="295656"/>
                  </a:lnTo>
                  <a:lnTo>
                    <a:pt x="5638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5" name="Google Shape;385;p17"/>
            <p:cNvSpPr/>
            <p:nvPr/>
          </p:nvSpPr>
          <p:spPr>
            <a:xfrm>
              <a:off x="5667755" y="3234594"/>
              <a:ext cx="195580" cy="5080"/>
            </a:xfrm>
            <a:custGeom>
              <a:rect b="b" l="l" r="r" t="t"/>
              <a:pathLst>
                <a:path extrusionOk="0" h="5080" w="195579">
                  <a:moveTo>
                    <a:pt x="0" y="4762"/>
                  </a:moveTo>
                  <a:lnTo>
                    <a:pt x="195072" y="4762"/>
                  </a:lnTo>
                </a:path>
                <a:path extrusionOk="0" h="5080" w="195579">
                  <a:moveTo>
                    <a:pt x="0" y="0"/>
                  </a:moveTo>
                  <a:lnTo>
                    <a:pt x="19507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6" name="Google Shape;386;p17"/>
            <p:cNvSpPr/>
            <p:nvPr/>
          </p:nvSpPr>
          <p:spPr>
            <a:xfrm>
              <a:off x="5791199" y="3235451"/>
              <a:ext cx="56515" cy="200025"/>
            </a:xfrm>
            <a:custGeom>
              <a:rect b="b" l="l" r="r" t="t"/>
              <a:pathLst>
                <a:path extrusionOk="0" h="200025" w="56514">
                  <a:moveTo>
                    <a:pt x="56387" y="0"/>
                  </a:moveTo>
                  <a:lnTo>
                    <a:pt x="0" y="0"/>
                  </a:lnTo>
                  <a:lnTo>
                    <a:pt x="0" y="199644"/>
                  </a:lnTo>
                  <a:lnTo>
                    <a:pt x="56387" y="199644"/>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7" name="Google Shape;387;p17"/>
            <p:cNvSpPr/>
            <p:nvPr/>
          </p:nvSpPr>
          <p:spPr>
            <a:xfrm>
              <a:off x="5862827" y="3171443"/>
              <a:ext cx="56515" cy="264160"/>
            </a:xfrm>
            <a:custGeom>
              <a:rect b="b" l="l" r="r" t="t"/>
              <a:pathLst>
                <a:path extrusionOk="0" h="264160" w="56514">
                  <a:moveTo>
                    <a:pt x="56387" y="0"/>
                  </a:moveTo>
                  <a:lnTo>
                    <a:pt x="0" y="0"/>
                  </a:lnTo>
                  <a:lnTo>
                    <a:pt x="0" y="263651"/>
                  </a:lnTo>
                  <a:lnTo>
                    <a:pt x="56387" y="263651"/>
                  </a:lnTo>
                  <a:lnTo>
                    <a:pt x="5638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8" name="Google Shape;388;p17"/>
            <p:cNvSpPr/>
            <p:nvPr/>
          </p:nvSpPr>
          <p:spPr>
            <a:xfrm>
              <a:off x="6315455" y="3234594"/>
              <a:ext cx="15240" cy="5080"/>
            </a:xfrm>
            <a:custGeom>
              <a:rect b="b" l="l" r="r" t="t"/>
              <a:pathLst>
                <a:path extrusionOk="0" h="5080" w="15239">
                  <a:moveTo>
                    <a:pt x="0" y="4762"/>
                  </a:moveTo>
                  <a:lnTo>
                    <a:pt x="15240" y="4762"/>
                  </a:lnTo>
                </a:path>
                <a:path extrusionOk="0" h="5080" w="15239">
                  <a:moveTo>
                    <a:pt x="0" y="0"/>
                  </a:moveTo>
                  <a:lnTo>
                    <a:pt x="1524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89" name="Google Shape;389;p17"/>
            <p:cNvSpPr/>
            <p:nvPr/>
          </p:nvSpPr>
          <p:spPr>
            <a:xfrm>
              <a:off x="6315455" y="3041903"/>
              <a:ext cx="15240" cy="0"/>
            </a:xfrm>
            <a:custGeom>
              <a:rect b="b" l="l" r="r" t="t"/>
              <a:pathLst>
                <a:path extrusionOk="0" h="120000" w="15239">
                  <a:moveTo>
                    <a:pt x="0" y="0"/>
                  </a:moveTo>
                  <a:lnTo>
                    <a:pt x="1524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0" name="Google Shape;390;p17"/>
            <p:cNvSpPr/>
            <p:nvPr/>
          </p:nvSpPr>
          <p:spPr>
            <a:xfrm>
              <a:off x="6259067" y="2916935"/>
              <a:ext cx="56515" cy="518159"/>
            </a:xfrm>
            <a:custGeom>
              <a:rect b="b" l="l" r="r" t="t"/>
              <a:pathLst>
                <a:path extrusionOk="0" h="518160" w="56514">
                  <a:moveTo>
                    <a:pt x="56387" y="0"/>
                  </a:moveTo>
                  <a:lnTo>
                    <a:pt x="0" y="0"/>
                  </a:lnTo>
                  <a:lnTo>
                    <a:pt x="0" y="518160"/>
                  </a:lnTo>
                  <a:lnTo>
                    <a:pt x="56387" y="518160"/>
                  </a:lnTo>
                  <a:lnTo>
                    <a:pt x="5638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1" name="Google Shape;391;p17"/>
            <p:cNvSpPr/>
            <p:nvPr/>
          </p:nvSpPr>
          <p:spPr>
            <a:xfrm>
              <a:off x="6711695" y="3234594"/>
              <a:ext cx="15240" cy="5080"/>
            </a:xfrm>
            <a:custGeom>
              <a:rect b="b" l="l" r="r" t="t"/>
              <a:pathLst>
                <a:path extrusionOk="0" h="5080" w="15240">
                  <a:moveTo>
                    <a:pt x="0" y="4762"/>
                  </a:moveTo>
                  <a:lnTo>
                    <a:pt x="15239" y="4762"/>
                  </a:lnTo>
                </a:path>
                <a:path extrusionOk="0" h="508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2" name="Google Shape;392;p17"/>
            <p:cNvSpPr/>
            <p:nvPr/>
          </p:nvSpPr>
          <p:spPr>
            <a:xfrm>
              <a:off x="6711695" y="2648711"/>
              <a:ext cx="995680" cy="393700"/>
            </a:xfrm>
            <a:custGeom>
              <a:rect b="b" l="l" r="r" t="t"/>
              <a:pathLst>
                <a:path extrusionOk="0" h="393700" w="995679">
                  <a:moveTo>
                    <a:pt x="0" y="393191"/>
                  </a:moveTo>
                  <a:lnTo>
                    <a:pt x="15239" y="393191"/>
                  </a:lnTo>
                </a:path>
                <a:path extrusionOk="0" h="393700" w="995679">
                  <a:moveTo>
                    <a:pt x="0" y="196596"/>
                  </a:moveTo>
                  <a:lnTo>
                    <a:pt x="15239" y="196596"/>
                  </a:lnTo>
                </a:path>
                <a:path extrusionOk="0" h="393700" w="995679">
                  <a:moveTo>
                    <a:pt x="0" y="0"/>
                  </a:moveTo>
                  <a:lnTo>
                    <a:pt x="99517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3" name="Google Shape;393;p17"/>
            <p:cNvSpPr/>
            <p:nvPr/>
          </p:nvSpPr>
          <p:spPr>
            <a:xfrm>
              <a:off x="6653783" y="2621279"/>
              <a:ext cx="58419" cy="814069"/>
            </a:xfrm>
            <a:custGeom>
              <a:rect b="b" l="l" r="r" t="t"/>
              <a:pathLst>
                <a:path extrusionOk="0" h="814070" w="58420">
                  <a:moveTo>
                    <a:pt x="57912" y="0"/>
                  </a:moveTo>
                  <a:lnTo>
                    <a:pt x="0" y="0"/>
                  </a:lnTo>
                  <a:lnTo>
                    <a:pt x="0" y="813816"/>
                  </a:lnTo>
                  <a:lnTo>
                    <a:pt x="57912" y="813816"/>
                  </a:lnTo>
                  <a:lnTo>
                    <a:pt x="57912"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17"/>
            <p:cNvSpPr/>
            <p:nvPr/>
          </p:nvSpPr>
          <p:spPr>
            <a:xfrm>
              <a:off x="6854951" y="3234594"/>
              <a:ext cx="195580" cy="5080"/>
            </a:xfrm>
            <a:custGeom>
              <a:rect b="b" l="l" r="r" t="t"/>
              <a:pathLst>
                <a:path extrusionOk="0" h="5080" w="195579">
                  <a:moveTo>
                    <a:pt x="0" y="4762"/>
                  </a:moveTo>
                  <a:lnTo>
                    <a:pt x="123444" y="4762"/>
                  </a:lnTo>
                </a:path>
                <a:path extrusionOk="0" h="5080" w="195579">
                  <a:moveTo>
                    <a:pt x="0" y="0"/>
                  </a:moveTo>
                  <a:lnTo>
                    <a:pt x="123444" y="0"/>
                  </a:lnTo>
                </a:path>
                <a:path extrusionOk="0" h="5080" w="195579">
                  <a:moveTo>
                    <a:pt x="179831" y="4762"/>
                  </a:moveTo>
                  <a:lnTo>
                    <a:pt x="195072" y="4762"/>
                  </a:lnTo>
                </a:path>
                <a:path extrusionOk="0" h="5080" w="195579">
                  <a:moveTo>
                    <a:pt x="179831" y="0"/>
                  </a:moveTo>
                  <a:lnTo>
                    <a:pt x="19507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17"/>
            <p:cNvSpPr/>
            <p:nvPr/>
          </p:nvSpPr>
          <p:spPr>
            <a:xfrm>
              <a:off x="6854951" y="3041903"/>
              <a:ext cx="266700" cy="0"/>
            </a:xfrm>
            <a:custGeom>
              <a:rect b="b" l="l" r="r" t="t"/>
              <a:pathLst>
                <a:path extrusionOk="0" h="120000" w="266700">
                  <a:moveTo>
                    <a:pt x="0" y="0"/>
                  </a:moveTo>
                  <a:lnTo>
                    <a:pt x="26670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6" name="Google Shape;396;p17"/>
            <p:cNvSpPr/>
            <p:nvPr/>
          </p:nvSpPr>
          <p:spPr>
            <a:xfrm>
              <a:off x="6978395" y="3058667"/>
              <a:ext cx="56515" cy="376555"/>
            </a:xfrm>
            <a:custGeom>
              <a:rect b="b" l="l" r="r" t="t"/>
              <a:pathLst>
                <a:path extrusionOk="0" h="376554" w="56515">
                  <a:moveTo>
                    <a:pt x="56387" y="0"/>
                  </a:moveTo>
                  <a:lnTo>
                    <a:pt x="0" y="0"/>
                  </a:lnTo>
                  <a:lnTo>
                    <a:pt x="0" y="376428"/>
                  </a:lnTo>
                  <a:lnTo>
                    <a:pt x="56387" y="376428"/>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7" name="Google Shape;397;p17"/>
            <p:cNvSpPr/>
            <p:nvPr/>
          </p:nvSpPr>
          <p:spPr>
            <a:xfrm>
              <a:off x="7106411" y="3234594"/>
              <a:ext cx="15240" cy="5080"/>
            </a:xfrm>
            <a:custGeom>
              <a:rect b="b" l="l" r="r" t="t"/>
              <a:pathLst>
                <a:path extrusionOk="0" h="5080" w="15240">
                  <a:moveTo>
                    <a:pt x="0" y="4762"/>
                  </a:moveTo>
                  <a:lnTo>
                    <a:pt x="15240" y="4762"/>
                  </a:lnTo>
                </a:path>
                <a:path extrusionOk="0" h="5080" w="15240">
                  <a:moveTo>
                    <a:pt x="0" y="0"/>
                  </a:moveTo>
                  <a:lnTo>
                    <a:pt x="1524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8" name="Google Shape;398;p17"/>
            <p:cNvSpPr/>
            <p:nvPr/>
          </p:nvSpPr>
          <p:spPr>
            <a:xfrm>
              <a:off x="7050023" y="3058667"/>
              <a:ext cx="56515" cy="376555"/>
            </a:xfrm>
            <a:custGeom>
              <a:rect b="b" l="l" r="r" t="t"/>
              <a:pathLst>
                <a:path extrusionOk="0" h="376554" w="56515">
                  <a:moveTo>
                    <a:pt x="56387" y="0"/>
                  </a:moveTo>
                  <a:lnTo>
                    <a:pt x="0" y="0"/>
                  </a:lnTo>
                  <a:lnTo>
                    <a:pt x="0" y="376428"/>
                  </a:lnTo>
                  <a:lnTo>
                    <a:pt x="56387" y="376428"/>
                  </a:lnTo>
                  <a:lnTo>
                    <a:pt x="5638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99" name="Google Shape;399;p17"/>
            <p:cNvSpPr/>
            <p:nvPr/>
          </p:nvSpPr>
          <p:spPr>
            <a:xfrm>
              <a:off x="5199887" y="3238499"/>
              <a:ext cx="15240" cy="0"/>
            </a:xfrm>
            <a:custGeom>
              <a:rect b="b" l="l" r="r" t="t"/>
              <a:pathLst>
                <a:path extrusionOk="0" h="120000" w="15239">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17"/>
            <p:cNvSpPr/>
            <p:nvPr/>
          </p:nvSpPr>
          <p:spPr>
            <a:xfrm>
              <a:off x="5143499" y="3147059"/>
              <a:ext cx="56515" cy="288290"/>
            </a:xfrm>
            <a:custGeom>
              <a:rect b="b" l="l" r="r" t="t"/>
              <a:pathLst>
                <a:path extrusionOk="0" h="288289" w="56514">
                  <a:moveTo>
                    <a:pt x="56387" y="0"/>
                  </a:moveTo>
                  <a:lnTo>
                    <a:pt x="0" y="0"/>
                  </a:lnTo>
                  <a:lnTo>
                    <a:pt x="0" y="288036"/>
                  </a:lnTo>
                  <a:lnTo>
                    <a:pt x="56387" y="288036"/>
                  </a:lnTo>
                  <a:lnTo>
                    <a:pt x="56387"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17"/>
            <p:cNvSpPr/>
            <p:nvPr/>
          </p:nvSpPr>
          <p:spPr>
            <a:xfrm>
              <a:off x="5596127" y="3234594"/>
              <a:ext cx="15240" cy="5080"/>
            </a:xfrm>
            <a:custGeom>
              <a:rect b="b" l="l" r="r" t="t"/>
              <a:pathLst>
                <a:path extrusionOk="0" h="5080" w="15239">
                  <a:moveTo>
                    <a:pt x="0" y="4762"/>
                  </a:moveTo>
                  <a:lnTo>
                    <a:pt x="15239" y="4762"/>
                  </a:lnTo>
                </a:path>
                <a:path extrusionOk="0" h="5080" w="15239">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17"/>
            <p:cNvSpPr/>
            <p:nvPr/>
          </p:nvSpPr>
          <p:spPr>
            <a:xfrm>
              <a:off x="5539740" y="3121151"/>
              <a:ext cx="451484" cy="314325"/>
            </a:xfrm>
            <a:custGeom>
              <a:rect b="b" l="l" r="r" t="t"/>
              <a:pathLst>
                <a:path extrusionOk="0" h="314325" w="451485">
                  <a:moveTo>
                    <a:pt x="56388" y="0"/>
                  </a:moveTo>
                  <a:lnTo>
                    <a:pt x="0" y="0"/>
                  </a:lnTo>
                  <a:lnTo>
                    <a:pt x="0" y="313944"/>
                  </a:lnTo>
                  <a:lnTo>
                    <a:pt x="56388" y="313944"/>
                  </a:lnTo>
                  <a:lnTo>
                    <a:pt x="56388" y="0"/>
                  </a:lnTo>
                  <a:close/>
                </a:path>
                <a:path extrusionOk="0" h="314325" w="451485">
                  <a:moveTo>
                    <a:pt x="451104" y="149352"/>
                  </a:moveTo>
                  <a:lnTo>
                    <a:pt x="394716" y="149352"/>
                  </a:lnTo>
                  <a:lnTo>
                    <a:pt x="394716" y="313944"/>
                  </a:lnTo>
                  <a:lnTo>
                    <a:pt x="451104" y="313944"/>
                  </a:lnTo>
                  <a:lnTo>
                    <a:pt x="451104" y="149352"/>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3" name="Google Shape;403;p17"/>
            <p:cNvSpPr/>
            <p:nvPr/>
          </p:nvSpPr>
          <p:spPr>
            <a:xfrm>
              <a:off x="6387083" y="3234594"/>
              <a:ext cx="15240" cy="5080"/>
            </a:xfrm>
            <a:custGeom>
              <a:rect b="b" l="l" r="r" t="t"/>
              <a:pathLst>
                <a:path extrusionOk="0" h="5080" w="15239">
                  <a:moveTo>
                    <a:pt x="0" y="4762"/>
                  </a:moveTo>
                  <a:lnTo>
                    <a:pt x="15239" y="4762"/>
                  </a:lnTo>
                </a:path>
                <a:path extrusionOk="0" h="5080" w="15239">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17"/>
            <p:cNvSpPr/>
            <p:nvPr/>
          </p:nvSpPr>
          <p:spPr>
            <a:xfrm>
              <a:off x="6330695" y="3003803"/>
              <a:ext cx="56515" cy="431800"/>
            </a:xfrm>
            <a:custGeom>
              <a:rect b="b" l="l" r="r" t="t"/>
              <a:pathLst>
                <a:path extrusionOk="0" h="431800" w="56514">
                  <a:moveTo>
                    <a:pt x="56387" y="0"/>
                  </a:moveTo>
                  <a:lnTo>
                    <a:pt x="0" y="0"/>
                  </a:lnTo>
                  <a:lnTo>
                    <a:pt x="0" y="431292"/>
                  </a:lnTo>
                  <a:lnTo>
                    <a:pt x="56387" y="431292"/>
                  </a:lnTo>
                  <a:lnTo>
                    <a:pt x="56387"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5" name="Google Shape;405;p17"/>
            <p:cNvSpPr/>
            <p:nvPr/>
          </p:nvSpPr>
          <p:spPr>
            <a:xfrm>
              <a:off x="6783323" y="3234594"/>
              <a:ext cx="15240" cy="5080"/>
            </a:xfrm>
            <a:custGeom>
              <a:rect b="b" l="l" r="r" t="t"/>
              <a:pathLst>
                <a:path extrusionOk="0" h="5080" w="15240">
                  <a:moveTo>
                    <a:pt x="0" y="4762"/>
                  </a:moveTo>
                  <a:lnTo>
                    <a:pt x="15240" y="4762"/>
                  </a:lnTo>
                </a:path>
                <a:path extrusionOk="0" h="5080" w="15240">
                  <a:moveTo>
                    <a:pt x="0" y="0"/>
                  </a:moveTo>
                  <a:lnTo>
                    <a:pt x="1524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6" name="Google Shape;406;p17"/>
            <p:cNvSpPr/>
            <p:nvPr/>
          </p:nvSpPr>
          <p:spPr>
            <a:xfrm>
              <a:off x="6783323" y="2845307"/>
              <a:ext cx="923925" cy="196850"/>
            </a:xfrm>
            <a:custGeom>
              <a:rect b="b" l="l" r="r" t="t"/>
              <a:pathLst>
                <a:path extrusionOk="0" h="196850" w="923925">
                  <a:moveTo>
                    <a:pt x="0" y="196595"/>
                  </a:moveTo>
                  <a:lnTo>
                    <a:pt x="15240" y="196595"/>
                  </a:lnTo>
                </a:path>
                <a:path extrusionOk="0" h="196850" w="923925">
                  <a:moveTo>
                    <a:pt x="0" y="0"/>
                  </a:moveTo>
                  <a:lnTo>
                    <a:pt x="92354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7" name="Google Shape;407;p17"/>
            <p:cNvSpPr/>
            <p:nvPr/>
          </p:nvSpPr>
          <p:spPr>
            <a:xfrm>
              <a:off x="6726935" y="2756915"/>
              <a:ext cx="56515" cy="678180"/>
            </a:xfrm>
            <a:custGeom>
              <a:rect b="b" l="l" r="r" t="t"/>
              <a:pathLst>
                <a:path extrusionOk="0" h="678179" w="56515">
                  <a:moveTo>
                    <a:pt x="56388" y="0"/>
                  </a:moveTo>
                  <a:lnTo>
                    <a:pt x="0" y="0"/>
                  </a:lnTo>
                  <a:lnTo>
                    <a:pt x="0" y="678180"/>
                  </a:lnTo>
                  <a:lnTo>
                    <a:pt x="56388" y="678180"/>
                  </a:lnTo>
                  <a:lnTo>
                    <a:pt x="56388"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8" name="Google Shape;408;p17"/>
            <p:cNvSpPr/>
            <p:nvPr/>
          </p:nvSpPr>
          <p:spPr>
            <a:xfrm>
              <a:off x="7178039" y="3234594"/>
              <a:ext cx="15240" cy="5080"/>
            </a:xfrm>
            <a:custGeom>
              <a:rect b="b" l="l" r="r" t="t"/>
              <a:pathLst>
                <a:path extrusionOk="0" h="5080" w="15240">
                  <a:moveTo>
                    <a:pt x="0" y="4762"/>
                  </a:moveTo>
                  <a:lnTo>
                    <a:pt x="15239" y="4762"/>
                  </a:lnTo>
                </a:path>
                <a:path extrusionOk="0" h="508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9" name="Google Shape;409;p17"/>
            <p:cNvSpPr/>
            <p:nvPr/>
          </p:nvSpPr>
          <p:spPr>
            <a:xfrm>
              <a:off x="7178039" y="3041903"/>
              <a:ext cx="15240" cy="0"/>
            </a:xfrm>
            <a:custGeom>
              <a:rect b="b" l="l" r="r" t="t"/>
              <a:pathLst>
                <a:path extrusionOk="0" h="12000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0" name="Google Shape;410;p17"/>
            <p:cNvSpPr/>
            <p:nvPr/>
          </p:nvSpPr>
          <p:spPr>
            <a:xfrm>
              <a:off x="7121651" y="3005327"/>
              <a:ext cx="56515" cy="429895"/>
            </a:xfrm>
            <a:custGeom>
              <a:rect b="b" l="l" r="r" t="t"/>
              <a:pathLst>
                <a:path extrusionOk="0" h="429895" w="56515">
                  <a:moveTo>
                    <a:pt x="56388" y="0"/>
                  </a:moveTo>
                  <a:lnTo>
                    <a:pt x="0" y="0"/>
                  </a:lnTo>
                  <a:lnTo>
                    <a:pt x="0" y="429768"/>
                  </a:lnTo>
                  <a:lnTo>
                    <a:pt x="56388" y="429768"/>
                  </a:lnTo>
                  <a:lnTo>
                    <a:pt x="56388"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1" name="Google Shape;411;p17"/>
            <p:cNvSpPr/>
            <p:nvPr/>
          </p:nvSpPr>
          <p:spPr>
            <a:xfrm>
              <a:off x="7249667" y="3234594"/>
              <a:ext cx="340360" cy="5080"/>
            </a:xfrm>
            <a:custGeom>
              <a:rect b="b" l="l" r="r" t="t"/>
              <a:pathLst>
                <a:path extrusionOk="0" h="5080" w="340359">
                  <a:moveTo>
                    <a:pt x="0" y="4762"/>
                  </a:moveTo>
                  <a:lnTo>
                    <a:pt x="339851" y="4762"/>
                  </a:lnTo>
                </a:path>
                <a:path extrusionOk="0" h="5080" w="340359">
                  <a:moveTo>
                    <a:pt x="0" y="0"/>
                  </a:moveTo>
                  <a:lnTo>
                    <a:pt x="33985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17"/>
            <p:cNvSpPr/>
            <p:nvPr/>
          </p:nvSpPr>
          <p:spPr>
            <a:xfrm>
              <a:off x="7517891" y="3259835"/>
              <a:ext cx="56515" cy="175260"/>
            </a:xfrm>
            <a:custGeom>
              <a:rect b="b" l="l" r="r" t="t"/>
              <a:pathLst>
                <a:path extrusionOk="0" h="175260" w="56515">
                  <a:moveTo>
                    <a:pt x="56387" y="0"/>
                  </a:moveTo>
                  <a:lnTo>
                    <a:pt x="0" y="0"/>
                  </a:lnTo>
                  <a:lnTo>
                    <a:pt x="0" y="175260"/>
                  </a:lnTo>
                  <a:lnTo>
                    <a:pt x="56387" y="175260"/>
                  </a:lnTo>
                  <a:lnTo>
                    <a:pt x="56387"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3" name="Google Shape;413;p17"/>
            <p:cNvSpPr/>
            <p:nvPr/>
          </p:nvSpPr>
          <p:spPr>
            <a:xfrm>
              <a:off x="5215128" y="2872739"/>
              <a:ext cx="1640205" cy="562610"/>
            </a:xfrm>
            <a:custGeom>
              <a:rect b="b" l="l" r="r" t="t"/>
              <a:pathLst>
                <a:path extrusionOk="0" h="562610" w="1640204">
                  <a:moveTo>
                    <a:pt x="56388" y="274320"/>
                  </a:moveTo>
                  <a:lnTo>
                    <a:pt x="0" y="274320"/>
                  </a:lnTo>
                  <a:lnTo>
                    <a:pt x="0" y="562356"/>
                  </a:lnTo>
                  <a:lnTo>
                    <a:pt x="56388" y="562356"/>
                  </a:lnTo>
                  <a:lnTo>
                    <a:pt x="56388" y="274320"/>
                  </a:lnTo>
                  <a:close/>
                </a:path>
                <a:path extrusionOk="0" h="562610" w="1640204">
                  <a:moveTo>
                    <a:pt x="452628" y="251460"/>
                  </a:moveTo>
                  <a:lnTo>
                    <a:pt x="396240" y="251460"/>
                  </a:lnTo>
                  <a:lnTo>
                    <a:pt x="396240" y="562356"/>
                  </a:lnTo>
                  <a:lnTo>
                    <a:pt x="452628" y="562356"/>
                  </a:lnTo>
                  <a:lnTo>
                    <a:pt x="452628" y="251460"/>
                  </a:lnTo>
                  <a:close/>
                </a:path>
                <a:path extrusionOk="0" h="562610" w="1640204">
                  <a:moveTo>
                    <a:pt x="848868" y="413004"/>
                  </a:moveTo>
                  <a:lnTo>
                    <a:pt x="790956" y="413004"/>
                  </a:lnTo>
                  <a:lnTo>
                    <a:pt x="790956" y="562356"/>
                  </a:lnTo>
                  <a:lnTo>
                    <a:pt x="848868" y="562356"/>
                  </a:lnTo>
                  <a:lnTo>
                    <a:pt x="848868" y="413004"/>
                  </a:lnTo>
                  <a:close/>
                </a:path>
                <a:path extrusionOk="0" h="562610" w="1640204">
                  <a:moveTo>
                    <a:pt x="1243584" y="170688"/>
                  </a:moveTo>
                  <a:lnTo>
                    <a:pt x="1187196" y="170688"/>
                  </a:lnTo>
                  <a:lnTo>
                    <a:pt x="1187196" y="562356"/>
                  </a:lnTo>
                  <a:lnTo>
                    <a:pt x="1243584" y="562356"/>
                  </a:lnTo>
                  <a:lnTo>
                    <a:pt x="1243584" y="170688"/>
                  </a:lnTo>
                  <a:close/>
                </a:path>
                <a:path extrusionOk="0" h="562610" w="1640204">
                  <a:moveTo>
                    <a:pt x="1639824" y="0"/>
                  </a:moveTo>
                  <a:lnTo>
                    <a:pt x="1583436" y="0"/>
                  </a:lnTo>
                  <a:lnTo>
                    <a:pt x="1583436" y="562356"/>
                  </a:lnTo>
                  <a:lnTo>
                    <a:pt x="1639824" y="562356"/>
                  </a:lnTo>
                  <a:lnTo>
                    <a:pt x="1639824"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4" name="Google Shape;414;p17"/>
            <p:cNvSpPr/>
            <p:nvPr/>
          </p:nvSpPr>
          <p:spPr>
            <a:xfrm>
              <a:off x="7249667" y="3041903"/>
              <a:ext cx="457200" cy="0"/>
            </a:xfrm>
            <a:custGeom>
              <a:rect b="b" l="l" r="r" t="t"/>
              <a:pathLst>
                <a:path extrusionOk="0" h="120000" w="457200">
                  <a:moveTo>
                    <a:pt x="0" y="0"/>
                  </a:moveTo>
                  <a:lnTo>
                    <a:pt x="45720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5" name="Google Shape;415;p17"/>
            <p:cNvSpPr/>
            <p:nvPr/>
          </p:nvSpPr>
          <p:spPr>
            <a:xfrm>
              <a:off x="7193279" y="3032759"/>
              <a:ext cx="56515" cy="402590"/>
            </a:xfrm>
            <a:custGeom>
              <a:rect b="b" l="l" r="r" t="t"/>
              <a:pathLst>
                <a:path extrusionOk="0" h="402589" w="56515">
                  <a:moveTo>
                    <a:pt x="56388" y="0"/>
                  </a:moveTo>
                  <a:lnTo>
                    <a:pt x="0" y="0"/>
                  </a:lnTo>
                  <a:lnTo>
                    <a:pt x="0" y="402336"/>
                  </a:lnTo>
                  <a:lnTo>
                    <a:pt x="56388" y="402336"/>
                  </a:lnTo>
                  <a:lnTo>
                    <a:pt x="56388"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17"/>
            <p:cNvSpPr/>
            <p:nvPr/>
          </p:nvSpPr>
          <p:spPr>
            <a:xfrm>
              <a:off x="7645907" y="3234594"/>
              <a:ext cx="60960" cy="5080"/>
            </a:xfrm>
            <a:custGeom>
              <a:rect b="b" l="l" r="r" t="t"/>
              <a:pathLst>
                <a:path extrusionOk="0" h="5080" w="60959">
                  <a:moveTo>
                    <a:pt x="0" y="4762"/>
                  </a:moveTo>
                  <a:lnTo>
                    <a:pt x="60960" y="4762"/>
                  </a:lnTo>
                </a:path>
                <a:path extrusionOk="0" h="5080" w="60959">
                  <a:moveTo>
                    <a:pt x="0" y="0"/>
                  </a:moveTo>
                  <a:lnTo>
                    <a:pt x="6096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7" name="Google Shape;417;p17"/>
            <p:cNvSpPr/>
            <p:nvPr/>
          </p:nvSpPr>
          <p:spPr>
            <a:xfrm>
              <a:off x="7589519" y="3058667"/>
              <a:ext cx="56515" cy="376555"/>
            </a:xfrm>
            <a:custGeom>
              <a:rect b="b" l="l" r="r" t="t"/>
              <a:pathLst>
                <a:path extrusionOk="0" h="376554" w="56515">
                  <a:moveTo>
                    <a:pt x="56387" y="0"/>
                  </a:moveTo>
                  <a:lnTo>
                    <a:pt x="0" y="0"/>
                  </a:lnTo>
                  <a:lnTo>
                    <a:pt x="0" y="376428"/>
                  </a:lnTo>
                  <a:lnTo>
                    <a:pt x="56387" y="376428"/>
                  </a:lnTo>
                  <a:lnTo>
                    <a:pt x="56387"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8" name="Google Shape;418;p17"/>
            <p:cNvSpPr/>
            <p:nvPr/>
          </p:nvSpPr>
          <p:spPr>
            <a:xfrm>
              <a:off x="4937759" y="3435095"/>
              <a:ext cx="2769235" cy="0"/>
            </a:xfrm>
            <a:custGeom>
              <a:rect b="b" l="l" r="r" t="t"/>
              <a:pathLst>
                <a:path extrusionOk="0" h="120000" w="2769234">
                  <a:moveTo>
                    <a:pt x="0" y="0"/>
                  </a:moveTo>
                  <a:lnTo>
                    <a:pt x="2769108"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19" name="Google Shape;419;p17"/>
          <p:cNvSpPr txBox="1"/>
          <p:nvPr/>
        </p:nvSpPr>
        <p:spPr>
          <a:xfrm>
            <a:off x="4553330" y="2776437"/>
            <a:ext cx="315595" cy="1205865"/>
          </a:xfrm>
          <a:prstGeom prst="rect">
            <a:avLst/>
          </a:prstGeom>
          <a:noFill/>
          <a:ln>
            <a:noFill/>
          </a:ln>
        </p:spPr>
        <p:txBody>
          <a:bodyPr anchorCtr="0" anchor="t" bIns="0" lIns="0" spcFirstLastPara="1" rIns="0" wrap="square" tIns="71750">
            <a:spAutoFit/>
          </a:bodyPr>
          <a:lstStyle/>
          <a:p>
            <a:pPr indent="0" lvl="0" marL="0" marR="5080" rtl="0" algn="r">
              <a:lnSpc>
                <a:spcPct val="100000"/>
              </a:lnSpc>
              <a:spcBef>
                <a:spcPts val="0"/>
              </a:spcBef>
              <a:spcAft>
                <a:spcPts val="0"/>
              </a:spcAft>
              <a:buNone/>
            </a:pPr>
            <a:r>
              <a:rPr lang="en-US" sz="900">
                <a:solidFill>
                  <a:srgbClr val="585858"/>
                </a:solidFill>
                <a:latin typeface="Calibri"/>
                <a:ea typeface="Calibri"/>
                <a:cs typeface="Calibri"/>
                <a:sym typeface="Calibri"/>
              </a:rPr>
              <a:t>10000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8000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6000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4000</a:t>
            </a:r>
            <a:endParaRPr sz="900">
              <a:solidFill>
                <a:schemeClr val="dk1"/>
              </a:solidFill>
              <a:latin typeface="Calibri"/>
              <a:ea typeface="Calibri"/>
              <a:cs typeface="Calibri"/>
              <a:sym typeface="Calibri"/>
            </a:endParaRPr>
          </a:p>
          <a:p>
            <a:pPr indent="0" lvl="0" marL="0" marR="5080" rtl="0" algn="r">
              <a:lnSpc>
                <a:spcPct val="100000"/>
              </a:lnSpc>
              <a:spcBef>
                <a:spcPts val="465"/>
              </a:spcBef>
              <a:spcAft>
                <a:spcPts val="0"/>
              </a:spcAft>
              <a:buNone/>
            </a:pPr>
            <a:r>
              <a:rPr lang="en-US" sz="900">
                <a:solidFill>
                  <a:srgbClr val="585858"/>
                </a:solidFill>
                <a:latin typeface="Calibri"/>
                <a:ea typeface="Calibri"/>
                <a:cs typeface="Calibri"/>
                <a:sym typeface="Calibri"/>
              </a:rPr>
              <a:t>2000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0</a:t>
            </a:r>
            <a:endParaRPr sz="900">
              <a:solidFill>
                <a:schemeClr val="dk1"/>
              </a:solidFill>
              <a:latin typeface="Calibri"/>
              <a:ea typeface="Calibri"/>
              <a:cs typeface="Calibri"/>
              <a:sym typeface="Calibri"/>
            </a:endParaRPr>
          </a:p>
        </p:txBody>
      </p:sp>
      <p:sp>
        <p:nvSpPr>
          <p:cNvPr id="420" name="Google Shape;420;p17"/>
          <p:cNvSpPr txBox="1"/>
          <p:nvPr/>
        </p:nvSpPr>
        <p:spPr>
          <a:xfrm>
            <a:off x="5077079" y="3968205"/>
            <a:ext cx="16510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UA</a:t>
            </a:r>
            <a:endParaRPr sz="900">
              <a:solidFill>
                <a:schemeClr val="dk1"/>
              </a:solidFill>
              <a:latin typeface="Calibri"/>
              <a:ea typeface="Calibri"/>
              <a:cs typeface="Calibri"/>
              <a:sym typeface="Calibri"/>
            </a:endParaRPr>
          </a:p>
        </p:txBody>
      </p:sp>
      <p:sp>
        <p:nvSpPr>
          <p:cNvPr id="421" name="Google Shape;421;p17"/>
          <p:cNvSpPr txBox="1"/>
          <p:nvPr/>
        </p:nvSpPr>
        <p:spPr>
          <a:xfrm>
            <a:off x="5283708" y="2549996"/>
            <a:ext cx="2563495"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rgbClr val="585858"/>
                </a:solidFill>
                <a:latin typeface="Calibri"/>
                <a:ea typeface="Calibri"/>
                <a:cs typeface="Calibri"/>
                <a:sym typeface="Calibri"/>
              </a:rPr>
              <a:t>Land Use in Kusadasi in 2072(in ha)</a:t>
            </a:r>
            <a:endParaRPr sz="1400">
              <a:solidFill>
                <a:schemeClr val="dk1"/>
              </a:solidFill>
              <a:latin typeface="Calibri"/>
              <a:ea typeface="Calibri"/>
              <a:cs typeface="Calibri"/>
              <a:sym typeface="Calibri"/>
            </a:endParaRPr>
          </a:p>
        </p:txBody>
      </p:sp>
      <p:sp>
        <p:nvSpPr>
          <p:cNvPr id="422" name="Google Shape;422;p17"/>
          <p:cNvSpPr/>
          <p:nvPr/>
        </p:nvSpPr>
        <p:spPr>
          <a:xfrm>
            <a:off x="5184521" y="4283547"/>
            <a:ext cx="64135" cy="62865"/>
          </a:xfrm>
          <a:custGeom>
            <a:rect b="b" l="l" r="r" t="t"/>
            <a:pathLst>
              <a:path extrusionOk="0" h="62864" w="64135">
                <a:moveTo>
                  <a:pt x="64008" y="0"/>
                </a:moveTo>
                <a:lnTo>
                  <a:pt x="0" y="0"/>
                </a:lnTo>
                <a:lnTo>
                  <a:pt x="0" y="62484"/>
                </a:lnTo>
                <a:lnTo>
                  <a:pt x="64008" y="62484"/>
                </a:lnTo>
                <a:lnTo>
                  <a:pt x="64008"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17"/>
          <p:cNvSpPr txBox="1"/>
          <p:nvPr/>
        </p:nvSpPr>
        <p:spPr>
          <a:xfrm>
            <a:off x="5262372" y="3968205"/>
            <a:ext cx="790575" cy="415925"/>
          </a:xfrm>
          <a:prstGeom prst="rect">
            <a:avLst/>
          </a:prstGeom>
          <a:noFill/>
          <a:ln>
            <a:noFill/>
          </a:ln>
        </p:spPr>
        <p:txBody>
          <a:bodyPr anchorCtr="0" anchor="t" bIns="0" lIns="0" spcFirstLastPara="1" rIns="0" wrap="square" tIns="12700">
            <a:spAutoFit/>
          </a:bodyPr>
          <a:lstStyle/>
          <a:p>
            <a:pPr indent="0" lvl="0" marL="228600" marR="0" rtl="0" algn="l">
              <a:lnSpc>
                <a:spcPct val="100000"/>
              </a:lnSpc>
              <a:spcBef>
                <a:spcPts val="0"/>
              </a:spcBef>
              <a:spcAft>
                <a:spcPts val="0"/>
              </a:spcAft>
              <a:buNone/>
            </a:pPr>
            <a:r>
              <a:rPr lang="en-US" sz="900">
                <a:solidFill>
                  <a:srgbClr val="585858"/>
                </a:solidFill>
                <a:latin typeface="Calibri"/>
                <a:ea typeface="Calibri"/>
                <a:cs typeface="Calibri"/>
                <a:sym typeface="Calibri"/>
              </a:rPr>
              <a:t>RA	CL</a:t>
            </a:r>
            <a:endParaRPr sz="9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7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w/o CC</a:t>
            </a:r>
            <a:endParaRPr sz="900">
              <a:solidFill>
                <a:schemeClr val="dk1"/>
              </a:solidFill>
              <a:latin typeface="Calibri"/>
              <a:ea typeface="Calibri"/>
              <a:cs typeface="Calibri"/>
              <a:sym typeface="Calibri"/>
            </a:endParaRPr>
          </a:p>
        </p:txBody>
      </p:sp>
      <p:sp>
        <p:nvSpPr>
          <p:cNvPr id="424" name="Google Shape;424;p17"/>
          <p:cNvSpPr/>
          <p:nvPr/>
        </p:nvSpPr>
        <p:spPr>
          <a:xfrm>
            <a:off x="6217792" y="4283547"/>
            <a:ext cx="62865" cy="62865"/>
          </a:xfrm>
          <a:custGeom>
            <a:rect b="b" l="l" r="r" t="t"/>
            <a:pathLst>
              <a:path extrusionOk="0" h="62864" w="62864">
                <a:moveTo>
                  <a:pt x="62484" y="0"/>
                </a:moveTo>
                <a:lnTo>
                  <a:pt x="0" y="0"/>
                </a:lnTo>
                <a:lnTo>
                  <a:pt x="0" y="62484"/>
                </a:lnTo>
                <a:lnTo>
                  <a:pt x="62484" y="62484"/>
                </a:lnTo>
                <a:lnTo>
                  <a:pt x="62484"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17"/>
          <p:cNvSpPr txBox="1"/>
          <p:nvPr/>
        </p:nvSpPr>
        <p:spPr>
          <a:xfrm>
            <a:off x="6232271" y="3968205"/>
            <a:ext cx="1409700" cy="4159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HAA	F	HVA	SNV</a:t>
            </a:r>
            <a:endParaRPr sz="9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700">
              <a:solidFill>
                <a:schemeClr val="dk1"/>
              </a:solidFill>
              <a:latin typeface="Calibri"/>
              <a:ea typeface="Calibri"/>
              <a:cs typeface="Calibri"/>
              <a:sym typeface="Calibri"/>
            </a:endParaRPr>
          </a:p>
          <a:p>
            <a:pPr indent="0" lvl="0" marL="74930" marR="0" rtl="0" algn="l">
              <a:lnSpc>
                <a:spcPct val="100000"/>
              </a:lnSpc>
              <a:spcBef>
                <a:spcPts val="0"/>
              </a:spcBef>
              <a:spcAft>
                <a:spcPts val="0"/>
              </a:spcAft>
              <a:buNone/>
            </a:pPr>
            <a:r>
              <a:rPr lang="en-US" sz="900">
                <a:solidFill>
                  <a:srgbClr val="585858"/>
                </a:solidFill>
                <a:latin typeface="Calibri"/>
                <a:ea typeface="Calibri"/>
                <a:cs typeface="Calibri"/>
                <a:sym typeface="Calibri"/>
              </a:rPr>
              <a:t>1,5&gt;Kusadasi&lt;2,5°C</a:t>
            </a:r>
            <a:endParaRPr sz="900">
              <a:solidFill>
                <a:schemeClr val="dk1"/>
              </a:solidFill>
              <a:latin typeface="Calibri"/>
              <a:ea typeface="Calibri"/>
              <a:cs typeface="Calibri"/>
              <a:sym typeface="Calibri"/>
            </a:endParaRPr>
          </a:p>
        </p:txBody>
      </p:sp>
      <p:sp>
        <p:nvSpPr>
          <p:cNvPr id="426" name="Google Shape;426;p17"/>
          <p:cNvSpPr/>
          <p:nvPr/>
        </p:nvSpPr>
        <p:spPr>
          <a:xfrm>
            <a:off x="5184521" y="4498430"/>
            <a:ext cx="64135" cy="62865"/>
          </a:xfrm>
          <a:custGeom>
            <a:rect b="b" l="l" r="r" t="t"/>
            <a:pathLst>
              <a:path extrusionOk="0" h="62864" w="64135">
                <a:moveTo>
                  <a:pt x="64008" y="0"/>
                </a:moveTo>
                <a:lnTo>
                  <a:pt x="0" y="0"/>
                </a:lnTo>
                <a:lnTo>
                  <a:pt x="0" y="62483"/>
                </a:lnTo>
                <a:lnTo>
                  <a:pt x="64008" y="62483"/>
                </a:lnTo>
                <a:lnTo>
                  <a:pt x="64008"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7" name="Google Shape;427;p17"/>
          <p:cNvSpPr txBox="1"/>
          <p:nvPr/>
        </p:nvSpPr>
        <p:spPr>
          <a:xfrm>
            <a:off x="5262372" y="4435692"/>
            <a:ext cx="80899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&lt; 2,5 °C</a:t>
            </a:r>
            <a:endParaRPr sz="900">
              <a:solidFill>
                <a:schemeClr val="dk1"/>
              </a:solidFill>
              <a:latin typeface="Calibri"/>
              <a:ea typeface="Calibri"/>
              <a:cs typeface="Calibri"/>
              <a:sym typeface="Calibri"/>
            </a:endParaRPr>
          </a:p>
        </p:txBody>
      </p:sp>
      <p:sp>
        <p:nvSpPr>
          <p:cNvPr id="428" name="Google Shape;428;p17"/>
          <p:cNvSpPr/>
          <p:nvPr/>
        </p:nvSpPr>
        <p:spPr>
          <a:xfrm>
            <a:off x="6217792" y="4498430"/>
            <a:ext cx="62865" cy="62865"/>
          </a:xfrm>
          <a:custGeom>
            <a:rect b="b" l="l" r="r" t="t"/>
            <a:pathLst>
              <a:path extrusionOk="0" h="62864" w="62864">
                <a:moveTo>
                  <a:pt x="62484" y="0"/>
                </a:moveTo>
                <a:lnTo>
                  <a:pt x="0" y="0"/>
                </a:lnTo>
                <a:lnTo>
                  <a:pt x="0" y="62483"/>
                </a:lnTo>
                <a:lnTo>
                  <a:pt x="62484" y="62483"/>
                </a:lnTo>
                <a:lnTo>
                  <a:pt x="62484"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9" name="Google Shape;429;p17"/>
          <p:cNvSpPr txBox="1"/>
          <p:nvPr/>
        </p:nvSpPr>
        <p:spPr>
          <a:xfrm>
            <a:off x="6295009" y="4435692"/>
            <a:ext cx="61404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4°C</a:t>
            </a:r>
            <a:endParaRPr sz="900">
              <a:solidFill>
                <a:schemeClr val="dk1"/>
              </a:solidFill>
              <a:latin typeface="Calibri"/>
              <a:ea typeface="Calibri"/>
              <a:cs typeface="Calibri"/>
              <a:sym typeface="Calibri"/>
            </a:endParaRPr>
          </a:p>
        </p:txBody>
      </p:sp>
      <p:sp>
        <p:nvSpPr>
          <p:cNvPr id="430" name="Google Shape;430;p17"/>
          <p:cNvSpPr/>
          <p:nvPr/>
        </p:nvSpPr>
        <p:spPr>
          <a:xfrm>
            <a:off x="8531225" y="2930235"/>
            <a:ext cx="2769235" cy="0"/>
          </a:xfrm>
          <a:custGeom>
            <a:rect b="b" l="l" r="r" t="t"/>
            <a:pathLst>
              <a:path extrusionOk="0" h="120000" w="2769234">
                <a:moveTo>
                  <a:pt x="0" y="0"/>
                </a:moveTo>
                <a:lnTo>
                  <a:pt x="276910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31" name="Google Shape;431;p17"/>
          <p:cNvGrpSpPr/>
          <p:nvPr/>
        </p:nvGrpSpPr>
        <p:grpSpPr>
          <a:xfrm>
            <a:off x="8531225" y="3103970"/>
            <a:ext cx="2769362" cy="809752"/>
            <a:chOff x="8508492" y="2625851"/>
            <a:chExt cx="2769362" cy="809752"/>
          </a:xfrm>
        </p:grpSpPr>
        <p:sp>
          <p:nvSpPr>
            <p:cNvPr id="432" name="Google Shape;432;p17"/>
            <p:cNvSpPr/>
            <p:nvPr/>
          </p:nvSpPr>
          <p:spPr>
            <a:xfrm>
              <a:off x="8508492" y="3041903"/>
              <a:ext cx="1248410" cy="196850"/>
            </a:xfrm>
            <a:custGeom>
              <a:rect b="b" l="l" r="r" t="t"/>
              <a:pathLst>
                <a:path extrusionOk="0" h="196850" w="1248409">
                  <a:moveTo>
                    <a:pt x="0" y="196596"/>
                  </a:moveTo>
                  <a:lnTo>
                    <a:pt x="62483" y="196596"/>
                  </a:lnTo>
                </a:path>
                <a:path extrusionOk="0" h="196850" w="1248409">
                  <a:moveTo>
                    <a:pt x="118872" y="196596"/>
                  </a:moveTo>
                  <a:lnTo>
                    <a:pt x="134111" y="196596"/>
                  </a:lnTo>
                </a:path>
                <a:path extrusionOk="0" h="196850" w="1248409">
                  <a:moveTo>
                    <a:pt x="0" y="0"/>
                  </a:moveTo>
                  <a:lnTo>
                    <a:pt x="1248155"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3" name="Google Shape;433;p17"/>
            <p:cNvSpPr/>
            <p:nvPr/>
          </p:nvSpPr>
          <p:spPr>
            <a:xfrm>
              <a:off x="8570976" y="3089147"/>
              <a:ext cx="56515" cy="346075"/>
            </a:xfrm>
            <a:custGeom>
              <a:rect b="b" l="l" r="r" t="t"/>
              <a:pathLst>
                <a:path extrusionOk="0" h="346075" w="56515">
                  <a:moveTo>
                    <a:pt x="56388" y="0"/>
                  </a:moveTo>
                  <a:lnTo>
                    <a:pt x="0" y="0"/>
                  </a:lnTo>
                  <a:lnTo>
                    <a:pt x="0" y="345948"/>
                  </a:lnTo>
                  <a:lnTo>
                    <a:pt x="56388" y="345948"/>
                  </a:lnTo>
                  <a:lnTo>
                    <a:pt x="56388"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4" name="Google Shape;434;p17"/>
            <p:cNvSpPr/>
            <p:nvPr/>
          </p:nvSpPr>
          <p:spPr>
            <a:xfrm>
              <a:off x="8842248" y="3238499"/>
              <a:ext cx="195580" cy="0"/>
            </a:xfrm>
            <a:custGeom>
              <a:rect b="b" l="l" r="r" t="t"/>
              <a:pathLst>
                <a:path extrusionOk="0" h="120000" w="195579">
                  <a:moveTo>
                    <a:pt x="0" y="0"/>
                  </a:moveTo>
                  <a:lnTo>
                    <a:pt x="123444" y="0"/>
                  </a:lnTo>
                </a:path>
                <a:path extrusionOk="0" h="120000" w="195579">
                  <a:moveTo>
                    <a:pt x="179831" y="0"/>
                  </a:moveTo>
                  <a:lnTo>
                    <a:pt x="195072"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5" name="Google Shape;435;p17"/>
            <p:cNvSpPr/>
            <p:nvPr/>
          </p:nvSpPr>
          <p:spPr>
            <a:xfrm>
              <a:off x="8965692" y="3058667"/>
              <a:ext cx="56515" cy="376555"/>
            </a:xfrm>
            <a:custGeom>
              <a:rect b="b" l="l" r="r" t="t"/>
              <a:pathLst>
                <a:path extrusionOk="0" h="376554" w="56515">
                  <a:moveTo>
                    <a:pt x="56387" y="0"/>
                  </a:moveTo>
                  <a:lnTo>
                    <a:pt x="0" y="0"/>
                  </a:lnTo>
                  <a:lnTo>
                    <a:pt x="0" y="376428"/>
                  </a:lnTo>
                  <a:lnTo>
                    <a:pt x="56387" y="376428"/>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6" name="Google Shape;436;p17"/>
            <p:cNvSpPr/>
            <p:nvPr/>
          </p:nvSpPr>
          <p:spPr>
            <a:xfrm>
              <a:off x="9238488" y="3238499"/>
              <a:ext cx="195580" cy="0"/>
            </a:xfrm>
            <a:custGeom>
              <a:rect b="b" l="l" r="r" t="t"/>
              <a:pathLst>
                <a:path extrusionOk="0" h="120000" w="195579">
                  <a:moveTo>
                    <a:pt x="0" y="0"/>
                  </a:moveTo>
                  <a:lnTo>
                    <a:pt x="19507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7" name="Google Shape;437;p17"/>
            <p:cNvSpPr/>
            <p:nvPr/>
          </p:nvSpPr>
          <p:spPr>
            <a:xfrm>
              <a:off x="9361932" y="3282695"/>
              <a:ext cx="56515" cy="152400"/>
            </a:xfrm>
            <a:custGeom>
              <a:rect b="b" l="l" r="r" t="t"/>
              <a:pathLst>
                <a:path extrusionOk="0" h="152400" w="56515">
                  <a:moveTo>
                    <a:pt x="56388" y="0"/>
                  </a:moveTo>
                  <a:lnTo>
                    <a:pt x="0" y="0"/>
                  </a:lnTo>
                  <a:lnTo>
                    <a:pt x="0" y="152400"/>
                  </a:lnTo>
                  <a:lnTo>
                    <a:pt x="56388" y="152400"/>
                  </a:lnTo>
                  <a:lnTo>
                    <a:pt x="56388"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8" name="Google Shape;438;p17"/>
            <p:cNvSpPr/>
            <p:nvPr/>
          </p:nvSpPr>
          <p:spPr>
            <a:xfrm>
              <a:off x="9489948" y="3041903"/>
              <a:ext cx="340360" cy="196850"/>
            </a:xfrm>
            <a:custGeom>
              <a:rect b="b" l="l" r="r" t="t"/>
              <a:pathLst>
                <a:path extrusionOk="0" h="196850" w="340359">
                  <a:moveTo>
                    <a:pt x="0" y="196596"/>
                  </a:moveTo>
                  <a:lnTo>
                    <a:pt x="266700" y="196596"/>
                  </a:lnTo>
                </a:path>
                <a:path extrusionOk="0" h="196850" w="340359">
                  <a:moveTo>
                    <a:pt x="324611" y="196596"/>
                  </a:moveTo>
                  <a:lnTo>
                    <a:pt x="339851" y="196596"/>
                  </a:lnTo>
                </a:path>
                <a:path extrusionOk="0" h="196850" w="340359">
                  <a:moveTo>
                    <a:pt x="324611" y="0"/>
                  </a:moveTo>
                  <a:lnTo>
                    <a:pt x="33985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39" name="Google Shape;439;p17"/>
            <p:cNvSpPr/>
            <p:nvPr/>
          </p:nvSpPr>
          <p:spPr>
            <a:xfrm>
              <a:off x="9756648" y="3011423"/>
              <a:ext cx="58419" cy="424180"/>
            </a:xfrm>
            <a:custGeom>
              <a:rect b="b" l="l" r="r" t="t"/>
              <a:pathLst>
                <a:path extrusionOk="0" h="424179" w="58420">
                  <a:moveTo>
                    <a:pt x="57911" y="0"/>
                  </a:moveTo>
                  <a:lnTo>
                    <a:pt x="0" y="0"/>
                  </a:lnTo>
                  <a:lnTo>
                    <a:pt x="0" y="423672"/>
                  </a:lnTo>
                  <a:lnTo>
                    <a:pt x="57911" y="423672"/>
                  </a:lnTo>
                  <a:lnTo>
                    <a:pt x="57911"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0" name="Google Shape;440;p17"/>
            <p:cNvSpPr/>
            <p:nvPr/>
          </p:nvSpPr>
          <p:spPr>
            <a:xfrm>
              <a:off x="8508492" y="2648711"/>
              <a:ext cx="1716405" cy="589915"/>
            </a:xfrm>
            <a:custGeom>
              <a:rect b="b" l="l" r="r" t="t"/>
              <a:pathLst>
                <a:path extrusionOk="0" h="589914" w="1716404">
                  <a:moveTo>
                    <a:pt x="190500" y="589788"/>
                  </a:moveTo>
                  <a:lnTo>
                    <a:pt x="205739" y="589788"/>
                  </a:lnTo>
                </a:path>
                <a:path extrusionOk="0" h="589914" w="1716404">
                  <a:moveTo>
                    <a:pt x="1520952" y="589788"/>
                  </a:moveTo>
                  <a:lnTo>
                    <a:pt x="1644396" y="589788"/>
                  </a:lnTo>
                </a:path>
                <a:path extrusionOk="0" h="589914" w="1716404">
                  <a:moveTo>
                    <a:pt x="1700783" y="589788"/>
                  </a:moveTo>
                  <a:lnTo>
                    <a:pt x="1716024" y="589788"/>
                  </a:lnTo>
                </a:path>
                <a:path extrusionOk="0" h="589914" w="1716404">
                  <a:moveTo>
                    <a:pt x="1377696" y="393191"/>
                  </a:moveTo>
                  <a:lnTo>
                    <a:pt x="1644396" y="393191"/>
                  </a:lnTo>
                </a:path>
                <a:path extrusionOk="0" h="589914" w="1716404">
                  <a:moveTo>
                    <a:pt x="1700783" y="393191"/>
                  </a:moveTo>
                  <a:lnTo>
                    <a:pt x="1716024" y="393191"/>
                  </a:lnTo>
                </a:path>
                <a:path extrusionOk="0" h="589914" w="1716404">
                  <a:moveTo>
                    <a:pt x="0" y="196596"/>
                  </a:moveTo>
                  <a:lnTo>
                    <a:pt x="1644396" y="196596"/>
                  </a:lnTo>
                </a:path>
                <a:path extrusionOk="0" h="589914" w="1716404">
                  <a:moveTo>
                    <a:pt x="1700783" y="196596"/>
                  </a:moveTo>
                  <a:lnTo>
                    <a:pt x="1716024" y="196596"/>
                  </a:lnTo>
                </a:path>
                <a:path extrusionOk="0" h="589914" w="1716404">
                  <a:moveTo>
                    <a:pt x="0" y="0"/>
                  </a:moveTo>
                  <a:lnTo>
                    <a:pt x="1644396" y="0"/>
                  </a:lnTo>
                </a:path>
                <a:path extrusionOk="0" h="589914" w="1716404">
                  <a:moveTo>
                    <a:pt x="1700783" y="0"/>
                  </a:moveTo>
                  <a:lnTo>
                    <a:pt x="171602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1" name="Google Shape;441;p17"/>
            <p:cNvSpPr/>
            <p:nvPr/>
          </p:nvSpPr>
          <p:spPr>
            <a:xfrm>
              <a:off x="10152888" y="2625851"/>
              <a:ext cx="56515" cy="809625"/>
            </a:xfrm>
            <a:custGeom>
              <a:rect b="b" l="l" r="r" t="t"/>
              <a:pathLst>
                <a:path extrusionOk="0" h="809625" w="56515">
                  <a:moveTo>
                    <a:pt x="56387" y="0"/>
                  </a:moveTo>
                  <a:lnTo>
                    <a:pt x="0" y="0"/>
                  </a:lnTo>
                  <a:lnTo>
                    <a:pt x="0" y="809244"/>
                  </a:lnTo>
                  <a:lnTo>
                    <a:pt x="56387" y="809244"/>
                  </a:lnTo>
                  <a:lnTo>
                    <a:pt x="56387"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17"/>
            <p:cNvSpPr/>
            <p:nvPr/>
          </p:nvSpPr>
          <p:spPr>
            <a:xfrm>
              <a:off x="8642604" y="3200399"/>
              <a:ext cx="56515" cy="234950"/>
            </a:xfrm>
            <a:custGeom>
              <a:rect b="b" l="l" r="r" t="t"/>
              <a:pathLst>
                <a:path extrusionOk="0" h="234950" w="56515">
                  <a:moveTo>
                    <a:pt x="56388" y="0"/>
                  </a:moveTo>
                  <a:lnTo>
                    <a:pt x="0" y="0"/>
                  </a:lnTo>
                  <a:lnTo>
                    <a:pt x="0" y="234696"/>
                  </a:lnTo>
                  <a:lnTo>
                    <a:pt x="56388" y="234696"/>
                  </a:lnTo>
                  <a:lnTo>
                    <a:pt x="56388"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17"/>
            <p:cNvSpPr/>
            <p:nvPr/>
          </p:nvSpPr>
          <p:spPr>
            <a:xfrm>
              <a:off x="9093708" y="3238499"/>
              <a:ext cx="17145" cy="0"/>
            </a:xfrm>
            <a:custGeom>
              <a:rect b="b" l="l" r="r" t="t"/>
              <a:pathLst>
                <a:path extrusionOk="0" h="120000" w="17145">
                  <a:moveTo>
                    <a:pt x="0" y="0"/>
                  </a:moveTo>
                  <a:lnTo>
                    <a:pt x="1676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4" name="Google Shape;444;p17"/>
            <p:cNvSpPr/>
            <p:nvPr/>
          </p:nvSpPr>
          <p:spPr>
            <a:xfrm>
              <a:off x="9037320" y="3096767"/>
              <a:ext cx="452755" cy="338455"/>
            </a:xfrm>
            <a:custGeom>
              <a:rect b="b" l="l" r="r" t="t"/>
              <a:pathLst>
                <a:path extrusionOk="0" h="338454" w="452754">
                  <a:moveTo>
                    <a:pt x="56388" y="0"/>
                  </a:moveTo>
                  <a:lnTo>
                    <a:pt x="0" y="0"/>
                  </a:lnTo>
                  <a:lnTo>
                    <a:pt x="0" y="338328"/>
                  </a:lnTo>
                  <a:lnTo>
                    <a:pt x="56388" y="338328"/>
                  </a:lnTo>
                  <a:lnTo>
                    <a:pt x="56388" y="0"/>
                  </a:lnTo>
                  <a:close/>
                </a:path>
                <a:path extrusionOk="0" h="338454" w="452754">
                  <a:moveTo>
                    <a:pt x="452628" y="102108"/>
                  </a:moveTo>
                  <a:lnTo>
                    <a:pt x="396240" y="102108"/>
                  </a:lnTo>
                  <a:lnTo>
                    <a:pt x="396240" y="338328"/>
                  </a:lnTo>
                  <a:lnTo>
                    <a:pt x="452628" y="338328"/>
                  </a:lnTo>
                  <a:lnTo>
                    <a:pt x="452628" y="102108"/>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5" name="Google Shape;445;p17"/>
            <p:cNvSpPr/>
            <p:nvPr/>
          </p:nvSpPr>
          <p:spPr>
            <a:xfrm>
              <a:off x="9886188" y="3238499"/>
              <a:ext cx="15240" cy="0"/>
            </a:xfrm>
            <a:custGeom>
              <a:rect b="b" l="l" r="r" t="t"/>
              <a:pathLst>
                <a:path extrusionOk="0" h="12000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6" name="Google Shape;446;p17"/>
            <p:cNvSpPr/>
            <p:nvPr/>
          </p:nvSpPr>
          <p:spPr>
            <a:xfrm>
              <a:off x="9829800" y="2947415"/>
              <a:ext cx="56515" cy="487680"/>
            </a:xfrm>
            <a:custGeom>
              <a:rect b="b" l="l" r="r" t="t"/>
              <a:pathLst>
                <a:path extrusionOk="0" h="487679" w="56515">
                  <a:moveTo>
                    <a:pt x="56388" y="0"/>
                  </a:moveTo>
                  <a:lnTo>
                    <a:pt x="0" y="0"/>
                  </a:lnTo>
                  <a:lnTo>
                    <a:pt x="0" y="487680"/>
                  </a:lnTo>
                  <a:lnTo>
                    <a:pt x="56388" y="487680"/>
                  </a:lnTo>
                  <a:lnTo>
                    <a:pt x="56388"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7" name="Google Shape;447;p17"/>
            <p:cNvSpPr/>
            <p:nvPr/>
          </p:nvSpPr>
          <p:spPr>
            <a:xfrm>
              <a:off x="10280904" y="2648711"/>
              <a:ext cx="996950" cy="589915"/>
            </a:xfrm>
            <a:custGeom>
              <a:rect b="b" l="l" r="r" t="t"/>
              <a:pathLst>
                <a:path extrusionOk="0" h="589914" w="996950">
                  <a:moveTo>
                    <a:pt x="0" y="589788"/>
                  </a:moveTo>
                  <a:lnTo>
                    <a:pt x="15240" y="589788"/>
                  </a:lnTo>
                </a:path>
                <a:path extrusionOk="0" h="589914" w="996950">
                  <a:moveTo>
                    <a:pt x="0" y="393191"/>
                  </a:moveTo>
                  <a:lnTo>
                    <a:pt x="15240" y="393191"/>
                  </a:lnTo>
                </a:path>
                <a:path extrusionOk="0" h="589914" w="996950">
                  <a:moveTo>
                    <a:pt x="0" y="196596"/>
                  </a:moveTo>
                  <a:lnTo>
                    <a:pt x="15240" y="196596"/>
                  </a:lnTo>
                </a:path>
                <a:path extrusionOk="0" h="589914" w="996950">
                  <a:moveTo>
                    <a:pt x="0" y="0"/>
                  </a:moveTo>
                  <a:lnTo>
                    <a:pt x="996696"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8" name="Google Shape;448;p17"/>
            <p:cNvSpPr/>
            <p:nvPr/>
          </p:nvSpPr>
          <p:spPr>
            <a:xfrm>
              <a:off x="10224516" y="2625851"/>
              <a:ext cx="56515" cy="809625"/>
            </a:xfrm>
            <a:custGeom>
              <a:rect b="b" l="l" r="r" t="t"/>
              <a:pathLst>
                <a:path extrusionOk="0" h="809625" w="56515">
                  <a:moveTo>
                    <a:pt x="56387" y="0"/>
                  </a:moveTo>
                  <a:lnTo>
                    <a:pt x="0" y="0"/>
                  </a:lnTo>
                  <a:lnTo>
                    <a:pt x="0" y="809244"/>
                  </a:lnTo>
                  <a:lnTo>
                    <a:pt x="56387" y="809244"/>
                  </a:lnTo>
                  <a:lnTo>
                    <a:pt x="5638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9" name="Google Shape;449;p17"/>
            <p:cNvSpPr/>
            <p:nvPr/>
          </p:nvSpPr>
          <p:spPr>
            <a:xfrm>
              <a:off x="10424160" y="3041903"/>
              <a:ext cx="268605" cy="196850"/>
            </a:xfrm>
            <a:custGeom>
              <a:rect b="b" l="l" r="r" t="t"/>
              <a:pathLst>
                <a:path extrusionOk="0" h="196850" w="268604">
                  <a:moveTo>
                    <a:pt x="0" y="196596"/>
                  </a:moveTo>
                  <a:lnTo>
                    <a:pt x="124968" y="196596"/>
                  </a:lnTo>
                </a:path>
                <a:path extrusionOk="0" h="196850" w="268604">
                  <a:moveTo>
                    <a:pt x="181356" y="196596"/>
                  </a:moveTo>
                  <a:lnTo>
                    <a:pt x="196596" y="196596"/>
                  </a:lnTo>
                </a:path>
                <a:path extrusionOk="0" h="196850" w="268604">
                  <a:moveTo>
                    <a:pt x="0" y="0"/>
                  </a:moveTo>
                  <a:lnTo>
                    <a:pt x="268224"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0" name="Google Shape;450;p17"/>
            <p:cNvSpPr/>
            <p:nvPr/>
          </p:nvSpPr>
          <p:spPr>
            <a:xfrm>
              <a:off x="10549128" y="3061715"/>
              <a:ext cx="56515" cy="373380"/>
            </a:xfrm>
            <a:custGeom>
              <a:rect b="b" l="l" r="r" t="t"/>
              <a:pathLst>
                <a:path extrusionOk="0" h="373379" w="56515">
                  <a:moveTo>
                    <a:pt x="56388" y="0"/>
                  </a:moveTo>
                  <a:lnTo>
                    <a:pt x="0" y="0"/>
                  </a:lnTo>
                  <a:lnTo>
                    <a:pt x="0" y="373380"/>
                  </a:lnTo>
                  <a:lnTo>
                    <a:pt x="56388" y="373380"/>
                  </a:lnTo>
                  <a:lnTo>
                    <a:pt x="56388"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17"/>
            <p:cNvSpPr/>
            <p:nvPr/>
          </p:nvSpPr>
          <p:spPr>
            <a:xfrm>
              <a:off x="10677144" y="3238499"/>
              <a:ext cx="15240" cy="0"/>
            </a:xfrm>
            <a:custGeom>
              <a:rect b="b" l="l" r="r" t="t"/>
              <a:pathLst>
                <a:path extrusionOk="0" h="12000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2" name="Google Shape;452;p17"/>
            <p:cNvSpPr/>
            <p:nvPr/>
          </p:nvSpPr>
          <p:spPr>
            <a:xfrm>
              <a:off x="10620756" y="3061715"/>
              <a:ext cx="56515" cy="373380"/>
            </a:xfrm>
            <a:custGeom>
              <a:rect b="b" l="l" r="r" t="t"/>
              <a:pathLst>
                <a:path extrusionOk="0" h="373379" w="56515">
                  <a:moveTo>
                    <a:pt x="56388" y="0"/>
                  </a:moveTo>
                  <a:lnTo>
                    <a:pt x="0" y="0"/>
                  </a:lnTo>
                  <a:lnTo>
                    <a:pt x="0" y="373380"/>
                  </a:lnTo>
                  <a:lnTo>
                    <a:pt x="56388" y="373380"/>
                  </a:lnTo>
                  <a:lnTo>
                    <a:pt x="56388"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p17"/>
            <p:cNvSpPr/>
            <p:nvPr/>
          </p:nvSpPr>
          <p:spPr>
            <a:xfrm>
              <a:off x="8770620" y="3238499"/>
              <a:ext cx="15240" cy="0"/>
            </a:xfrm>
            <a:custGeom>
              <a:rect b="b" l="l" r="r" t="t"/>
              <a:pathLst>
                <a:path extrusionOk="0" h="12000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4" name="Google Shape;454;p17"/>
            <p:cNvSpPr/>
            <p:nvPr/>
          </p:nvSpPr>
          <p:spPr>
            <a:xfrm>
              <a:off x="8714232" y="3115055"/>
              <a:ext cx="56515" cy="320040"/>
            </a:xfrm>
            <a:custGeom>
              <a:rect b="b" l="l" r="r" t="t"/>
              <a:pathLst>
                <a:path extrusionOk="0" h="320039" w="56515">
                  <a:moveTo>
                    <a:pt x="56388" y="0"/>
                  </a:moveTo>
                  <a:lnTo>
                    <a:pt x="0" y="0"/>
                  </a:lnTo>
                  <a:lnTo>
                    <a:pt x="0" y="320040"/>
                  </a:lnTo>
                  <a:lnTo>
                    <a:pt x="56388" y="320040"/>
                  </a:lnTo>
                  <a:lnTo>
                    <a:pt x="56388"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5" name="Google Shape;455;p17"/>
            <p:cNvSpPr/>
            <p:nvPr/>
          </p:nvSpPr>
          <p:spPr>
            <a:xfrm>
              <a:off x="9166860" y="3238499"/>
              <a:ext cx="15240" cy="0"/>
            </a:xfrm>
            <a:custGeom>
              <a:rect b="b" l="l" r="r" t="t"/>
              <a:pathLst>
                <a:path extrusionOk="0" h="120000" w="15240">
                  <a:moveTo>
                    <a:pt x="0" y="0"/>
                  </a:moveTo>
                  <a:lnTo>
                    <a:pt x="1524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6" name="Google Shape;456;p17"/>
            <p:cNvSpPr/>
            <p:nvPr/>
          </p:nvSpPr>
          <p:spPr>
            <a:xfrm>
              <a:off x="9110472" y="3067811"/>
              <a:ext cx="451484" cy="367665"/>
            </a:xfrm>
            <a:custGeom>
              <a:rect b="b" l="l" r="r" t="t"/>
              <a:pathLst>
                <a:path extrusionOk="0" h="367664" w="451484">
                  <a:moveTo>
                    <a:pt x="56388" y="0"/>
                  </a:moveTo>
                  <a:lnTo>
                    <a:pt x="0" y="0"/>
                  </a:lnTo>
                  <a:lnTo>
                    <a:pt x="0" y="367284"/>
                  </a:lnTo>
                  <a:lnTo>
                    <a:pt x="56388" y="367284"/>
                  </a:lnTo>
                  <a:lnTo>
                    <a:pt x="56388" y="0"/>
                  </a:lnTo>
                  <a:close/>
                </a:path>
                <a:path extrusionOk="0" h="367664" w="451484">
                  <a:moveTo>
                    <a:pt x="451104" y="254508"/>
                  </a:moveTo>
                  <a:lnTo>
                    <a:pt x="394716" y="254508"/>
                  </a:lnTo>
                  <a:lnTo>
                    <a:pt x="394716" y="367284"/>
                  </a:lnTo>
                  <a:lnTo>
                    <a:pt x="451104" y="367284"/>
                  </a:lnTo>
                  <a:lnTo>
                    <a:pt x="451104" y="254508"/>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17"/>
            <p:cNvSpPr/>
            <p:nvPr/>
          </p:nvSpPr>
          <p:spPr>
            <a:xfrm>
              <a:off x="9957816" y="3238499"/>
              <a:ext cx="15240" cy="0"/>
            </a:xfrm>
            <a:custGeom>
              <a:rect b="b" l="l" r="r" t="t"/>
              <a:pathLst>
                <a:path extrusionOk="0" h="12000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8" name="Google Shape;458;p17"/>
            <p:cNvSpPr/>
            <p:nvPr/>
          </p:nvSpPr>
          <p:spPr>
            <a:xfrm>
              <a:off x="9901428" y="3069335"/>
              <a:ext cx="56515" cy="365760"/>
            </a:xfrm>
            <a:custGeom>
              <a:rect b="b" l="l" r="r" t="t"/>
              <a:pathLst>
                <a:path extrusionOk="0" h="365760" w="56515">
                  <a:moveTo>
                    <a:pt x="56388" y="0"/>
                  </a:moveTo>
                  <a:lnTo>
                    <a:pt x="0" y="0"/>
                  </a:lnTo>
                  <a:lnTo>
                    <a:pt x="0" y="365760"/>
                  </a:lnTo>
                  <a:lnTo>
                    <a:pt x="56388" y="365760"/>
                  </a:lnTo>
                  <a:lnTo>
                    <a:pt x="56388"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9" name="Google Shape;459;p17"/>
            <p:cNvSpPr/>
            <p:nvPr/>
          </p:nvSpPr>
          <p:spPr>
            <a:xfrm>
              <a:off x="10352532" y="2845307"/>
              <a:ext cx="925194" cy="393700"/>
            </a:xfrm>
            <a:custGeom>
              <a:rect b="b" l="l" r="r" t="t"/>
              <a:pathLst>
                <a:path extrusionOk="0" h="393700" w="925195">
                  <a:moveTo>
                    <a:pt x="0" y="393191"/>
                  </a:moveTo>
                  <a:lnTo>
                    <a:pt x="15240" y="393191"/>
                  </a:lnTo>
                </a:path>
                <a:path extrusionOk="0" h="393700" w="925195">
                  <a:moveTo>
                    <a:pt x="0" y="196595"/>
                  </a:moveTo>
                  <a:lnTo>
                    <a:pt x="15240" y="196595"/>
                  </a:lnTo>
                </a:path>
                <a:path extrusionOk="0" h="393700" w="925195">
                  <a:moveTo>
                    <a:pt x="0" y="0"/>
                  </a:moveTo>
                  <a:lnTo>
                    <a:pt x="925068"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0" name="Google Shape;460;p17"/>
            <p:cNvSpPr/>
            <p:nvPr/>
          </p:nvSpPr>
          <p:spPr>
            <a:xfrm>
              <a:off x="10296144" y="2825495"/>
              <a:ext cx="56515" cy="609600"/>
            </a:xfrm>
            <a:custGeom>
              <a:rect b="b" l="l" r="r" t="t"/>
              <a:pathLst>
                <a:path extrusionOk="0" h="609600" w="56515">
                  <a:moveTo>
                    <a:pt x="56387" y="0"/>
                  </a:moveTo>
                  <a:lnTo>
                    <a:pt x="0" y="0"/>
                  </a:lnTo>
                  <a:lnTo>
                    <a:pt x="0" y="609600"/>
                  </a:lnTo>
                  <a:lnTo>
                    <a:pt x="56387" y="609600"/>
                  </a:lnTo>
                  <a:lnTo>
                    <a:pt x="56387"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1" name="Google Shape;461;p17"/>
            <p:cNvSpPr/>
            <p:nvPr/>
          </p:nvSpPr>
          <p:spPr>
            <a:xfrm>
              <a:off x="10748772" y="3238499"/>
              <a:ext cx="15240" cy="0"/>
            </a:xfrm>
            <a:custGeom>
              <a:rect b="b" l="l" r="r" t="t"/>
              <a:pathLst>
                <a:path extrusionOk="0" h="120000" w="15240">
                  <a:moveTo>
                    <a:pt x="0" y="0"/>
                  </a:moveTo>
                  <a:lnTo>
                    <a:pt x="1523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2" name="Google Shape;462;p17"/>
            <p:cNvSpPr/>
            <p:nvPr/>
          </p:nvSpPr>
          <p:spPr>
            <a:xfrm>
              <a:off x="10748772" y="3040284"/>
              <a:ext cx="411480" cy="5080"/>
            </a:xfrm>
            <a:custGeom>
              <a:rect b="b" l="l" r="r" t="t"/>
              <a:pathLst>
                <a:path extrusionOk="0" h="5080" w="411479">
                  <a:moveTo>
                    <a:pt x="0" y="4762"/>
                  </a:moveTo>
                  <a:lnTo>
                    <a:pt x="411479" y="4762"/>
                  </a:lnTo>
                </a:path>
                <a:path extrusionOk="0" h="5080" w="411479">
                  <a:moveTo>
                    <a:pt x="0" y="0"/>
                  </a:moveTo>
                  <a:lnTo>
                    <a:pt x="41147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3" name="Google Shape;463;p17"/>
            <p:cNvSpPr/>
            <p:nvPr/>
          </p:nvSpPr>
          <p:spPr>
            <a:xfrm>
              <a:off x="10692384" y="2988563"/>
              <a:ext cx="56515" cy="447040"/>
            </a:xfrm>
            <a:custGeom>
              <a:rect b="b" l="l" r="r" t="t"/>
              <a:pathLst>
                <a:path extrusionOk="0" h="447039" w="56515">
                  <a:moveTo>
                    <a:pt x="56388" y="0"/>
                  </a:moveTo>
                  <a:lnTo>
                    <a:pt x="0" y="0"/>
                  </a:lnTo>
                  <a:lnTo>
                    <a:pt x="0" y="446532"/>
                  </a:lnTo>
                  <a:lnTo>
                    <a:pt x="56388" y="446532"/>
                  </a:lnTo>
                  <a:lnTo>
                    <a:pt x="56388"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4" name="Google Shape;464;p17"/>
            <p:cNvSpPr/>
            <p:nvPr/>
          </p:nvSpPr>
          <p:spPr>
            <a:xfrm>
              <a:off x="10820400" y="3238499"/>
              <a:ext cx="340360" cy="0"/>
            </a:xfrm>
            <a:custGeom>
              <a:rect b="b" l="l" r="r" t="t"/>
              <a:pathLst>
                <a:path extrusionOk="0" h="120000" w="340359">
                  <a:moveTo>
                    <a:pt x="0" y="0"/>
                  </a:moveTo>
                  <a:lnTo>
                    <a:pt x="266700" y="0"/>
                  </a:lnTo>
                </a:path>
                <a:path extrusionOk="0" h="120000" w="340359">
                  <a:moveTo>
                    <a:pt x="324611" y="0"/>
                  </a:moveTo>
                  <a:lnTo>
                    <a:pt x="339851"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5" name="Google Shape;465;p17"/>
            <p:cNvSpPr/>
            <p:nvPr/>
          </p:nvSpPr>
          <p:spPr>
            <a:xfrm>
              <a:off x="11087100" y="3179063"/>
              <a:ext cx="58419" cy="256540"/>
            </a:xfrm>
            <a:custGeom>
              <a:rect b="b" l="l" r="r" t="t"/>
              <a:pathLst>
                <a:path extrusionOk="0" h="256539" w="58420">
                  <a:moveTo>
                    <a:pt x="57911" y="0"/>
                  </a:moveTo>
                  <a:lnTo>
                    <a:pt x="0" y="0"/>
                  </a:lnTo>
                  <a:lnTo>
                    <a:pt x="0" y="256032"/>
                  </a:lnTo>
                  <a:lnTo>
                    <a:pt x="57911" y="256032"/>
                  </a:lnTo>
                  <a:lnTo>
                    <a:pt x="57911"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6" name="Google Shape;466;p17"/>
            <p:cNvSpPr/>
            <p:nvPr/>
          </p:nvSpPr>
          <p:spPr>
            <a:xfrm>
              <a:off x="8785860" y="2979419"/>
              <a:ext cx="2034539" cy="455930"/>
            </a:xfrm>
            <a:custGeom>
              <a:rect b="b" l="l" r="r" t="t"/>
              <a:pathLst>
                <a:path extrusionOk="0" h="455929" w="2034540">
                  <a:moveTo>
                    <a:pt x="56388" y="137160"/>
                  </a:moveTo>
                  <a:lnTo>
                    <a:pt x="0" y="137160"/>
                  </a:lnTo>
                  <a:lnTo>
                    <a:pt x="0" y="455676"/>
                  </a:lnTo>
                  <a:lnTo>
                    <a:pt x="56388" y="455676"/>
                  </a:lnTo>
                  <a:lnTo>
                    <a:pt x="56388" y="137160"/>
                  </a:lnTo>
                  <a:close/>
                </a:path>
                <a:path extrusionOk="0" h="455929" w="2034540">
                  <a:moveTo>
                    <a:pt x="452628" y="94488"/>
                  </a:moveTo>
                  <a:lnTo>
                    <a:pt x="396240" y="94488"/>
                  </a:lnTo>
                  <a:lnTo>
                    <a:pt x="396240" y="455676"/>
                  </a:lnTo>
                  <a:lnTo>
                    <a:pt x="452628" y="455676"/>
                  </a:lnTo>
                  <a:lnTo>
                    <a:pt x="452628" y="94488"/>
                  </a:lnTo>
                  <a:close/>
                </a:path>
                <a:path extrusionOk="0" h="455929" w="2034540">
                  <a:moveTo>
                    <a:pt x="847344" y="358140"/>
                  </a:moveTo>
                  <a:lnTo>
                    <a:pt x="790956" y="358140"/>
                  </a:lnTo>
                  <a:lnTo>
                    <a:pt x="790956" y="455676"/>
                  </a:lnTo>
                  <a:lnTo>
                    <a:pt x="847344" y="455676"/>
                  </a:lnTo>
                  <a:lnTo>
                    <a:pt x="847344" y="358140"/>
                  </a:lnTo>
                  <a:close/>
                </a:path>
                <a:path extrusionOk="0" h="455929" w="2034540">
                  <a:moveTo>
                    <a:pt x="1243584" y="140208"/>
                  </a:moveTo>
                  <a:lnTo>
                    <a:pt x="1187196" y="140208"/>
                  </a:lnTo>
                  <a:lnTo>
                    <a:pt x="1187196" y="455676"/>
                  </a:lnTo>
                  <a:lnTo>
                    <a:pt x="1243584" y="455676"/>
                  </a:lnTo>
                  <a:lnTo>
                    <a:pt x="1243584" y="140208"/>
                  </a:lnTo>
                  <a:close/>
                </a:path>
                <a:path extrusionOk="0" h="455929" w="2034540">
                  <a:moveTo>
                    <a:pt x="1638300" y="0"/>
                  </a:moveTo>
                  <a:lnTo>
                    <a:pt x="1581912" y="0"/>
                  </a:lnTo>
                  <a:lnTo>
                    <a:pt x="1581912" y="455676"/>
                  </a:lnTo>
                  <a:lnTo>
                    <a:pt x="1638300" y="455676"/>
                  </a:lnTo>
                  <a:lnTo>
                    <a:pt x="1638300" y="0"/>
                  </a:lnTo>
                  <a:close/>
                </a:path>
                <a:path extrusionOk="0" h="455929" w="2034540">
                  <a:moveTo>
                    <a:pt x="2034540" y="64008"/>
                  </a:moveTo>
                  <a:lnTo>
                    <a:pt x="1978152" y="64008"/>
                  </a:lnTo>
                  <a:lnTo>
                    <a:pt x="1978152" y="455676"/>
                  </a:lnTo>
                  <a:lnTo>
                    <a:pt x="2034540" y="455676"/>
                  </a:lnTo>
                  <a:lnTo>
                    <a:pt x="2034540" y="64008"/>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17"/>
            <p:cNvSpPr/>
            <p:nvPr/>
          </p:nvSpPr>
          <p:spPr>
            <a:xfrm>
              <a:off x="11216640" y="3238499"/>
              <a:ext cx="60960" cy="0"/>
            </a:xfrm>
            <a:custGeom>
              <a:rect b="b" l="l" r="r" t="t"/>
              <a:pathLst>
                <a:path extrusionOk="0" h="120000" w="60959">
                  <a:moveTo>
                    <a:pt x="0" y="0"/>
                  </a:moveTo>
                  <a:lnTo>
                    <a:pt x="6095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8" name="Google Shape;468;p17"/>
            <p:cNvSpPr/>
            <p:nvPr/>
          </p:nvSpPr>
          <p:spPr>
            <a:xfrm>
              <a:off x="11216640" y="3040284"/>
              <a:ext cx="60960" cy="5080"/>
            </a:xfrm>
            <a:custGeom>
              <a:rect b="b" l="l" r="r" t="t"/>
              <a:pathLst>
                <a:path extrusionOk="0" h="5080" w="60959">
                  <a:moveTo>
                    <a:pt x="0" y="4762"/>
                  </a:moveTo>
                  <a:lnTo>
                    <a:pt x="60959" y="4762"/>
                  </a:lnTo>
                </a:path>
                <a:path extrusionOk="0" h="5080" w="60959">
                  <a:moveTo>
                    <a:pt x="0" y="0"/>
                  </a:moveTo>
                  <a:lnTo>
                    <a:pt x="60959"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9" name="Google Shape;469;p17"/>
            <p:cNvSpPr/>
            <p:nvPr/>
          </p:nvSpPr>
          <p:spPr>
            <a:xfrm>
              <a:off x="11160252" y="2895599"/>
              <a:ext cx="56515" cy="539750"/>
            </a:xfrm>
            <a:custGeom>
              <a:rect b="b" l="l" r="r" t="t"/>
              <a:pathLst>
                <a:path extrusionOk="0" h="539750" w="56515">
                  <a:moveTo>
                    <a:pt x="56388" y="0"/>
                  </a:moveTo>
                  <a:lnTo>
                    <a:pt x="0" y="0"/>
                  </a:lnTo>
                  <a:lnTo>
                    <a:pt x="0" y="539496"/>
                  </a:lnTo>
                  <a:lnTo>
                    <a:pt x="56388" y="539496"/>
                  </a:lnTo>
                  <a:lnTo>
                    <a:pt x="56388"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0" name="Google Shape;470;p17"/>
            <p:cNvSpPr/>
            <p:nvPr/>
          </p:nvSpPr>
          <p:spPr>
            <a:xfrm>
              <a:off x="8508492" y="3435095"/>
              <a:ext cx="2769235" cy="0"/>
            </a:xfrm>
            <a:custGeom>
              <a:rect b="b" l="l" r="r" t="t"/>
              <a:pathLst>
                <a:path extrusionOk="0" h="120000" w="2769234">
                  <a:moveTo>
                    <a:pt x="0" y="0"/>
                  </a:moveTo>
                  <a:lnTo>
                    <a:pt x="2769107"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71" name="Google Shape;471;p17"/>
          <p:cNvSpPr txBox="1"/>
          <p:nvPr/>
        </p:nvSpPr>
        <p:spPr>
          <a:xfrm>
            <a:off x="8124063" y="2776437"/>
            <a:ext cx="315595" cy="1205865"/>
          </a:xfrm>
          <a:prstGeom prst="rect">
            <a:avLst/>
          </a:prstGeom>
          <a:noFill/>
          <a:ln>
            <a:noFill/>
          </a:ln>
        </p:spPr>
        <p:txBody>
          <a:bodyPr anchorCtr="0" anchor="t" bIns="0" lIns="0" spcFirstLastPara="1" rIns="0" wrap="square" tIns="71750">
            <a:spAutoFit/>
          </a:bodyPr>
          <a:lstStyle/>
          <a:p>
            <a:pPr indent="0" lvl="0" marL="0" marR="5080" rtl="0" algn="r">
              <a:lnSpc>
                <a:spcPct val="100000"/>
              </a:lnSpc>
              <a:spcBef>
                <a:spcPts val="0"/>
              </a:spcBef>
              <a:spcAft>
                <a:spcPts val="0"/>
              </a:spcAft>
              <a:buNone/>
            </a:pPr>
            <a:r>
              <a:rPr lang="en-US" sz="900">
                <a:solidFill>
                  <a:srgbClr val="585858"/>
                </a:solidFill>
                <a:latin typeface="Calibri"/>
                <a:ea typeface="Calibri"/>
                <a:cs typeface="Calibri"/>
                <a:sym typeface="Calibri"/>
              </a:rPr>
              <a:t>10000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8000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6000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4000</a:t>
            </a:r>
            <a:endParaRPr sz="900">
              <a:solidFill>
                <a:schemeClr val="dk1"/>
              </a:solidFill>
              <a:latin typeface="Calibri"/>
              <a:ea typeface="Calibri"/>
              <a:cs typeface="Calibri"/>
              <a:sym typeface="Calibri"/>
            </a:endParaRPr>
          </a:p>
          <a:p>
            <a:pPr indent="0" lvl="0" marL="0" marR="5080" rtl="0" algn="r">
              <a:lnSpc>
                <a:spcPct val="100000"/>
              </a:lnSpc>
              <a:spcBef>
                <a:spcPts val="465"/>
              </a:spcBef>
              <a:spcAft>
                <a:spcPts val="0"/>
              </a:spcAft>
              <a:buNone/>
            </a:pPr>
            <a:r>
              <a:rPr lang="en-US" sz="900">
                <a:solidFill>
                  <a:srgbClr val="585858"/>
                </a:solidFill>
                <a:latin typeface="Calibri"/>
                <a:ea typeface="Calibri"/>
                <a:cs typeface="Calibri"/>
                <a:sym typeface="Calibri"/>
              </a:rPr>
              <a:t>2000</a:t>
            </a:r>
            <a:endParaRPr sz="900">
              <a:solidFill>
                <a:schemeClr val="dk1"/>
              </a:solidFill>
              <a:latin typeface="Calibri"/>
              <a:ea typeface="Calibri"/>
              <a:cs typeface="Calibri"/>
              <a:sym typeface="Calibri"/>
            </a:endParaRPr>
          </a:p>
          <a:p>
            <a:pPr indent="0" lvl="0" marL="0" marR="5080" rtl="0" algn="r">
              <a:lnSpc>
                <a:spcPct val="100000"/>
              </a:lnSpc>
              <a:spcBef>
                <a:spcPts val="470"/>
              </a:spcBef>
              <a:spcAft>
                <a:spcPts val="0"/>
              </a:spcAft>
              <a:buNone/>
            </a:pPr>
            <a:r>
              <a:rPr lang="en-US" sz="900">
                <a:solidFill>
                  <a:srgbClr val="585858"/>
                </a:solidFill>
                <a:latin typeface="Calibri"/>
                <a:ea typeface="Calibri"/>
                <a:cs typeface="Calibri"/>
                <a:sym typeface="Calibri"/>
              </a:rPr>
              <a:t>0</a:t>
            </a:r>
            <a:endParaRPr sz="900">
              <a:solidFill>
                <a:schemeClr val="dk1"/>
              </a:solidFill>
              <a:latin typeface="Calibri"/>
              <a:ea typeface="Calibri"/>
              <a:cs typeface="Calibri"/>
              <a:sym typeface="Calibri"/>
            </a:endParaRPr>
          </a:p>
        </p:txBody>
      </p:sp>
      <p:sp>
        <p:nvSpPr>
          <p:cNvPr id="472" name="Google Shape;472;p17"/>
          <p:cNvSpPr txBox="1"/>
          <p:nvPr/>
        </p:nvSpPr>
        <p:spPr>
          <a:xfrm>
            <a:off x="8647811" y="3968205"/>
            <a:ext cx="16510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UA</a:t>
            </a:r>
            <a:endParaRPr sz="900">
              <a:solidFill>
                <a:schemeClr val="dk1"/>
              </a:solidFill>
              <a:latin typeface="Calibri"/>
              <a:ea typeface="Calibri"/>
              <a:cs typeface="Calibri"/>
              <a:sym typeface="Calibri"/>
            </a:endParaRPr>
          </a:p>
        </p:txBody>
      </p:sp>
      <p:sp>
        <p:nvSpPr>
          <p:cNvPr id="473" name="Google Shape;473;p17"/>
          <p:cNvSpPr txBox="1"/>
          <p:nvPr/>
        </p:nvSpPr>
        <p:spPr>
          <a:xfrm>
            <a:off x="8534400" y="2532851"/>
            <a:ext cx="2426970" cy="23939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None/>
            </a:pPr>
            <a:r>
              <a:rPr lang="en-US" sz="1400">
                <a:solidFill>
                  <a:srgbClr val="585858"/>
                </a:solidFill>
                <a:latin typeface="Calibri"/>
                <a:ea typeface="Calibri"/>
                <a:cs typeface="Calibri"/>
                <a:sym typeface="Calibri"/>
              </a:rPr>
              <a:t>Land Use in Kusadasi 2102 (in ha)</a:t>
            </a:r>
            <a:endParaRPr sz="1400">
              <a:solidFill>
                <a:schemeClr val="dk1"/>
              </a:solidFill>
              <a:latin typeface="Calibri"/>
              <a:ea typeface="Calibri"/>
              <a:cs typeface="Calibri"/>
              <a:sym typeface="Calibri"/>
            </a:endParaRPr>
          </a:p>
        </p:txBody>
      </p:sp>
      <p:sp>
        <p:nvSpPr>
          <p:cNvPr id="474" name="Google Shape;474;p17"/>
          <p:cNvSpPr/>
          <p:nvPr/>
        </p:nvSpPr>
        <p:spPr>
          <a:xfrm>
            <a:off x="8755252" y="4283547"/>
            <a:ext cx="62865" cy="62865"/>
          </a:xfrm>
          <a:custGeom>
            <a:rect b="b" l="l" r="r" t="t"/>
            <a:pathLst>
              <a:path extrusionOk="0" h="62864" w="62865">
                <a:moveTo>
                  <a:pt x="62483" y="0"/>
                </a:moveTo>
                <a:lnTo>
                  <a:pt x="0" y="0"/>
                </a:lnTo>
                <a:lnTo>
                  <a:pt x="0" y="62484"/>
                </a:lnTo>
                <a:lnTo>
                  <a:pt x="62483" y="62484"/>
                </a:lnTo>
                <a:lnTo>
                  <a:pt x="62483" y="0"/>
                </a:lnTo>
                <a:close/>
              </a:path>
            </a:pathLst>
          </a:custGeom>
          <a:solidFill>
            <a:srgbClr val="4471C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5" name="Google Shape;475;p17"/>
          <p:cNvSpPr txBox="1"/>
          <p:nvPr/>
        </p:nvSpPr>
        <p:spPr>
          <a:xfrm>
            <a:off x="8833103" y="3968205"/>
            <a:ext cx="790575" cy="415925"/>
          </a:xfrm>
          <a:prstGeom prst="rect">
            <a:avLst/>
          </a:prstGeom>
          <a:noFill/>
          <a:ln>
            <a:noFill/>
          </a:ln>
        </p:spPr>
        <p:txBody>
          <a:bodyPr anchorCtr="0" anchor="t" bIns="0" lIns="0" spcFirstLastPara="1" rIns="0" wrap="square" tIns="12700">
            <a:spAutoFit/>
          </a:bodyPr>
          <a:lstStyle/>
          <a:p>
            <a:pPr indent="0" lvl="0" marL="228600" marR="0" rtl="0" algn="l">
              <a:lnSpc>
                <a:spcPct val="100000"/>
              </a:lnSpc>
              <a:spcBef>
                <a:spcPts val="0"/>
              </a:spcBef>
              <a:spcAft>
                <a:spcPts val="0"/>
              </a:spcAft>
              <a:buNone/>
            </a:pPr>
            <a:r>
              <a:rPr lang="en-US" sz="900">
                <a:solidFill>
                  <a:srgbClr val="585858"/>
                </a:solidFill>
                <a:latin typeface="Calibri"/>
                <a:ea typeface="Calibri"/>
                <a:cs typeface="Calibri"/>
                <a:sym typeface="Calibri"/>
              </a:rPr>
              <a:t>RA	CL</a:t>
            </a:r>
            <a:endParaRPr sz="9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700">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w/o CC</a:t>
            </a:r>
            <a:endParaRPr sz="900">
              <a:solidFill>
                <a:schemeClr val="dk1"/>
              </a:solidFill>
              <a:latin typeface="Calibri"/>
              <a:ea typeface="Calibri"/>
              <a:cs typeface="Calibri"/>
              <a:sym typeface="Calibri"/>
            </a:endParaRPr>
          </a:p>
        </p:txBody>
      </p:sp>
      <p:sp>
        <p:nvSpPr>
          <p:cNvPr id="476" name="Google Shape;476;p17"/>
          <p:cNvSpPr/>
          <p:nvPr/>
        </p:nvSpPr>
        <p:spPr>
          <a:xfrm>
            <a:off x="9787001" y="4283547"/>
            <a:ext cx="64135" cy="62865"/>
          </a:xfrm>
          <a:custGeom>
            <a:rect b="b" l="l" r="r" t="t"/>
            <a:pathLst>
              <a:path extrusionOk="0" h="62864" w="64134">
                <a:moveTo>
                  <a:pt x="64007" y="0"/>
                </a:moveTo>
                <a:lnTo>
                  <a:pt x="0" y="0"/>
                </a:lnTo>
                <a:lnTo>
                  <a:pt x="0" y="62484"/>
                </a:lnTo>
                <a:lnTo>
                  <a:pt x="64007" y="62484"/>
                </a:lnTo>
                <a:lnTo>
                  <a:pt x="64007" y="0"/>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7" name="Google Shape;477;p17"/>
          <p:cNvSpPr txBox="1"/>
          <p:nvPr/>
        </p:nvSpPr>
        <p:spPr>
          <a:xfrm>
            <a:off x="9803002" y="3968205"/>
            <a:ext cx="1409700" cy="4159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HAA	F	HVA	SNV</a:t>
            </a:r>
            <a:endParaRPr sz="900">
              <a:solidFill>
                <a:schemeClr val="dk1"/>
              </a:solidFill>
              <a:latin typeface="Calibri"/>
              <a:ea typeface="Calibri"/>
              <a:cs typeface="Calibri"/>
              <a:sym typeface="Calibri"/>
            </a:endParaRPr>
          </a:p>
          <a:p>
            <a:pPr indent="0" lvl="0" marL="0" marR="0" rtl="0" algn="l">
              <a:lnSpc>
                <a:spcPct val="100000"/>
              </a:lnSpc>
              <a:spcBef>
                <a:spcPts val="55"/>
              </a:spcBef>
              <a:spcAft>
                <a:spcPts val="0"/>
              </a:spcAft>
              <a:buNone/>
            </a:pPr>
            <a:r>
              <a:t/>
            </a:r>
            <a:endParaRPr sz="700">
              <a:solidFill>
                <a:schemeClr val="dk1"/>
              </a:solidFill>
              <a:latin typeface="Calibri"/>
              <a:ea typeface="Calibri"/>
              <a:cs typeface="Calibri"/>
              <a:sym typeface="Calibri"/>
            </a:endParaRPr>
          </a:p>
          <a:p>
            <a:pPr indent="0" lvl="0" marL="74930" marR="0" rtl="0" algn="l">
              <a:lnSpc>
                <a:spcPct val="100000"/>
              </a:lnSpc>
              <a:spcBef>
                <a:spcPts val="0"/>
              </a:spcBef>
              <a:spcAft>
                <a:spcPts val="0"/>
              </a:spcAft>
              <a:buNone/>
            </a:pPr>
            <a:r>
              <a:rPr lang="en-US" sz="900">
                <a:solidFill>
                  <a:srgbClr val="585858"/>
                </a:solidFill>
                <a:latin typeface="Calibri"/>
                <a:ea typeface="Calibri"/>
                <a:cs typeface="Calibri"/>
                <a:sym typeface="Calibri"/>
              </a:rPr>
              <a:t>1,5&gt;Kusadasi&lt;2,5°C</a:t>
            </a:r>
            <a:endParaRPr sz="900">
              <a:solidFill>
                <a:schemeClr val="dk1"/>
              </a:solidFill>
              <a:latin typeface="Calibri"/>
              <a:ea typeface="Calibri"/>
              <a:cs typeface="Calibri"/>
              <a:sym typeface="Calibri"/>
            </a:endParaRPr>
          </a:p>
        </p:txBody>
      </p:sp>
      <p:sp>
        <p:nvSpPr>
          <p:cNvPr id="478" name="Google Shape;478;p17"/>
          <p:cNvSpPr/>
          <p:nvPr/>
        </p:nvSpPr>
        <p:spPr>
          <a:xfrm>
            <a:off x="8755252" y="4498430"/>
            <a:ext cx="62865" cy="62865"/>
          </a:xfrm>
          <a:custGeom>
            <a:rect b="b" l="l" r="r" t="t"/>
            <a:pathLst>
              <a:path extrusionOk="0" h="62864" w="62865">
                <a:moveTo>
                  <a:pt x="62483" y="0"/>
                </a:moveTo>
                <a:lnTo>
                  <a:pt x="0" y="0"/>
                </a:lnTo>
                <a:lnTo>
                  <a:pt x="0" y="62483"/>
                </a:lnTo>
                <a:lnTo>
                  <a:pt x="62483" y="62483"/>
                </a:lnTo>
                <a:lnTo>
                  <a:pt x="62483" y="0"/>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17"/>
          <p:cNvSpPr txBox="1"/>
          <p:nvPr/>
        </p:nvSpPr>
        <p:spPr>
          <a:xfrm>
            <a:off x="8833103" y="4435692"/>
            <a:ext cx="808990"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&lt; 2,5 °C</a:t>
            </a:r>
            <a:endParaRPr sz="900">
              <a:solidFill>
                <a:schemeClr val="dk1"/>
              </a:solidFill>
              <a:latin typeface="Calibri"/>
              <a:ea typeface="Calibri"/>
              <a:cs typeface="Calibri"/>
              <a:sym typeface="Calibri"/>
            </a:endParaRPr>
          </a:p>
        </p:txBody>
      </p:sp>
      <p:sp>
        <p:nvSpPr>
          <p:cNvPr id="480" name="Google Shape;480;p17"/>
          <p:cNvSpPr/>
          <p:nvPr/>
        </p:nvSpPr>
        <p:spPr>
          <a:xfrm>
            <a:off x="9787001" y="4498430"/>
            <a:ext cx="64135" cy="62865"/>
          </a:xfrm>
          <a:custGeom>
            <a:rect b="b" l="l" r="r" t="t"/>
            <a:pathLst>
              <a:path extrusionOk="0" h="62864" w="64134">
                <a:moveTo>
                  <a:pt x="64007" y="0"/>
                </a:moveTo>
                <a:lnTo>
                  <a:pt x="0" y="0"/>
                </a:lnTo>
                <a:lnTo>
                  <a:pt x="0" y="62483"/>
                </a:lnTo>
                <a:lnTo>
                  <a:pt x="64007" y="62483"/>
                </a:lnTo>
                <a:lnTo>
                  <a:pt x="64007"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1" name="Google Shape;481;p17"/>
          <p:cNvSpPr txBox="1"/>
          <p:nvPr/>
        </p:nvSpPr>
        <p:spPr>
          <a:xfrm>
            <a:off x="9865740" y="4435692"/>
            <a:ext cx="614045" cy="16256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900">
                <a:solidFill>
                  <a:srgbClr val="585858"/>
                </a:solidFill>
                <a:latin typeface="Calibri"/>
                <a:ea typeface="Calibri"/>
                <a:cs typeface="Calibri"/>
                <a:sym typeface="Calibri"/>
              </a:rPr>
              <a:t>Kusadasi 4°C</a:t>
            </a: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18"/>
          <p:cNvSpPr txBox="1"/>
          <p:nvPr>
            <p:ph type="title"/>
          </p:nvPr>
        </p:nvSpPr>
        <p:spPr>
          <a:xfrm>
            <a:off x="762000" y="336134"/>
            <a:ext cx="5239385" cy="444352"/>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800"/>
              <a:t>Policies recommendations</a:t>
            </a:r>
            <a:endParaRPr sz="2800"/>
          </a:p>
        </p:txBody>
      </p:sp>
      <p:pic>
        <p:nvPicPr>
          <p:cNvPr id="487" name="Google Shape;487;p18"/>
          <p:cNvPicPr preferRelativeResize="0"/>
          <p:nvPr/>
        </p:nvPicPr>
        <p:blipFill rotWithShape="1">
          <a:blip r:embed="rId3">
            <a:alphaModFix/>
          </a:blip>
          <a:srcRect b="0" l="0" r="0" t="0"/>
          <a:stretch/>
        </p:blipFill>
        <p:spPr>
          <a:xfrm>
            <a:off x="11382756" y="5654040"/>
            <a:ext cx="426720" cy="780288"/>
          </a:xfrm>
          <a:prstGeom prst="rect">
            <a:avLst/>
          </a:prstGeom>
          <a:noFill/>
          <a:ln>
            <a:noFill/>
          </a:ln>
        </p:spPr>
      </p:pic>
      <p:sp>
        <p:nvSpPr>
          <p:cNvPr id="488" name="Google Shape;488;p18"/>
          <p:cNvSpPr txBox="1"/>
          <p:nvPr/>
        </p:nvSpPr>
        <p:spPr>
          <a:xfrm>
            <a:off x="533400" y="982345"/>
            <a:ext cx="11125200" cy="4890900"/>
          </a:xfrm>
          <a:prstGeom prst="rect">
            <a:avLst/>
          </a:prstGeom>
          <a:solidFill>
            <a:schemeClr val="lt1"/>
          </a:solidFill>
          <a:ln>
            <a:noFill/>
          </a:ln>
        </p:spPr>
        <p:txBody>
          <a:bodyPr anchorCtr="0" anchor="t" bIns="45700" lIns="91425" spcFirstLastPara="1" rIns="91425" wrap="square" tIns="45700">
            <a:spAutoFit/>
          </a:bodyPr>
          <a:lstStyle/>
          <a:p>
            <a:pPr indent="-228600" lvl="0" marL="241300" marR="5080" rtl="0" algn="just">
              <a:lnSpc>
                <a:spcPct val="8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Times New Roman"/>
                <a:ea typeface="Times New Roman"/>
                <a:cs typeface="Times New Roman"/>
                <a:sym typeface="Times New Roman"/>
              </a:rPr>
              <a:t>Mitigating climate change may require a </a:t>
            </a:r>
            <a:r>
              <a:rPr b="1" i="0" lang="en-US" sz="1800" u="none" cap="none" strike="noStrike">
                <a:solidFill>
                  <a:srgbClr val="000000"/>
                </a:solidFill>
                <a:latin typeface="Times New Roman"/>
                <a:ea typeface="Times New Roman"/>
                <a:cs typeface="Times New Roman"/>
                <a:sym typeface="Times New Roman"/>
              </a:rPr>
              <a:t>combination of different actions</a:t>
            </a:r>
            <a:r>
              <a:rPr b="0" i="0" lang="en-US" sz="1800" u="none" cap="none" strike="noStrike">
                <a:solidFill>
                  <a:srgbClr val="000000"/>
                </a:solidFill>
                <a:latin typeface="Times New Roman"/>
                <a:ea typeface="Times New Roman"/>
                <a:cs typeface="Times New Roman"/>
                <a:sym typeface="Times New Roman"/>
              </a:rPr>
              <a:t>. This could include  market-based economic incentives, such as taxes, liability payments, emission rights, subsidies from  a green fund, as well as tourism reforms and socio-cultural transformations, particularly at the local  level.</a:t>
            </a:r>
            <a:endParaRPr/>
          </a:p>
          <a:p>
            <a:pPr indent="-114300" lvl="0" marL="241300" marR="5080" rtl="0" algn="just">
              <a:lnSpc>
                <a:spcPct val="80000"/>
              </a:lnSpc>
              <a:spcBef>
                <a:spcPts val="509"/>
              </a:spcBef>
              <a:spcAft>
                <a:spcPts val="0"/>
              </a:spcAft>
              <a:buClr>
                <a:schemeClr val="dk1"/>
              </a:buClr>
              <a:buSzPts val="1800"/>
              <a:buFont typeface="Noto Sans Symbols"/>
              <a:buNone/>
            </a:pPr>
            <a:r>
              <a:t/>
            </a:r>
            <a:endParaRPr b="0" i="0" sz="1800" u="none" cap="none" strike="noStrike">
              <a:solidFill>
                <a:srgbClr val="000000"/>
              </a:solidFill>
              <a:latin typeface="Times New Roman"/>
              <a:ea typeface="Times New Roman"/>
              <a:cs typeface="Times New Roman"/>
              <a:sym typeface="Times New Roman"/>
            </a:endParaRPr>
          </a:p>
          <a:p>
            <a:pPr indent="-228600" lvl="0" marL="241300" marR="5080" rtl="0" algn="just">
              <a:lnSpc>
                <a:spcPct val="80000"/>
              </a:lnSpc>
              <a:spcBef>
                <a:spcPts val="509"/>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Draw up </a:t>
            </a:r>
            <a:r>
              <a:rPr b="1" lang="en-US" sz="1800">
                <a:solidFill>
                  <a:schemeClr val="dk1"/>
                </a:solidFill>
                <a:latin typeface="Times New Roman"/>
                <a:ea typeface="Times New Roman"/>
                <a:cs typeface="Times New Roman"/>
                <a:sym typeface="Times New Roman"/>
              </a:rPr>
              <a:t>integrated local climate plans</a:t>
            </a:r>
            <a:r>
              <a:rPr lang="en-US" sz="1800">
                <a:solidFill>
                  <a:schemeClr val="dk1"/>
                </a:solidFill>
                <a:latin typeface="Times New Roman"/>
                <a:ea typeface="Times New Roman"/>
                <a:cs typeface="Times New Roman"/>
                <a:sym typeface="Times New Roman"/>
              </a:rPr>
              <a:t>, along the lines of the "Future lies in Tourism" program,  which aims to strengthen the capacity of local tourism actors and NGOs to contribute to  sustainable tourism development through partnerships with public and private institutions (UNDP,  2022).</a:t>
            </a:r>
            <a:endParaRPr/>
          </a:p>
          <a:p>
            <a:pPr indent="-114300" lvl="0" marL="241300" marR="5080" rtl="0" algn="just">
              <a:lnSpc>
                <a:spcPct val="80000"/>
              </a:lnSpc>
              <a:spcBef>
                <a:spcPts val="509"/>
              </a:spcBef>
              <a:spcAft>
                <a:spcPts val="0"/>
              </a:spcAft>
              <a:buClr>
                <a:schemeClr val="dk1"/>
              </a:buClr>
              <a:buSzPts val="1800"/>
              <a:buFont typeface="Noto Sans Symbols"/>
              <a:buNone/>
            </a:pPr>
            <a:r>
              <a:t/>
            </a:r>
            <a:endParaRPr sz="1800">
              <a:solidFill>
                <a:schemeClr val="dk1"/>
              </a:solidFill>
              <a:latin typeface="Times New Roman"/>
              <a:ea typeface="Times New Roman"/>
              <a:cs typeface="Times New Roman"/>
              <a:sym typeface="Times New Roman"/>
            </a:endParaRPr>
          </a:p>
          <a:p>
            <a:pPr indent="-228600" lvl="0" marL="241300" marR="5080" rtl="0" algn="just">
              <a:lnSpc>
                <a:spcPct val="80000"/>
              </a:lnSpc>
              <a:spcBef>
                <a:spcPts val="509"/>
              </a:spcBef>
              <a:spcAft>
                <a:spcPts val="0"/>
              </a:spcAft>
              <a:buClr>
                <a:schemeClr val="dk1"/>
              </a:buClr>
              <a:buSzPts val="1800"/>
              <a:buFont typeface="Noto Sans Symbols"/>
              <a:buChar char="▪"/>
            </a:pPr>
            <a:r>
              <a:rPr lang="en-US" sz="1800">
                <a:solidFill>
                  <a:schemeClr val="dk1"/>
                </a:solidFill>
                <a:latin typeface="Times New Roman"/>
                <a:ea typeface="Times New Roman"/>
                <a:cs typeface="Times New Roman"/>
                <a:sym typeface="Times New Roman"/>
              </a:rPr>
              <a:t>From the point of view of both research and policy recommendations</a:t>
            </a:r>
            <a:r>
              <a:rPr b="1" lang="en-US" sz="1800">
                <a:solidFill>
                  <a:schemeClr val="dk1"/>
                </a:solidFill>
                <a:latin typeface="Times New Roman"/>
                <a:ea typeface="Times New Roman"/>
                <a:cs typeface="Times New Roman"/>
                <a:sym typeface="Times New Roman"/>
              </a:rPr>
              <a:t>, it seems imperative to use a  local scale :</a:t>
            </a:r>
            <a:endParaRPr sz="1800">
              <a:solidFill>
                <a:schemeClr val="dk1"/>
              </a:solidFill>
              <a:latin typeface="Times New Roman"/>
              <a:ea typeface="Times New Roman"/>
              <a:cs typeface="Times New Roman"/>
              <a:sym typeface="Times New Roman"/>
            </a:endParaRPr>
          </a:p>
          <a:p>
            <a:pPr indent="-228600" lvl="1" marL="697865" marR="6350" rtl="0" algn="just">
              <a:lnSpc>
                <a:spcPct val="80000"/>
              </a:lnSpc>
              <a:spcBef>
                <a:spcPts val="0"/>
              </a:spcBef>
              <a:spcAft>
                <a:spcPts val="0"/>
              </a:spcAft>
              <a:buClr>
                <a:srgbClr val="000000"/>
              </a:buClr>
              <a:buSzPts val="1800"/>
              <a:buFont typeface="Arial"/>
              <a:buChar char="•"/>
            </a:pPr>
            <a:r>
              <a:rPr b="0" i="0" lang="en-US" sz="1800" u="none" cap="none" strike="noStrike">
                <a:solidFill>
                  <a:srgbClr val="000000"/>
                </a:solidFill>
                <a:latin typeface="Times New Roman"/>
                <a:ea typeface="Times New Roman"/>
                <a:cs typeface="Times New Roman"/>
                <a:sym typeface="Times New Roman"/>
              </a:rPr>
              <a:t> </a:t>
            </a:r>
            <a:r>
              <a:rPr b="0" i="0" lang="en-US" sz="1800" u="none" cap="none" strike="noStrike">
                <a:solidFill>
                  <a:schemeClr val="dk1"/>
                </a:solidFill>
                <a:latin typeface="Times New Roman"/>
                <a:ea typeface="Times New Roman"/>
                <a:cs typeface="Times New Roman"/>
                <a:sym typeface="Times New Roman"/>
              </a:rPr>
              <a:t>a	</a:t>
            </a:r>
            <a:r>
              <a:rPr b="1" i="0" lang="en-US" sz="1800" u="none" cap="none" strike="noStrike">
                <a:solidFill>
                  <a:schemeClr val="dk1"/>
                </a:solidFill>
                <a:latin typeface="Times New Roman"/>
                <a:ea typeface="Times New Roman"/>
                <a:cs typeface="Times New Roman"/>
                <a:sym typeface="Times New Roman"/>
              </a:rPr>
              <a:t>better	understanding</a:t>
            </a:r>
            <a:r>
              <a:rPr b="0" i="0" lang="en-US" sz="1800" u="none" cap="none" strike="noStrike">
                <a:solidFill>
                  <a:schemeClr val="dk1"/>
                </a:solidFill>
                <a:latin typeface="Times New Roman"/>
                <a:ea typeface="Times New Roman"/>
                <a:cs typeface="Times New Roman"/>
                <a:sym typeface="Times New Roman"/>
              </a:rPr>
              <a:t>	of	past	and	future	land	use	management	would	enable	strong  measures to </a:t>
            </a:r>
            <a:r>
              <a:rPr b="1" i="0" lang="en-US" sz="1800" u="none" cap="none" strike="noStrike">
                <a:solidFill>
                  <a:schemeClr val="dk1"/>
                </a:solidFill>
                <a:latin typeface="Times New Roman"/>
                <a:ea typeface="Times New Roman"/>
                <a:cs typeface="Times New Roman"/>
                <a:sym typeface="Times New Roman"/>
              </a:rPr>
              <a:t>preserve the environmental capital </a:t>
            </a:r>
            <a:r>
              <a:rPr b="0" i="0" lang="en-US" sz="1800" u="none" cap="none" strike="noStrike">
                <a:solidFill>
                  <a:schemeClr val="dk1"/>
                </a:solidFill>
                <a:latin typeface="Times New Roman"/>
                <a:ea typeface="Times New Roman"/>
                <a:cs typeface="Times New Roman"/>
                <a:sym typeface="Times New Roman"/>
              </a:rPr>
              <a:t>that is essential to maintaining/developing the tourism sector.</a:t>
            </a:r>
            <a:endParaRPr b="0" i="0" sz="1800" u="none" cap="none" strike="noStrike">
              <a:solidFill>
                <a:schemeClr val="dk1"/>
              </a:solidFill>
              <a:latin typeface="Times New Roman"/>
              <a:ea typeface="Times New Roman"/>
              <a:cs typeface="Times New Roman"/>
              <a:sym typeface="Times New Roman"/>
            </a:endParaRPr>
          </a:p>
          <a:p>
            <a:pPr indent="-228600" lvl="1" marL="697865" marR="6350" rtl="0" algn="just">
              <a:lnSpc>
                <a:spcPct val="80000"/>
              </a:lnSpc>
              <a:spcBef>
                <a:spcPts val="505"/>
              </a:spcBef>
              <a:spcAft>
                <a:spcPts val="0"/>
              </a:spcAft>
              <a:buClr>
                <a:schemeClr val="dk1"/>
              </a:buClr>
              <a:buSzPts val="1800"/>
              <a:buFont typeface="Arial"/>
              <a:buChar char="•"/>
            </a:pPr>
            <a:r>
              <a:rPr b="1" i="0" lang="en-US" sz="1800" u="none" cap="none" strike="noStrike">
                <a:solidFill>
                  <a:schemeClr val="dk1"/>
                </a:solidFill>
                <a:latin typeface="Times New Roman"/>
                <a:ea typeface="Times New Roman"/>
                <a:cs typeface="Times New Roman"/>
                <a:sym typeface="Times New Roman"/>
              </a:rPr>
              <a:t>Respecting or tightening Urban Planning Acts </a:t>
            </a:r>
            <a:r>
              <a:rPr b="0" i="0" lang="en-US" sz="1800" u="none" cap="none" strike="noStrike">
                <a:solidFill>
                  <a:schemeClr val="dk1"/>
                </a:solidFill>
                <a:latin typeface="Times New Roman"/>
                <a:ea typeface="Times New Roman"/>
                <a:cs typeface="Times New Roman"/>
                <a:sym typeface="Times New Roman"/>
              </a:rPr>
              <a:t>(like “ZAN” in France) would help regulate new  construction.</a:t>
            </a:r>
            <a:endParaRPr b="0" i="0" sz="1800" u="none" cap="none" strike="noStrike">
              <a:solidFill>
                <a:schemeClr val="dk1"/>
              </a:solidFill>
              <a:latin typeface="Times New Roman"/>
              <a:ea typeface="Times New Roman"/>
              <a:cs typeface="Times New Roman"/>
              <a:sym typeface="Times New Roman"/>
            </a:endParaRPr>
          </a:p>
          <a:p>
            <a:pPr indent="0" lvl="0" marL="12700" marR="5080" rtl="0" algn="just">
              <a:lnSpc>
                <a:spcPct val="80000"/>
              </a:lnSpc>
              <a:spcBef>
                <a:spcPts val="509"/>
              </a:spcBef>
              <a:spcAft>
                <a:spcPts val="0"/>
              </a:spcAft>
              <a:buNone/>
            </a:pPr>
            <a:r>
              <a:t/>
            </a:r>
            <a:endParaRPr sz="1800">
              <a:solidFill>
                <a:schemeClr val="dk1"/>
              </a:solidFill>
              <a:latin typeface="Times New Roman"/>
              <a:ea typeface="Times New Roman"/>
              <a:cs typeface="Times New Roman"/>
              <a:sym typeface="Times New Roman"/>
            </a:endParaRPr>
          </a:p>
          <a:p>
            <a:pPr indent="-285750" lvl="0" marL="298450" marR="5080" rtl="0" algn="just">
              <a:lnSpc>
                <a:spcPct val="80000"/>
              </a:lnSpc>
              <a:spcBef>
                <a:spcPts val="509"/>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Finally, to help decision-makers, we propose the </a:t>
            </a:r>
            <a:r>
              <a:rPr b="1" lang="en-US" sz="1800">
                <a:solidFill>
                  <a:schemeClr val="dk1"/>
                </a:solidFill>
                <a:latin typeface="Times New Roman"/>
                <a:ea typeface="Times New Roman"/>
                <a:cs typeface="Times New Roman"/>
                <a:sym typeface="Times New Roman"/>
              </a:rPr>
              <a:t>development of a mapping tool </a:t>
            </a:r>
            <a:r>
              <a:rPr lang="en-US" sz="1800">
                <a:solidFill>
                  <a:schemeClr val="dk1"/>
                </a:solidFill>
                <a:latin typeface="Times New Roman"/>
                <a:ea typeface="Times New Roman"/>
                <a:cs typeface="Times New Roman"/>
                <a:sym typeface="Times New Roman"/>
              </a:rPr>
              <a:t>to measure the  short-, medium- and long-term </a:t>
            </a:r>
            <a:r>
              <a:rPr b="1" lang="en-US" sz="1800">
                <a:solidFill>
                  <a:schemeClr val="dk1"/>
                </a:solidFill>
                <a:latin typeface="Times New Roman"/>
                <a:ea typeface="Times New Roman"/>
                <a:cs typeface="Times New Roman"/>
                <a:sym typeface="Times New Roman"/>
              </a:rPr>
              <a:t>impact of tourism developments </a:t>
            </a:r>
            <a:r>
              <a:rPr lang="en-US" sz="1800">
                <a:solidFill>
                  <a:schemeClr val="dk1"/>
                </a:solidFill>
                <a:latin typeface="Times New Roman"/>
                <a:ea typeface="Times New Roman"/>
                <a:cs typeface="Times New Roman"/>
                <a:sym typeface="Times New Roman"/>
              </a:rPr>
              <a:t>(whatever the size or type of  infrastructures) on the environment.</a:t>
            </a:r>
            <a:endParaRPr/>
          </a:p>
          <a:p>
            <a:pPr indent="-171450" lvl="0" marL="298450" marR="5080" rtl="0" algn="just">
              <a:lnSpc>
                <a:spcPct val="80000"/>
              </a:lnSpc>
              <a:spcBef>
                <a:spcPts val="509"/>
              </a:spcBef>
              <a:spcAft>
                <a:spcPts val="0"/>
              </a:spcAft>
              <a:buClr>
                <a:schemeClr val="dk1"/>
              </a:buClr>
              <a:buSzPts val="1800"/>
              <a:buFont typeface="Arial"/>
              <a:buNone/>
            </a:pPr>
            <a:r>
              <a:t/>
            </a:r>
            <a:endParaRPr sz="1800">
              <a:solidFill>
                <a:schemeClr val="dk1"/>
              </a:solidFill>
              <a:latin typeface="Times New Roman"/>
              <a:ea typeface="Times New Roman"/>
              <a:cs typeface="Times New Roman"/>
              <a:sym typeface="Times New Roman"/>
            </a:endParaRPr>
          </a:p>
          <a:p>
            <a:pPr indent="-285750" lvl="0" marL="298450" marR="5080" rtl="0" algn="just">
              <a:lnSpc>
                <a:spcPct val="80000"/>
              </a:lnSpc>
              <a:spcBef>
                <a:spcPts val="509"/>
              </a:spcBef>
              <a:spcAft>
                <a:spcPts val="0"/>
              </a:spcAft>
              <a:buClr>
                <a:schemeClr val="dk1"/>
              </a:buClr>
              <a:buSzPts val="1800"/>
              <a:buChar char="•"/>
            </a:pPr>
            <a:r>
              <a:rPr lang="en-US" sz="1800">
                <a:solidFill>
                  <a:schemeClr val="dk1"/>
                </a:solidFill>
                <a:latin typeface="Times New Roman"/>
                <a:ea typeface="Times New Roman"/>
                <a:cs typeface="Times New Roman"/>
                <a:sym typeface="Times New Roman"/>
              </a:rPr>
              <a:t>But it is just as essential to maintain a coherent regional strategy for preserving the land-sea  interface in the Mediterranean area through the production a coalition of interest for all the  stakeholders</a:t>
            </a:r>
            <a:endParaRPr sz="1800">
              <a:solidFill>
                <a:schemeClr val="dk1"/>
              </a:solidFill>
              <a:latin typeface="Times New Roman"/>
              <a:ea typeface="Times New Roman"/>
              <a:cs typeface="Times New Roman"/>
              <a:sym typeface="Times New Roman"/>
            </a:endParaRPr>
          </a:p>
        </p:txBody>
      </p:sp>
      <p:sp>
        <p:nvSpPr>
          <p:cNvPr id="489" name="Google Shape;489;p18"/>
          <p:cNvSpPr/>
          <p:nvPr/>
        </p:nvSpPr>
        <p:spPr>
          <a:xfrm>
            <a:off x="533400" y="5548249"/>
            <a:ext cx="1676400" cy="78028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descr="Any Questions Images – Parcourir 4,532 le catalogue de photos, vecteurs et  vidéos | Adobe Stock" id="494" name="Google Shape;494;p19"/>
          <p:cNvPicPr preferRelativeResize="0"/>
          <p:nvPr/>
        </p:nvPicPr>
        <p:blipFill rotWithShape="1">
          <a:blip r:embed="rId3">
            <a:alphaModFix/>
          </a:blip>
          <a:srcRect b="0" l="0" r="0" t="0"/>
          <a:stretch/>
        </p:blipFill>
        <p:spPr>
          <a:xfrm>
            <a:off x="1324791" y="1447800"/>
            <a:ext cx="9760827" cy="3633786"/>
          </a:xfrm>
          <a:prstGeom prst="rect">
            <a:avLst/>
          </a:prstGeom>
          <a:noFill/>
          <a:ln>
            <a:noFill/>
          </a:ln>
        </p:spPr>
      </p:pic>
      <p:sp>
        <p:nvSpPr>
          <p:cNvPr id="495" name="Google Shape;495;p19"/>
          <p:cNvSpPr/>
          <p:nvPr/>
        </p:nvSpPr>
        <p:spPr>
          <a:xfrm>
            <a:off x="609600" y="5334000"/>
            <a:ext cx="1447800" cy="9144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2"/>
          <p:cNvSpPr txBox="1"/>
          <p:nvPr/>
        </p:nvSpPr>
        <p:spPr>
          <a:xfrm>
            <a:off x="11673967" y="6594449"/>
            <a:ext cx="10985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Verdana"/>
                <a:ea typeface="Verdana"/>
                <a:cs typeface="Verdana"/>
                <a:sym typeface="Verdana"/>
              </a:rPr>
              <a:t>2</a:t>
            </a:r>
            <a:endParaRPr sz="1200">
              <a:solidFill>
                <a:schemeClr val="dk1"/>
              </a:solidFill>
              <a:latin typeface="Verdana"/>
              <a:ea typeface="Verdana"/>
              <a:cs typeface="Verdana"/>
              <a:sym typeface="Verdana"/>
            </a:endParaRPr>
          </a:p>
        </p:txBody>
      </p:sp>
      <p:sp>
        <p:nvSpPr>
          <p:cNvPr id="57" name="Google Shape;57;p2"/>
          <p:cNvSpPr txBox="1"/>
          <p:nvPr>
            <p:ph type="title"/>
          </p:nvPr>
        </p:nvSpPr>
        <p:spPr>
          <a:xfrm>
            <a:off x="1197981" y="567050"/>
            <a:ext cx="2978100" cy="506100"/>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3200"/>
              <a:t>Summary</a:t>
            </a:r>
            <a:endParaRPr sz="3200"/>
          </a:p>
        </p:txBody>
      </p:sp>
      <p:pic>
        <p:nvPicPr>
          <p:cNvPr id="58" name="Google Shape;58;p2"/>
          <p:cNvPicPr preferRelativeResize="0"/>
          <p:nvPr/>
        </p:nvPicPr>
        <p:blipFill rotWithShape="1">
          <a:blip r:embed="rId3">
            <a:alphaModFix/>
          </a:blip>
          <a:srcRect b="0" l="0" r="0" t="0"/>
          <a:stretch/>
        </p:blipFill>
        <p:spPr>
          <a:xfrm>
            <a:off x="11242547" y="5527547"/>
            <a:ext cx="426720" cy="780287"/>
          </a:xfrm>
          <a:prstGeom prst="rect">
            <a:avLst/>
          </a:prstGeom>
          <a:noFill/>
          <a:ln>
            <a:noFill/>
          </a:ln>
        </p:spPr>
      </p:pic>
      <p:grpSp>
        <p:nvGrpSpPr>
          <p:cNvPr id="59" name="Google Shape;59;p2"/>
          <p:cNvGrpSpPr/>
          <p:nvPr/>
        </p:nvGrpSpPr>
        <p:grpSpPr>
          <a:xfrm>
            <a:off x="589787" y="5608320"/>
            <a:ext cx="1483360" cy="731520"/>
            <a:chOff x="589787" y="5608320"/>
            <a:chExt cx="1483360" cy="731520"/>
          </a:xfrm>
        </p:grpSpPr>
        <p:sp>
          <p:nvSpPr>
            <p:cNvPr id="60" name="Google Shape;60;p2"/>
            <p:cNvSpPr/>
            <p:nvPr/>
          </p:nvSpPr>
          <p:spPr>
            <a:xfrm>
              <a:off x="589787" y="5608320"/>
              <a:ext cx="1483360" cy="731520"/>
            </a:xfrm>
            <a:custGeom>
              <a:rect b="b" l="l" r="r" t="t"/>
              <a:pathLst>
                <a:path extrusionOk="0" h="731520" w="1483360">
                  <a:moveTo>
                    <a:pt x="1482852" y="0"/>
                  </a:moveTo>
                  <a:lnTo>
                    <a:pt x="0" y="0"/>
                  </a:lnTo>
                  <a:lnTo>
                    <a:pt x="0" y="731519"/>
                  </a:lnTo>
                  <a:lnTo>
                    <a:pt x="1482852" y="731519"/>
                  </a:lnTo>
                  <a:lnTo>
                    <a:pt x="1482852"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1" name="Google Shape;61;p2"/>
            <p:cNvSpPr/>
            <p:nvPr/>
          </p:nvSpPr>
          <p:spPr>
            <a:xfrm>
              <a:off x="589787" y="5608320"/>
              <a:ext cx="1483360" cy="731520"/>
            </a:xfrm>
            <a:custGeom>
              <a:rect b="b" l="l" r="r" t="t"/>
              <a:pathLst>
                <a:path extrusionOk="0" h="731520" w="1483360">
                  <a:moveTo>
                    <a:pt x="0" y="731519"/>
                  </a:moveTo>
                  <a:lnTo>
                    <a:pt x="1482852" y="731519"/>
                  </a:lnTo>
                  <a:lnTo>
                    <a:pt x="1482852" y="0"/>
                  </a:lnTo>
                  <a:lnTo>
                    <a:pt x="0" y="0"/>
                  </a:lnTo>
                  <a:lnTo>
                    <a:pt x="0" y="731519"/>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62" name="Google Shape;62;p2"/>
          <p:cNvGrpSpPr/>
          <p:nvPr/>
        </p:nvGrpSpPr>
        <p:grpSpPr>
          <a:xfrm>
            <a:off x="1387885" y="2505493"/>
            <a:ext cx="565819" cy="399415"/>
            <a:chOff x="1387885" y="2505493"/>
            <a:chExt cx="565819" cy="399415"/>
          </a:xfrm>
        </p:grpSpPr>
        <p:sp>
          <p:nvSpPr>
            <p:cNvPr id="63" name="Google Shape;63;p2"/>
            <p:cNvSpPr/>
            <p:nvPr/>
          </p:nvSpPr>
          <p:spPr>
            <a:xfrm>
              <a:off x="1545399" y="2505493"/>
              <a:ext cx="408305" cy="399415"/>
            </a:xfrm>
            <a:custGeom>
              <a:rect b="b" l="l" r="r" t="t"/>
              <a:pathLst>
                <a:path extrusionOk="0" h="399414" w="408305">
                  <a:moveTo>
                    <a:pt x="71793" y="369531"/>
                  </a:moveTo>
                  <a:lnTo>
                    <a:pt x="60007" y="362597"/>
                  </a:lnTo>
                  <a:lnTo>
                    <a:pt x="57505" y="364261"/>
                  </a:lnTo>
                  <a:lnTo>
                    <a:pt x="51295" y="370014"/>
                  </a:lnTo>
                  <a:lnTo>
                    <a:pt x="46570" y="377012"/>
                  </a:lnTo>
                  <a:lnTo>
                    <a:pt x="43561" y="384949"/>
                  </a:lnTo>
                  <a:lnTo>
                    <a:pt x="42506" y="393509"/>
                  </a:lnTo>
                  <a:lnTo>
                    <a:pt x="42506" y="398868"/>
                  </a:lnTo>
                  <a:lnTo>
                    <a:pt x="71793" y="369531"/>
                  </a:lnTo>
                  <a:close/>
                </a:path>
                <a:path extrusionOk="0" h="399414" w="408305">
                  <a:moveTo>
                    <a:pt x="350215" y="90589"/>
                  </a:moveTo>
                  <a:lnTo>
                    <a:pt x="309511" y="42837"/>
                  </a:lnTo>
                  <a:lnTo>
                    <a:pt x="274129" y="20040"/>
                  </a:lnTo>
                  <a:lnTo>
                    <a:pt x="233921" y="5384"/>
                  </a:lnTo>
                  <a:lnTo>
                    <a:pt x="190030" y="0"/>
                  </a:lnTo>
                  <a:lnTo>
                    <a:pt x="146164" y="4711"/>
                  </a:lnTo>
                  <a:lnTo>
                    <a:pt x="106057" y="18821"/>
                  </a:lnTo>
                  <a:lnTo>
                    <a:pt x="70802" y="41148"/>
                  </a:lnTo>
                  <a:lnTo>
                    <a:pt x="41465" y="70548"/>
                  </a:lnTo>
                  <a:lnTo>
                    <a:pt x="19151" y="105867"/>
                  </a:lnTo>
                  <a:lnTo>
                    <a:pt x="4965" y="145961"/>
                  </a:lnTo>
                  <a:lnTo>
                    <a:pt x="0" y="189649"/>
                  </a:lnTo>
                  <a:lnTo>
                    <a:pt x="4965" y="233400"/>
                  </a:lnTo>
                  <a:lnTo>
                    <a:pt x="19151" y="273634"/>
                  </a:lnTo>
                  <a:lnTo>
                    <a:pt x="41465" y="309219"/>
                  </a:lnTo>
                  <a:lnTo>
                    <a:pt x="70802" y="338975"/>
                  </a:lnTo>
                  <a:lnTo>
                    <a:pt x="89941" y="351345"/>
                  </a:lnTo>
                  <a:lnTo>
                    <a:pt x="151269" y="289902"/>
                  </a:lnTo>
                  <a:lnTo>
                    <a:pt x="180060" y="261061"/>
                  </a:lnTo>
                  <a:lnTo>
                    <a:pt x="137033" y="267017"/>
                  </a:lnTo>
                  <a:lnTo>
                    <a:pt x="96888" y="279146"/>
                  </a:lnTo>
                  <a:lnTo>
                    <a:pt x="75006" y="289902"/>
                  </a:lnTo>
                  <a:lnTo>
                    <a:pt x="49860" y="248500"/>
                  </a:lnTo>
                  <a:lnTo>
                    <a:pt x="39230" y="202831"/>
                  </a:lnTo>
                  <a:lnTo>
                    <a:pt x="42849" y="156489"/>
                  </a:lnTo>
                  <a:lnTo>
                    <a:pt x="60426" y="113030"/>
                  </a:lnTo>
                  <a:lnTo>
                    <a:pt x="91681" y="76022"/>
                  </a:lnTo>
                  <a:lnTo>
                    <a:pt x="137833" y="48564"/>
                  </a:lnTo>
                  <a:lnTo>
                    <a:pt x="190855" y="39268"/>
                  </a:lnTo>
                  <a:lnTo>
                    <a:pt x="238963" y="46977"/>
                  </a:lnTo>
                  <a:lnTo>
                    <a:pt x="280619" y="68491"/>
                  </a:lnTo>
                  <a:lnTo>
                    <a:pt x="313397" y="101346"/>
                  </a:lnTo>
                  <a:lnTo>
                    <a:pt x="322262" y="118592"/>
                  </a:lnTo>
                  <a:lnTo>
                    <a:pt x="350215" y="90589"/>
                  </a:lnTo>
                  <a:close/>
                </a:path>
                <a:path extrusionOk="0" h="399414" w="408305">
                  <a:moveTo>
                    <a:pt x="407936" y="32766"/>
                  </a:moveTo>
                  <a:lnTo>
                    <a:pt x="363270" y="36550"/>
                  </a:lnTo>
                  <a:lnTo>
                    <a:pt x="348373" y="45110"/>
                  </a:lnTo>
                  <a:lnTo>
                    <a:pt x="369049" y="71716"/>
                  </a:lnTo>
                  <a:lnTo>
                    <a:pt x="407936" y="32766"/>
                  </a:lnTo>
                  <a:close/>
                </a:path>
              </a:pathLst>
            </a:custGeom>
            <a:solidFill>
              <a:srgbClr val="EC7C3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64" name="Google Shape;64;p2"/>
            <p:cNvPicPr preferRelativeResize="0"/>
            <p:nvPr/>
          </p:nvPicPr>
          <p:blipFill rotWithShape="1">
            <a:blip r:embed="rId4">
              <a:alphaModFix/>
            </a:blip>
            <a:srcRect b="0" l="0" r="0" t="0"/>
            <a:stretch/>
          </p:blipFill>
          <p:spPr>
            <a:xfrm>
              <a:off x="1387885" y="2707671"/>
              <a:ext cx="192524" cy="149549"/>
            </a:xfrm>
            <a:prstGeom prst="rect">
              <a:avLst/>
            </a:prstGeom>
            <a:noFill/>
            <a:ln>
              <a:noFill/>
            </a:ln>
          </p:spPr>
        </p:pic>
        <p:pic>
          <p:nvPicPr>
            <p:cNvPr id="65" name="Google Shape;65;p2"/>
            <p:cNvPicPr preferRelativeResize="0"/>
            <p:nvPr/>
          </p:nvPicPr>
          <p:blipFill rotWithShape="1">
            <a:blip r:embed="rId5">
              <a:alphaModFix/>
            </a:blip>
            <a:srcRect b="0" l="0" r="0" t="0"/>
            <a:stretch/>
          </p:blipFill>
          <p:spPr>
            <a:xfrm>
              <a:off x="1650419" y="2579008"/>
              <a:ext cx="168354" cy="168765"/>
            </a:xfrm>
            <a:prstGeom prst="rect">
              <a:avLst/>
            </a:prstGeom>
            <a:noFill/>
            <a:ln>
              <a:noFill/>
            </a:ln>
          </p:spPr>
        </p:pic>
        <p:pic>
          <p:nvPicPr>
            <p:cNvPr id="66" name="Google Shape;66;p2"/>
            <p:cNvPicPr preferRelativeResize="0"/>
            <p:nvPr/>
          </p:nvPicPr>
          <p:blipFill rotWithShape="1">
            <a:blip r:embed="rId6">
              <a:alphaModFix/>
            </a:blip>
            <a:srcRect b="0" l="0" r="0" t="0"/>
            <a:stretch/>
          </p:blipFill>
          <p:spPr>
            <a:xfrm>
              <a:off x="1463885" y="2537391"/>
              <a:ext cx="115691" cy="147721"/>
            </a:xfrm>
            <a:prstGeom prst="rect">
              <a:avLst/>
            </a:prstGeom>
            <a:noFill/>
            <a:ln>
              <a:noFill/>
            </a:ln>
          </p:spPr>
        </p:pic>
      </p:grpSp>
      <p:sp>
        <p:nvSpPr>
          <p:cNvPr id="67" name="Google Shape;67;p2"/>
          <p:cNvSpPr txBox="1"/>
          <p:nvPr/>
        </p:nvSpPr>
        <p:spPr>
          <a:xfrm>
            <a:off x="1308608" y="3495547"/>
            <a:ext cx="906144"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Objective</a:t>
            </a:r>
            <a:endParaRPr sz="1800">
              <a:solidFill>
                <a:schemeClr val="dk1"/>
              </a:solidFill>
              <a:latin typeface="Calibri"/>
              <a:ea typeface="Calibri"/>
              <a:cs typeface="Calibri"/>
              <a:sym typeface="Calibri"/>
            </a:endParaRPr>
          </a:p>
        </p:txBody>
      </p:sp>
      <p:sp>
        <p:nvSpPr>
          <p:cNvPr id="68" name="Google Shape;68;p2"/>
          <p:cNvSpPr/>
          <p:nvPr/>
        </p:nvSpPr>
        <p:spPr>
          <a:xfrm>
            <a:off x="3524867" y="2427788"/>
            <a:ext cx="485775" cy="487045"/>
          </a:xfrm>
          <a:custGeom>
            <a:rect b="b" l="l" r="r" t="t"/>
            <a:pathLst>
              <a:path extrusionOk="0" h="487044" w="485775">
                <a:moveTo>
                  <a:pt x="250032" y="0"/>
                </a:moveTo>
                <a:lnTo>
                  <a:pt x="205238" y="4057"/>
                </a:lnTo>
                <a:lnTo>
                  <a:pt x="163018" y="15746"/>
                </a:lnTo>
                <a:lnTo>
                  <a:pt x="124089" y="34347"/>
                </a:lnTo>
                <a:lnTo>
                  <a:pt x="89174" y="59136"/>
                </a:lnTo>
                <a:lnTo>
                  <a:pt x="58992" y="89392"/>
                </a:lnTo>
                <a:lnTo>
                  <a:pt x="34263" y="124392"/>
                </a:lnTo>
                <a:lnTo>
                  <a:pt x="15708" y="163415"/>
                </a:lnTo>
                <a:lnTo>
                  <a:pt x="4047" y="205739"/>
                </a:lnTo>
                <a:lnTo>
                  <a:pt x="0" y="250641"/>
                </a:lnTo>
                <a:lnTo>
                  <a:pt x="4047" y="295544"/>
                </a:lnTo>
                <a:lnTo>
                  <a:pt x="15708" y="337867"/>
                </a:lnTo>
                <a:lnTo>
                  <a:pt x="34263" y="376890"/>
                </a:lnTo>
                <a:lnTo>
                  <a:pt x="58992" y="411891"/>
                </a:lnTo>
                <a:lnTo>
                  <a:pt x="89174" y="442147"/>
                </a:lnTo>
                <a:lnTo>
                  <a:pt x="124090" y="466936"/>
                </a:lnTo>
                <a:lnTo>
                  <a:pt x="163018" y="485536"/>
                </a:lnTo>
                <a:lnTo>
                  <a:pt x="168026" y="486923"/>
                </a:lnTo>
                <a:lnTo>
                  <a:pt x="209206" y="445666"/>
                </a:lnTo>
                <a:lnTo>
                  <a:pt x="203478" y="444999"/>
                </a:lnTo>
                <a:lnTo>
                  <a:pt x="161432" y="429859"/>
                </a:lnTo>
                <a:lnTo>
                  <a:pt x="124284" y="406124"/>
                </a:lnTo>
                <a:lnTo>
                  <a:pt x="93260" y="375024"/>
                </a:lnTo>
                <a:lnTo>
                  <a:pt x="69583" y="337786"/>
                </a:lnTo>
                <a:lnTo>
                  <a:pt x="54479" y="295637"/>
                </a:lnTo>
                <a:lnTo>
                  <a:pt x="49172" y="249806"/>
                </a:lnTo>
                <a:lnTo>
                  <a:pt x="54479" y="203974"/>
                </a:lnTo>
                <a:lnTo>
                  <a:pt x="69583" y="161825"/>
                </a:lnTo>
                <a:lnTo>
                  <a:pt x="93260" y="124587"/>
                </a:lnTo>
                <a:lnTo>
                  <a:pt x="124284" y="93487"/>
                </a:lnTo>
                <a:lnTo>
                  <a:pt x="161432" y="69753"/>
                </a:lnTo>
                <a:lnTo>
                  <a:pt x="203478" y="54612"/>
                </a:lnTo>
                <a:lnTo>
                  <a:pt x="249198" y="49292"/>
                </a:lnTo>
                <a:lnTo>
                  <a:pt x="397025" y="49292"/>
                </a:lnTo>
                <a:lnTo>
                  <a:pt x="375974" y="34347"/>
                </a:lnTo>
                <a:lnTo>
                  <a:pt x="337045" y="15746"/>
                </a:lnTo>
                <a:lnTo>
                  <a:pt x="294825" y="4057"/>
                </a:lnTo>
                <a:lnTo>
                  <a:pt x="250032" y="0"/>
                </a:lnTo>
                <a:close/>
              </a:path>
              <a:path extrusionOk="0" h="487044" w="485775">
                <a:moveTo>
                  <a:pt x="397025" y="49292"/>
                </a:moveTo>
                <a:lnTo>
                  <a:pt x="249198" y="49292"/>
                </a:lnTo>
                <a:lnTo>
                  <a:pt x="294918" y="54612"/>
                </a:lnTo>
                <a:lnTo>
                  <a:pt x="336964" y="69753"/>
                </a:lnTo>
                <a:lnTo>
                  <a:pt x="374112" y="93487"/>
                </a:lnTo>
                <a:lnTo>
                  <a:pt x="405137" y="124587"/>
                </a:lnTo>
                <a:lnTo>
                  <a:pt x="428813" y="161826"/>
                </a:lnTo>
                <a:lnTo>
                  <a:pt x="443917" y="203974"/>
                </a:lnTo>
                <a:lnTo>
                  <a:pt x="444596" y="209836"/>
                </a:lnTo>
                <a:lnTo>
                  <a:pt x="485777" y="168577"/>
                </a:lnTo>
                <a:lnTo>
                  <a:pt x="484355" y="163415"/>
                </a:lnTo>
                <a:lnTo>
                  <a:pt x="465800" y="124392"/>
                </a:lnTo>
                <a:lnTo>
                  <a:pt x="441071" y="89392"/>
                </a:lnTo>
                <a:lnTo>
                  <a:pt x="410889" y="59136"/>
                </a:lnTo>
                <a:lnTo>
                  <a:pt x="397025" y="49292"/>
                </a:lnTo>
                <a:close/>
              </a:path>
            </a:pathLst>
          </a:custGeom>
          <a:solidFill>
            <a:srgbClr val="A4A4A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9" name="Google Shape;69;p2"/>
          <p:cNvSpPr txBox="1"/>
          <p:nvPr/>
        </p:nvSpPr>
        <p:spPr>
          <a:xfrm>
            <a:off x="2968244" y="3393440"/>
            <a:ext cx="1765935" cy="1336675"/>
          </a:xfrm>
          <a:prstGeom prst="rect">
            <a:avLst/>
          </a:prstGeom>
          <a:noFill/>
          <a:ln>
            <a:noFill/>
          </a:ln>
        </p:spPr>
        <p:txBody>
          <a:bodyPr anchorCtr="0" anchor="t" bIns="0" lIns="0" spcFirstLastPara="1" rIns="0" wrap="square" tIns="12700">
            <a:spAutoFit/>
          </a:bodyPr>
          <a:lstStyle/>
          <a:p>
            <a:pPr indent="-1269" lvl="0" marL="91440" marR="83185" rtl="0" algn="ctr">
              <a:lnSpc>
                <a:spcPct val="137200"/>
              </a:lnSpc>
              <a:spcBef>
                <a:spcPts val="0"/>
              </a:spcBef>
              <a:spcAft>
                <a:spcPts val="0"/>
              </a:spcAft>
              <a:buNone/>
            </a:pPr>
            <a:r>
              <a:rPr lang="en-US" sz="1800">
                <a:solidFill>
                  <a:schemeClr val="dk1"/>
                </a:solidFill>
                <a:latin typeface="Calibri"/>
                <a:ea typeface="Calibri"/>
                <a:cs typeface="Calibri"/>
                <a:sym typeface="Calibri"/>
              </a:rPr>
              <a:t>Approach:  Comparative and</a:t>
            </a:r>
            <a:endParaRPr sz="1800">
              <a:solidFill>
                <a:schemeClr val="dk1"/>
              </a:solidFill>
              <a:latin typeface="Calibri"/>
              <a:ea typeface="Calibri"/>
              <a:cs typeface="Calibri"/>
              <a:sym typeface="Calibri"/>
            </a:endParaRPr>
          </a:p>
          <a:p>
            <a:pPr indent="0" lvl="0" marL="0" marR="0" rtl="0" algn="ctr">
              <a:lnSpc>
                <a:spcPct val="100000"/>
              </a:lnSpc>
              <a:spcBef>
                <a:spcPts val="35"/>
              </a:spcBef>
              <a:spcAft>
                <a:spcPts val="0"/>
              </a:spcAft>
              <a:buNone/>
            </a:pPr>
            <a:r>
              <a:rPr lang="en-US" sz="1800">
                <a:solidFill>
                  <a:schemeClr val="dk1"/>
                </a:solidFill>
                <a:latin typeface="Calibri"/>
                <a:ea typeface="Calibri"/>
                <a:cs typeface="Calibri"/>
                <a:sym typeface="Calibri"/>
              </a:rPr>
              <a:t>prospective spatial</a:t>
            </a:r>
            <a:endParaRPr sz="1800">
              <a:solidFill>
                <a:schemeClr val="dk1"/>
              </a:solidFill>
              <a:latin typeface="Calibri"/>
              <a:ea typeface="Calibri"/>
              <a:cs typeface="Calibri"/>
              <a:sym typeface="Calibri"/>
            </a:endParaRPr>
          </a:p>
          <a:p>
            <a:pPr indent="0" lvl="0" marL="0" marR="0" rtl="0" algn="ctr">
              <a:lnSpc>
                <a:spcPct val="100000"/>
              </a:lnSpc>
              <a:spcBef>
                <a:spcPts val="40"/>
              </a:spcBef>
              <a:spcAft>
                <a:spcPts val="0"/>
              </a:spcAft>
              <a:buNone/>
            </a:pPr>
            <a:r>
              <a:rPr lang="en-US" sz="1800">
                <a:solidFill>
                  <a:schemeClr val="dk1"/>
                </a:solidFill>
                <a:latin typeface="Calibri"/>
                <a:ea typeface="Calibri"/>
                <a:cs typeface="Calibri"/>
                <a:sym typeface="Calibri"/>
              </a:rPr>
              <a:t>analysis</a:t>
            </a:r>
            <a:endParaRPr sz="1800">
              <a:solidFill>
                <a:schemeClr val="dk1"/>
              </a:solidFill>
              <a:latin typeface="Calibri"/>
              <a:ea typeface="Calibri"/>
              <a:cs typeface="Calibri"/>
              <a:sym typeface="Calibri"/>
            </a:endParaRPr>
          </a:p>
        </p:txBody>
      </p:sp>
      <p:sp>
        <p:nvSpPr>
          <p:cNvPr id="70" name="Google Shape;70;p2"/>
          <p:cNvSpPr/>
          <p:nvPr/>
        </p:nvSpPr>
        <p:spPr>
          <a:xfrm>
            <a:off x="5683892" y="2472903"/>
            <a:ext cx="50165" cy="565150"/>
          </a:xfrm>
          <a:custGeom>
            <a:rect b="b" l="l" r="r" t="t"/>
            <a:pathLst>
              <a:path extrusionOk="0" h="565150" w="50164">
                <a:moveTo>
                  <a:pt x="50100" y="0"/>
                </a:moveTo>
                <a:lnTo>
                  <a:pt x="0" y="0"/>
                </a:lnTo>
                <a:lnTo>
                  <a:pt x="0" y="565057"/>
                </a:lnTo>
                <a:lnTo>
                  <a:pt x="50101" y="514957"/>
                </a:lnTo>
                <a:lnTo>
                  <a:pt x="50100" y="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1" name="Google Shape;71;p2"/>
          <p:cNvSpPr/>
          <p:nvPr/>
        </p:nvSpPr>
        <p:spPr>
          <a:xfrm>
            <a:off x="5784088" y="2472905"/>
            <a:ext cx="289560" cy="465455"/>
          </a:xfrm>
          <a:custGeom>
            <a:rect b="b" l="l" r="r" t="t"/>
            <a:pathLst>
              <a:path extrusionOk="0" h="465455" w="289560">
                <a:moveTo>
                  <a:pt x="91846" y="175450"/>
                </a:moveTo>
                <a:lnTo>
                  <a:pt x="0" y="175450"/>
                </a:lnTo>
                <a:lnTo>
                  <a:pt x="0" y="464858"/>
                </a:lnTo>
                <a:lnTo>
                  <a:pt x="91846" y="373011"/>
                </a:lnTo>
                <a:lnTo>
                  <a:pt x="91846" y="175450"/>
                </a:lnTo>
                <a:close/>
              </a:path>
              <a:path extrusionOk="0" h="465455" w="289560">
                <a:moveTo>
                  <a:pt x="217106" y="0"/>
                </a:moveTo>
                <a:lnTo>
                  <a:pt x="125247" y="0"/>
                </a:lnTo>
                <a:lnTo>
                  <a:pt x="125247" y="339610"/>
                </a:lnTo>
                <a:lnTo>
                  <a:pt x="217106" y="247764"/>
                </a:lnTo>
                <a:lnTo>
                  <a:pt x="217106" y="0"/>
                </a:lnTo>
                <a:close/>
              </a:path>
              <a:path extrusionOk="0" h="465455" w="289560">
                <a:moveTo>
                  <a:pt x="289407" y="175450"/>
                </a:moveTo>
                <a:lnTo>
                  <a:pt x="250507" y="175450"/>
                </a:lnTo>
                <a:lnTo>
                  <a:pt x="250507" y="214363"/>
                </a:lnTo>
                <a:lnTo>
                  <a:pt x="289407" y="175450"/>
                </a:lnTo>
                <a:close/>
              </a:path>
            </a:pathLst>
          </a:custGeom>
          <a:solidFill>
            <a:srgbClr val="FFC00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2" name="Google Shape;72;p2"/>
          <p:cNvSpPr txBox="1"/>
          <p:nvPr/>
        </p:nvSpPr>
        <p:spPr>
          <a:xfrm>
            <a:off x="5167376" y="3393440"/>
            <a:ext cx="1600200" cy="778510"/>
          </a:xfrm>
          <a:prstGeom prst="rect">
            <a:avLst/>
          </a:prstGeom>
          <a:noFill/>
          <a:ln>
            <a:noFill/>
          </a:ln>
        </p:spPr>
        <p:txBody>
          <a:bodyPr anchorCtr="0" anchor="t" bIns="0" lIns="0" spcFirstLastPara="1" rIns="0" wrap="square" tIns="12700">
            <a:spAutoFit/>
          </a:bodyPr>
          <a:lstStyle/>
          <a:p>
            <a:pPr indent="455294" lvl="0" marL="12700" marR="5080" rtl="0" algn="l">
              <a:lnSpc>
                <a:spcPct val="137200"/>
              </a:lnSpc>
              <a:spcBef>
                <a:spcPts val="0"/>
              </a:spcBef>
              <a:spcAft>
                <a:spcPts val="0"/>
              </a:spcAft>
              <a:buNone/>
            </a:pPr>
            <a:r>
              <a:rPr lang="en-US" sz="1800">
                <a:solidFill>
                  <a:schemeClr val="dk1"/>
                </a:solidFill>
                <a:latin typeface="Calibri"/>
                <a:ea typeface="Calibri"/>
                <a:cs typeface="Calibri"/>
                <a:sym typeface="Calibri"/>
              </a:rPr>
              <a:t>Model:  Transition Matrix</a:t>
            </a:r>
            <a:endParaRPr sz="1800">
              <a:solidFill>
                <a:schemeClr val="dk1"/>
              </a:solidFill>
              <a:latin typeface="Calibri"/>
              <a:ea typeface="Calibri"/>
              <a:cs typeface="Calibri"/>
              <a:sym typeface="Calibri"/>
            </a:endParaRPr>
          </a:p>
        </p:txBody>
      </p:sp>
      <p:sp>
        <p:nvSpPr>
          <p:cNvPr id="73" name="Google Shape;73;p2"/>
          <p:cNvSpPr/>
          <p:nvPr/>
        </p:nvSpPr>
        <p:spPr>
          <a:xfrm>
            <a:off x="7697332" y="2681771"/>
            <a:ext cx="516890" cy="465455"/>
          </a:xfrm>
          <a:custGeom>
            <a:rect b="b" l="l" r="r" t="t"/>
            <a:pathLst>
              <a:path extrusionOk="0" h="266064" w="262254">
                <a:moveTo>
                  <a:pt x="70976" y="0"/>
                </a:moveTo>
                <a:lnTo>
                  <a:pt x="0" y="67673"/>
                </a:lnTo>
                <a:lnTo>
                  <a:pt x="192491" y="265571"/>
                </a:lnTo>
                <a:lnTo>
                  <a:pt x="262134" y="195928"/>
                </a:lnTo>
                <a:lnTo>
                  <a:pt x="70976" y="0"/>
                </a:lnTo>
                <a:close/>
              </a:path>
            </a:pathLst>
          </a:custGeom>
          <a:solidFill>
            <a:srgbClr val="5B9BD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4" name="Google Shape;74;p2"/>
          <p:cNvSpPr txBox="1"/>
          <p:nvPr/>
        </p:nvSpPr>
        <p:spPr>
          <a:xfrm>
            <a:off x="7738364" y="3495547"/>
            <a:ext cx="686435" cy="29972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800">
                <a:solidFill>
                  <a:schemeClr val="dk1"/>
                </a:solidFill>
                <a:latin typeface="Calibri"/>
                <a:ea typeface="Calibri"/>
                <a:cs typeface="Calibri"/>
                <a:sym typeface="Calibri"/>
              </a:rPr>
              <a:t>Results</a:t>
            </a:r>
            <a:endParaRPr sz="1800">
              <a:solidFill>
                <a:schemeClr val="dk1"/>
              </a:solidFill>
              <a:latin typeface="Calibri"/>
              <a:ea typeface="Calibri"/>
              <a:cs typeface="Calibri"/>
              <a:sym typeface="Calibri"/>
            </a:endParaRPr>
          </a:p>
        </p:txBody>
      </p:sp>
      <p:grpSp>
        <p:nvGrpSpPr>
          <p:cNvPr id="75" name="Google Shape;75;p2"/>
          <p:cNvGrpSpPr/>
          <p:nvPr/>
        </p:nvGrpSpPr>
        <p:grpSpPr>
          <a:xfrm>
            <a:off x="9939287" y="2422778"/>
            <a:ext cx="516890" cy="590550"/>
            <a:chOff x="9939287" y="2422778"/>
            <a:chExt cx="516890" cy="590550"/>
          </a:xfrm>
        </p:grpSpPr>
        <p:sp>
          <p:nvSpPr>
            <p:cNvPr id="76" name="Google Shape;76;p2"/>
            <p:cNvSpPr/>
            <p:nvPr/>
          </p:nvSpPr>
          <p:spPr>
            <a:xfrm>
              <a:off x="9939287" y="2422778"/>
              <a:ext cx="516890" cy="590550"/>
            </a:xfrm>
            <a:custGeom>
              <a:rect b="b" l="l" r="r" t="t"/>
              <a:pathLst>
                <a:path extrusionOk="0" h="590550" w="516890">
                  <a:moveTo>
                    <a:pt x="330517" y="259003"/>
                  </a:moveTo>
                  <a:lnTo>
                    <a:pt x="275031" y="259003"/>
                  </a:lnTo>
                  <a:lnTo>
                    <a:pt x="275031" y="292417"/>
                  </a:lnTo>
                  <a:lnTo>
                    <a:pt x="297154" y="292417"/>
                  </a:lnTo>
                  <a:lnTo>
                    <a:pt x="330517" y="259003"/>
                  </a:lnTo>
                  <a:close/>
                </a:path>
                <a:path extrusionOk="0" h="590550" w="516890">
                  <a:moveTo>
                    <a:pt x="416712" y="125323"/>
                  </a:moveTo>
                  <a:lnTo>
                    <a:pt x="275031" y="125323"/>
                  </a:lnTo>
                  <a:lnTo>
                    <a:pt x="275031" y="158737"/>
                  </a:lnTo>
                  <a:lnTo>
                    <a:pt x="416712" y="158737"/>
                  </a:lnTo>
                  <a:lnTo>
                    <a:pt x="416712" y="125323"/>
                  </a:lnTo>
                  <a:close/>
                </a:path>
                <a:path extrusionOk="0" h="590550" w="516890">
                  <a:moveTo>
                    <a:pt x="516724" y="0"/>
                  </a:moveTo>
                  <a:lnTo>
                    <a:pt x="0" y="0"/>
                  </a:lnTo>
                  <a:lnTo>
                    <a:pt x="0" y="590143"/>
                  </a:lnTo>
                  <a:lnTo>
                    <a:pt x="49999" y="540042"/>
                  </a:lnTo>
                  <a:lnTo>
                    <a:pt x="49999" y="50126"/>
                  </a:lnTo>
                  <a:lnTo>
                    <a:pt x="466725" y="50126"/>
                  </a:lnTo>
                  <a:lnTo>
                    <a:pt x="466725" y="122542"/>
                  </a:lnTo>
                  <a:lnTo>
                    <a:pt x="516724" y="72440"/>
                  </a:lnTo>
                  <a:lnTo>
                    <a:pt x="516724" y="50126"/>
                  </a:lnTo>
                  <a:lnTo>
                    <a:pt x="516724" y="0"/>
                  </a:lnTo>
                  <a:close/>
                </a:path>
              </a:pathLst>
            </a:custGeom>
            <a:solidFill>
              <a:srgbClr val="6FAC46"/>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77" name="Google Shape;77;p2"/>
            <p:cNvPicPr preferRelativeResize="0"/>
            <p:nvPr/>
          </p:nvPicPr>
          <p:blipFill rotWithShape="1">
            <a:blip r:embed="rId7">
              <a:alphaModFix/>
            </a:blip>
            <a:srcRect b="0" l="0" r="0" t="0"/>
            <a:stretch/>
          </p:blipFill>
          <p:spPr>
            <a:xfrm>
              <a:off x="10039300" y="2506322"/>
              <a:ext cx="123349" cy="101927"/>
            </a:xfrm>
            <a:prstGeom prst="rect">
              <a:avLst/>
            </a:prstGeom>
            <a:noFill/>
            <a:ln>
              <a:noFill/>
            </a:ln>
          </p:spPr>
        </p:pic>
        <p:pic>
          <p:nvPicPr>
            <p:cNvPr id="78" name="Google Shape;78;p2"/>
            <p:cNvPicPr preferRelativeResize="0"/>
            <p:nvPr/>
          </p:nvPicPr>
          <p:blipFill rotWithShape="1">
            <a:blip r:embed="rId7">
              <a:alphaModFix/>
            </a:blip>
            <a:srcRect b="0" l="0" r="0" t="0"/>
            <a:stretch/>
          </p:blipFill>
          <p:spPr>
            <a:xfrm>
              <a:off x="10039300" y="2639998"/>
              <a:ext cx="123349" cy="101927"/>
            </a:xfrm>
            <a:prstGeom prst="rect">
              <a:avLst/>
            </a:prstGeom>
            <a:noFill/>
            <a:ln>
              <a:noFill/>
            </a:ln>
          </p:spPr>
        </p:pic>
        <p:pic>
          <p:nvPicPr>
            <p:cNvPr id="79" name="Google Shape;79;p2"/>
            <p:cNvPicPr preferRelativeResize="0"/>
            <p:nvPr/>
          </p:nvPicPr>
          <p:blipFill rotWithShape="1">
            <a:blip r:embed="rId8">
              <a:alphaModFix/>
            </a:blip>
            <a:srcRect b="0" l="0" r="0" t="0"/>
            <a:stretch/>
          </p:blipFill>
          <p:spPr>
            <a:xfrm>
              <a:off x="10039301" y="2773673"/>
              <a:ext cx="119390" cy="97936"/>
            </a:xfrm>
            <a:prstGeom prst="rect">
              <a:avLst/>
            </a:prstGeom>
            <a:noFill/>
            <a:ln>
              <a:noFill/>
            </a:ln>
          </p:spPr>
        </p:pic>
      </p:grpSp>
      <p:sp>
        <p:nvSpPr>
          <p:cNvPr id="80" name="Google Shape;80;p2"/>
          <p:cNvSpPr txBox="1"/>
          <p:nvPr/>
        </p:nvSpPr>
        <p:spPr>
          <a:xfrm>
            <a:off x="9340088" y="3495547"/>
            <a:ext cx="1712595" cy="579120"/>
          </a:xfrm>
          <a:prstGeom prst="rect">
            <a:avLst/>
          </a:prstGeom>
          <a:noFill/>
          <a:ln>
            <a:noFill/>
          </a:ln>
        </p:spPr>
        <p:txBody>
          <a:bodyPr anchorCtr="0" anchor="t" bIns="0" lIns="0" spcFirstLastPara="1" rIns="0" wrap="square" tIns="7600">
            <a:spAutoFit/>
          </a:bodyPr>
          <a:lstStyle/>
          <a:p>
            <a:pPr indent="575945" lvl="0" marL="12700" marR="5080" rtl="0" algn="l">
              <a:lnSpc>
                <a:spcPct val="101699"/>
              </a:lnSpc>
              <a:spcBef>
                <a:spcPts val="0"/>
              </a:spcBef>
              <a:spcAft>
                <a:spcPts val="0"/>
              </a:spcAft>
              <a:buNone/>
            </a:pPr>
            <a:r>
              <a:rPr lang="en-US" sz="1800">
                <a:solidFill>
                  <a:schemeClr val="dk1"/>
                </a:solidFill>
                <a:latin typeface="Calibri"/>
                <a:ea typeface="Calibri"/>
                <a:cs typeface="Calibri"/>
                <a:sym typeface="Calibri"/>
              </a:rPr>
              <a:t>Policy  recommandations</a:t>
            </a:r>
            <a:endParaRPr sz="1800">
              <a:solidFill>
                <a:schemeClr val="dk1"/>
              </a:solidFill>
              <a:latin typeface="Calibri"/>
              <a:ea typeface="Calibri"/>
              <a:cs typeface="Calibri"/>
              <a:sym typeface="Calibri"/>
            </a:endParaRPr>
          </a:p>
        </p:txBody>
      </p:sp>
      <p:pic>
        <p:nvPicPr>
          <p:cNvPr id="81" name="Google Shape;81;p2"/>
          <p:cNvPicPr preferRelativeResize="0"/>
          <p:nvPr/>
        </p:nvPicPr>
        <p:blipFill rotWithShape="1">
          <a:blip r:embed="rId9">
            <a:alphaModFix/>
          </a:blip>
          <a:srcRect b="0" l="0" r="0" t="0"/>
          <a:stretch/>
        </p:blipFill>
        <p:spPr>
          <a:xfrm>
            <a:off x="1045696" y="1737404"/>
            <a:ext cx="9758419" cy="14098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3"/>
          <p:cNvSpPr txBox="1"/>
          <p:nvPr/>
        </p:nvSpPr>
        <p:spPr>
          <a:xfrm>
            <a:off x="11673967" y="6594449"/>
            <a:ext cx="109855" cy="208279"/>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200">
                <a:solidFill>
                  <a:schemeClr val="dk1"/>
                </a:solidFill>
                <a:latin typeface="Verdana"/>
                <a:ea typeface="Verdana"/>
                <a:cs typeface="Verdana"/>
                <a:sym typeface="Verdana"/>
              </a:rPr>
              <a:t>3</a:t>
            </a:r>
            <a:endParaRPr sz="1200">
              <a:solidFill>
                <a:schemeClr val="dk1"/>
              </a:solidFill>
              <a:latin typeface="Verdana"/>
              <a:ea typeface="Verdana"/>
              <a:cs typeface="Verdana"/>
              <a:sym typeface="Verdana"/>
            </a:endParaRPr>
          </a:p>
        </p:txBody>
      </p:sp>
      <p:sp>
        <p:nvSpPr>
          <p:cNvPr id="87" name="Google Shape;87;p3"/>
          <p:cNvSpPr txBox="1"/>
          <p:nvPr>
            <p:ph type="title"/>
          </p:nvPr>
        </p:nvSpPr>
        <p:spPr>
          <a:xfrm>
            <a:off x="833344" y="381000"/>
            <a:ext cx="6617334" cy="888705"/>
          </a:xfrm>
          <a:prstGeom prst="rect">
            <a:avLst/>
          </a:prstGeom>
          <a:noFill/>
          <a:ln>
            <a:noFill/>
          </a:ln>
        </p:spPr>
        <p:txBody>
          <a:bodyPr anchorCtr="0" anchor="t" bIns="0" lIns="0" spcFirstLastPara="1" rIns="0" wrap="square" tIns="44450">
            <a:spAutoFit/>
          </a:bodyPr>
          <a:lstStyle/>
          <a:p>
            <a:pPr indent="0" lvl="0" marL="213995" rtl="0" algn="l">
              <a:lnSpc>
                <a:spcPct val="100000"/>
              </a:lnSpc>
              <a:spcBef>
                <a:spcPts val="0"/>
              </a:spcBef>
              <a:spcAft>
                <a:spcPts val="0"/>
              </a:spcAft>
              <a:buNone/>
            </a:pPr>
            <a:r>
              <a:rPr lang="en-US" sz="3200"/>
              <a:t>Objectives</a:t>
            </a:r>
            <a:endParaRPr sz="3200"/>
          </a:p>
          <a:p>
            <a:pPr indent="0" lvl="0" marL="355600" rtl="0" algn="l">
              <a:lnSpc>
                <a:spcPct val="100000"/>
              </a:lnSpc>
              <a:spcBef>
                <a:spcPts val="105"/>
              </a:spcBef>
              <a:spcAft>
                <a:spcPts val="0"/>
              </a:spcAft>
              <a:buNone/>
            </a:pPr>
            <a:br>
              <a:rPr lang="en-US" sz="1100">
                <a:solidFill>
                  <a:schemeClr val="dk1"/>
                </a:solidFill>
                <a:latin typeface="Times New Roman"/>
                <a:ea typeface="Times New Roman"/>
                <a:cs typeface="Times New Roman"/>
                <a:sym typeface="Times New Roman"/>
              </a:rPr>
            </a:br>
            <a:endParaRPr sz="1100">
              <a:solidFill>
                <a:schemeClr val="dk1"/>
              </a:solidFill>
              <a:latin typeface="Times New Roman"/>
              <a:ea typeface="Times New Roman"/>
              <a:cs typeface="Times New Roman"/>
              <a:sym typeface="Times New Roman"/>
            </a:endParaRPr>
          </a:p>
        </p:txBody>
      </p:sp>
      <p:sp>
        <p:nvSpPr>
          <p:cNvPr id="88" name="Google Shape;88;p3"/>
          <p:cNvSpPr txBox="1"/>
          <p:nvPr/>
        </p:nvSpPr>
        <p:spPr>
          <a:xfrm>
            <a:off x="1231696" y="5728996"/>
            <a:ext cx="740410" cy="586740"/>
          </a:xfrm>
          <a:prstGeom prst="rect">
            <a:avLst/>
          </a:prstGeom>
          <a:noFill/>
          <a:ln>
            <a:noFill/>
          </a:ln>
        </p:spPr>
        <p:txBody>
          <a:bodyPr anchorCtr="0" anchor="t" bIns="0" lIns="0" spcFirstLastPara="1" rIns="0" wrap="square" tIns="0">
            <a:spAutoFit/>
          </a:bodyPr>
          <a:lstStyle/>
          <a:p>
            <a:pPr indent="0" lvl="0" marL="0" marR="0" rtl="0" algn="l">
              <a:lnSpc>
                <a:spcPct val="109250"/>
              </a:lnSpc>
              <a:spcBef>
                <a:spcPts val="0"/>
              </a:spcBef>
              <a:spcAft>
                <a:spcPts val="0"/>
              </a:spcAft>
              <a:buNone/>
            </a:pPr>
            <a:r>
              <a:rPr lang="en-US" sz="2000">
                <a:solidFill>
                  <a:schemeClr val="dk1"/>
                </a:solidFill>
                <a:latin typeface="Times New Roman"/>
                <a:ea typeface="Times New Roman"/>
                <a:cs typeface="Times New Roman"/>
                <a:sym typeface="Times New Roman"/>
              </a:rPr>
              <a:t>cover t</a:t>
            </a:r>
            <a:endParaRPr sz="2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000">
                <a:solidFill>
                  <a:schemeClr val="dk1"/>
                </a:solidFill>
                <a:latin typeface="Times New Roman"/>
                <a:ea typeface="Times New Roman"/>
                <a:cs typeface="Times New Roman"/>
                <a:sym typeface="Times New Roman"/>
              </a:rPr>
              <a:t>type of</a:t>
            </a:r>
            <a:endParaRPr sz="2000">
              <a:solidFill>
                <a:schemeClr val="dk1"/>
              </a:solidFill>
              <a:latin typeface="Times New Roman"/>
              <a:ea typeface="Times New Roman"/>
              <a:cs typeface="Times New Roman"/>
              <a:sym typeface="Times New Roman"/>
            </a:endParaRPr>
          </a:p>
        </p:txBody>
      </p:sp>
      <p:grpSp>
        <p:nvGrpSpPr>
          <p:cNvPr id="89" name="Google Shape;89;p3"/>
          <p:cNvGrpSpPr/>
          <p:nvPr/>
        </p:nvGrpSpPr>
        <p:grpSpPr>
          <a:xfrm>
            <a:off x="589787" y="5759196"/>
            <a:ext cx="1411605" cy="581025"/>
            <a:chOff x="589787" y="5759196"/>
            <a:chExt cx="1411605" cy="581025"/>
          </a:xfrm>
        </p:grpSpPr>
        <p:sp>
          <p:nvSpPr>
            <p:cNvPr id="90" name="Google Shape;90;p3"/>
            <p:cNvSpPr/>
            <p:nvPr/>
          </p:nvSpPr>
          <p:spPr>
            <a:xfrm>
              <a:off x="589787" y="5759196"/>
              <a:ext cx="1411605" cy="581025"/>
            </a:xfrm>
            <a:custGeom>
              <a:rect b="b" l="l" r="r" t="t"/>
              <a:pathLst>
                <a:path extrusionOk="0" h="581025" w="1411605">
                  <a:moveTo>
                    <a:pt x="1411224" y="0"/>
                  </a:moveTo>
                  <a:lnTo>
                    <a:pt x="0" y="0"/>
                  </a:lnTo>
                  <a:lnTo>
                    <a:pt x="0" y="580643"/>
                  </a:lnTo>
                  <a:lnTo>
                    <a:pt x="1411224" y="580643"/>
                  </a:lnTo>
                  <a:lnTo>
                    <a:pt x="1411224" y="0"/>
                  </a:lnTo>
                  <a:close/>
                </a:path>
              </a:pathLst>
            </a:custGeom>
            <a:solidFill>
              <a:srgbClr val="FFFFFF"/>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1" name="Google Shape;91;p3"/>
            <p:cNvSpPr/>
            <p:nvPr/>
          </p:nvSpPr>
          <p:spPr>
            <a:xfrm>
              <a:off x="589787" y="5759196"/>
              <a:ext cx="1411605" cy="581025"/>
            </a:xfrm>
            <a:custGeom>
              <a:rect b="b" l="l" r="r" t="t"/>
              <a:pathLst>
                <a:path extrusionOk="0" h="581025" w="1411605">
                  <a:moveTo>
                    <a:pt x="0" y="580643"/>
                  </a:moveTo>
                  <a:lnTo>
                    <a:pt x="1411224" y="580643"/>
                  </a:lnTo>
                  <a:lnTo>
                    <a:pt x="1411224" y="0"/>
                  </a:lnTo>
                  <a:lnTo>
                    <a:pt x="0" y="0"/>
                  </a:lnTo>
                  <a:lnTo>
                    <a:pt x="0" y="580643"/>
                  </a:lnTo>
                  <a:close/>
                </a:path>
              </a:pathLst>
            </a:custGeom>
            <a:noFill/>
            <a:ln cap="flat" cmpd="sng" w="12700">
              <a:solidFill>
                <a:srgbClr val="FFFFF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92" name="Google Shape;92;p3"/>
          <p:cNvPicPr preferRelativeResize="0"/>
          <p:nvPr/>
        </p:nvPicPr>
        <p:blipFill rotWithShape="1">
          <a:blip r:embed="rId3">
            <a:alphaModFix/>
          </a:blip>
          <a:srcRect b="0" l="0" r="0" t="0"/>
          <a:stretch/>
        </p:blipFill>
        <p:spPr>
          <a:xfrm>
            <a:off x="11242547" y="5527547"/>
            <a:ext cx="426720" cy="780287"/>
          </a:xfrm>
          <a:prstGeom prst="rect">
            <a:avLst/>
          </a:prstGeom>
          <a:noFill/>
          <a:ln>
            <a:noFill/>
          </a:ln>
        </p:spPr>
      </p:pic>
      <p:pic>
        <p:nvPicPr>
          <p:cNvPr id="93" name="Google Shape;93;p3"/>
          <p:cNvPicPr preferRelativeResize="0"/>
          <p:nvPr/>
        </p:nvPicPr>
        <p:blipFill rotWithShape="1">
          <a:blip r:embed="rId4">
            <a:alphaModFix/>
          </a:blip>
          <a:srcRect b="0" l="0" r="0" t="0"/>
          <a:stretch/>
        </p:blipFill>
        <p:spPr>
          <a:xfrm>
            <a:off x="7551419" y="2109216"/>
            <a:ext cx="4117848" cy="2423160"/>
          </a:xfrm>
          <a:prstGeom prst="rect">
            <a:avLst/>
          </a:prstGeom>
          <a:noFill/>
          <a:ln>
            <a:noFill/>
          </a:ln>
        </p:spPr>
      </p:pic>
      <p:sp>
        <p:nvSpPr>
          <p:cNvPr id="94" name="Google Shape;94;p3"/>
          <p:cNvSpPr txBox="1"/>
          <p:nvPr/>
        </p:nvSpPr>
        <p:spPr>
          <a:xfrm>
            <a:off x="7636256" y="1859025"/>
            <a:ext cx="3794125"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None/>
            </a:pPr>
            <a:r>
              <a:rPr lang="en-US" sz="1600">
                <a:solidFill>
                  <a:schemeClr val="dk1"/>
                </a:solidFill>
                <a:latin typeface="Times New Roman"/>
                <a:ea typeface="Times New Roman"/>
                <a:cs typeface="Times New Roman"/>
                <a:sym typeface="Times New Roman"/>
              </a:rPr>
              <a:t>Graph 1: </a:t>
            </a:r>
            <a:r>
              <a:rPr lang="en-US" sz="1400">
                <a:solidFill>
                  <a:schemeClr val="dk1"/>
                </a:solidFill>
                <a:latin typeface="Times New Roman"/>
                <a:ea typeface="Times New Roman"/>
                <a:cs typeface="Times New Roman"/>
                <a:sym typeface="Times New Roman"/>
              </a:rPr>
              <a:t>Climate Change Performance Index, 2024</a:t>
            </a:r>
            <a:endParaRPr sz="1400">
              <a:solidFill>
                <a:schemeClr val="dk1"/>
              </a:solidFill>
              <a:latin typeface="Times New Roman"/>
              <a:ea typeface="Times New Roman"/>
              <a:cs typeface="Times New Roman"/>
              <a:sym typeface="Times New Roman"/>
            </a:endParaRPr>
          </a:p>
        </p:txBody>
      </p:sp>
      <p:sp>
        <p:nvSpPr>
          <p:cNvPr id="95" name="Google Shape;95;p3"/>
          <p:cNvSpPr txBox="1"/>
          <p:nvPr/>
        </p:nvSpPr>
        <p:spPr>
          <a:xfrm>
            <a:off x="7803895" y="4420870"/>
            <a:ext cx="175450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i="1" lang="en-US" sz="1400">
                <a:solidFill>
                  <a:schemeClr val="dk1"/>
                </a:solidFill>
                <a:latin typeface="Times New Roman"/>
                <a:ea typeface="Times New Roman"/>
                <a:cs typeface="Times New Roman"/>
                <a:sym typeface="Times New Roman"/>
              </a:rPr>
              <a:t>Source: CCPI.org, 2024</a:t>
            </a:r>
            <a:endParaRPr sz="1400">
              <a:solidFill>
                <a:schemeClr val="dk1"/>
              </a:solidFill>
              <a:latin typeface="Times New Roman"/>
              <a:ea typeface="Times New Roman"/>
              <a:cs typeface="Times New Roman"/>
              <a:sym typeface="Times New Roman"/>
            </a:endParaRPr>
          </a:p>
        </p:txBody>
      </p:sp>
      <p:sp>
        <p:nvSpPr>
          <p:cNvPr id="96" name="Google Shape;96;p3"/>
          <p:cNvSpPr txBox="1"/>
          <p:nvPr/>
        </p:nvSpPr>
        <p:spPr>
          <a:xfrm>
            <a:off x="833344" y="1269705"/>
            <a:ext cx="6329456" cy="64633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Tourism is recognised as a sector that is highly sensitive to the impact of climate change (Dogru et al., 2019; Scott et al., 2012, Scott et al., 2016). </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Tourism	is developing by itself and	doesn’t need any subside.</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The few subsidies granted to this activity are positive to  the environment.</a:t>
            </a:r>
            <a:br>
              <a:rPr lang="en-US" sz="1800">
                <a:solidFill>
                  <a:schemeClr val="dk1"/>
                </a:solidFill>
                <a:latin typeface="Times New Roman"/>
                <a:ea typeface="Times New Roman"/>
                <a:cs typeface="Times New Roman"/>
                <a:sym typeface="Times New Roman"/>
              </a:rPr>
            </a:br>
            <a:endParaRPr sz="18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Analyze consequences of tourism policies on the Mediterranean coast</a:t>
            </a:r>
            <a:endParaRPr sz="1800">
              <a:solidFill>
                <a:schemeClr val="dk1"/>
              </a:solidFill>
              <a:latin typeface="Times New Roman"/>
              <a:ea typeface="Times New Roman"/>
              <a:cs typeface="Times New Roman"/>
              <a:sym typeface="Times New Roman"/>
            </a:endParaRPr>
          </a:p>
          <a:p>
            <a:pPr indent="-342900" lvl="0" marL="34290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Examine the evolution of land use in the Mediterranean basin using the diachronic method</a:t>
            </a:r>
            <a:endParaRPr/>
          </a:p>
          <a:p>
            <a:pPr indent="-342900" lvl="0" marL="34290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Visualise the effects of tourism development in Toulon (France) and Kusadaci (Turkey)</a:t>
            </a:r>
            <a:endParaRPr/>
          </a:p>
          <a:p>
            <a:pPr indent="-342900" lvl="0" marL="342900" marR="0" rtl="0" algn="just">
              <a:spcBef>
                <a:spcPts val="0"/>
              </a:spcBef>
              <a:spcAft>
                <a:spcPts val="0"/>
              </a:spcAft>
              <a:buClr>
                <a:schemeClr val="dk1"/>
              </a:buClr>
              <a:buSzPts val="1800"/>
              <a:buFont typeface="Arial"/>
              <a:buChar char="•"/>
            </a:pPr>
            <a:r>
              <a:rPr lang="en-US" sz="1800">
                <a:solidFill>
                  <a:schemeClr val="dk1"/>
                </a:solidFill>
                <a:latin typeface="Times New Roman"/>
                <a:ea typeface="Times New Roman"/>
                <a:cs typeface="Times New Roman"/>
                <a:sym typeface="Times New Roman"/>
              </a:rPr>
              <a:t> Draw up a prospective study of foreseeable changes in land cover thanks to a transition matrices for each territory and type of land use identified. </a:t>
            </a:r>
            <a:endParaRPr/>
          </a:p>
          <a:p>
            <a:pPr indent="-215900" lvl="0" marL="342900" marR="0" rtl="0" algn="just">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215900" lvl="0" marL="342900" marR="0" rtl="0" algn="just">
              <a:spcBef>
                <a:spcPts val="0"/>
              </a:spcBef>
              <a:spcAft>
                <a:spcPts val="0"/>
              </a:spcAft>
              <a:buClr>
                <a:schemeClr val="dk1"/>
              </a:buClr>
              <a:buSzPts val="2000"/>
              <a:buFont typeface="Arial"/>
              <a:buNone/>
            </a:pPr>
            <a:r>
              <a:t/>
            </a:r>
            <a:endParaRPr sz="20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215900" lvl="0" marL="342900" marR="0" rtl="0" algn="just">
              <a:spcBef>
                <a:spcPts val="0"/>
              </a:spcBef>
              <a:spcAft>
                <a:spcPts val="0"/>
              </a:spcAft>
              <a:buClr>
                <a:schemeClr val="dk1"/>
              </a:buClr>
              <a:buSzPts val="2000"/>
              <a:buFont typeface="Arial"/>
              <a:buNone/>
            </a:pPr>
            <a:r>
              <a:t/>
            </a:r>
            <a:endParaRPr b="1" sz="2000">
              <a:solidFill>
                <a:schemeClr val="dk1"/>
              </a:solidFill>
              <a:latin typeface="Times New Roman"/>
              <a:ea typeface="Times New Roman"/>
              <a:cs typeface="Times New Roman"/>
              <a:sym typeface="Times New Roman"/>
            </a:endParaRPr>
          </a:p>
          <a:p>
            <a:pPr indent="-203200" lvl="0" marL="342900" marR="0" rtl="0" algn="just">
              <a:spcBef>
                <a:spcPts val="0"/>
              </a:spcBef>
              <a:spcAft>
                <a:spcPts val="0"/>
              </a:spcAft>
              <a:buClr>
                <a:schemeClr val="dk1"/>
              </a:buClr>
              <a:buSzPts val="2200"/>
              <a:buFont typeface="Arial"/>
              <a:buNone/>
            </a:pPr>
            <a:r>
              <a:t/>
            </a:r>
            <a:endParaRPr sz="2200">
              <a:solidFill>
                <a:schemeClr val="dk1"/>
              </a:solidFill>
              <a:latin typeface="Times New Roman"/>
              <a:ea typeface="Times New Roman"/>
              <a:cs typeface="Times New Roman"/>
              <a:sym typeface="Times New Roman"/>
            </a:endParaRPr>
          </a:p>
          <a:p>
            <a:pPr indent="-190500" lvl="0" marL="342900" marR="0" rtl="0" algn="just">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4"/>
          <p:cNvSpPr txBox="1"/>
          <p:nvPr>
            <p:ph type="title"/>
          </p:nvPr>
        </p:nvSpPr>
        <p:spPr>
          <a:xfrm>
            <a:off x="745337" y="638301"/>
            <a:ext cx="10701324" cy="44627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General data about Tourism sector in Kusadasi</a:t>
            </a:r>
            <a:endParaRPr/>
          </a:p>
        </p:txBody>
      </p:sp>
      <p:pic>
        <p:nvPicPr>
          <p:cNvPr id="102" name="Google Shape;102;p4"/>
          <p:cNvPicPr preferRelativeResize="0"/>
          <p:nvPr/>
        </p:nvPicPr>
        <p:blipFill rotWithShape="1">
          <a:blip r:embed="rId3">
            <a:alphaModFix/>
          </a:blip>
          <a:srcRect b="0" l="0" r="0" t="0"/>
          <a:stretch/>
        </p:blipFill>
        <p:spPr>
          <a:xfrm>
            <a:off x="11353800" y="5638800"/>
            <a:ext cx="426720" cy="780287"/>
          </a:xfrm>
          <a:prstGeom prst="rect">
            <a:avLst/>
          </a:prstGeom>
          <a:noFill/>
          <a:ln>
            <a:noFill/>
          </a:ln>
        </p:spPr>
      </p:pic>
      <p:graphicFrame>
        <p:nvGraphicFramePr>
          <p:cNvPr id="103" name="Google Shape;103;p4"/>
          <p:cNvGraphicFramePr/>
          <p:nvPr/>
        </p:nvGraphicFramePr>
        <p:xfrm>
          <a:off x="457199" y="3733801"/>
          <a:ext cx="3000000" cy="3000000"/>
        </p:xfrm>
        <a:graphic>
          <a:graphicData uri="http://schemas.openxmlformats.org/drawingml/2006/table">
            <a:tbl>
              <a:tblPr firstCol="1" firstRow="1">
                <a:noFill/>
                <a:tableStyleId>{70AE4335-248E-49DA-835A-E5E1441F3C11}</a:tableStyleId>
              </a:tblPr>
              <a:tblGrid>
                <a:gridCol w="2048300"/>
                <a:gridCol w="2048300"/>
                <a:gridCol w="2048300"/>
                <a:gridCol w="2048300"/>
              </a:tblGrid>
              <a:tr h="933100">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Year</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LT subsidy</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Grant in euros</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Jobs created</a:t>
                      </a:r>
                      <a:endParaRPr sz="2000" u="none" cap="none" strike="noStrike">
                        <a:latin typeface="Times New Roman"/>
                        <a:ea typeface="Times New Roman"/>
                        <a:cs typeface="Times New Roman"/>
                        <a:sym typeface="Times New Roman"/>
                      </a:endParaRPr>
                    </a:p>
                  </a:txBody>
                  <a:tcPr marT="0" marB="0" marR="68575" marL="68575"/>
                </a:tc>
              </a:tr>
              <a:tr h="454100">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2007</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70,007,115</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37,840,000</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870</a:t>
                      </a:r>
                      <a:endParaRPr sz="2000" u="none" cap="none" strike="noStrike">
                        <a:latin typeface="Times New Roman"/>
                        <a:ea typeface="Times New Roman"/>
                        <a:cs typeface="Times New Roman"/>
                        <a:sym typeface="Times New Roman"/>
                      </a:endParaRPr>
                    </a:p>
                  </a:txBody>
                  <a:tcPr marT="0" marB="0" marR="68575" marL="68575"/>
                </a:tc>
              </a:tr>
              <a:tr h="454100">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2008</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59,858,316</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28,133,408</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555</a:t>
                      </a:r>
                      <a:endParaRPr sz="2000" u="none" cap="none" strike="noStrike">
                        <a:latin typeface="Times New Roman"/>
                        <a:ea typeface="Times New Roman"/>
                        <a:cs typeface="Times New Roman"/>
                        <a:sym typeface="Times New Roman"/>
                      </a:endParaRPr>
                    </a:p>
                  </a:txBody>
                  <a:tcPr marT="0" marB="0" marR="68575" marL="68575"/>
                </a:tc>
              </a:tr>
              <a:tr h="454100">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2009</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49,712,567</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22,909,017</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514</a:t>
                      </a:r>
                      <a:endParaRPr sz="2000" u="none" cap="none" strike="noStrike">
                        <a:latin typeface="Times New Roman"/>
                        <a:ea typeface="Times New Roman"/>
                        <a:cs typeface="Times New Roman"/>
                        <a:sym typeface="Times New Roman"/>
                      </a:endParaRPr>
                    </a:p>
                  </a:txBody>
                  <a:tcPr marT="0" marB="0" marR="68575" marL="68575"/>
                </a:tc>
              </a:tr>
              <a:tr h="454100">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2010</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Unknown</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Unknown</a:t>
                      </a:r>
                      <a:endParaRPr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2000" u="none" cap="none" strike="noStrike">
                          <a:latin typeface="Times New Roman"/>
                          <a:ea typeface="Times New Roman"/>
                          <a:cs typeface="Times New Roman"/>
                          <a:sym typeface="Times New Roman"/>
                        </a:rPr>
                        <a:t>unknown</a:t>
                      </a:r>
                      <a:endParaRPr sz="2000" u="none" cap="none" strike="noStrike">
                        <a:latin typeface="Times New Roman"/>
                        <a:ea typeface="Times New Roman"/>
                        <a:cs typeface="Times New Roman"/>
                        <a:sym typeface="Times New Roman"/>
                      </a:endParaRPr>
                    </a:p>
                  </a:txBody>
                  <a:tcPr marT="0" marB="0" marR="68575" marL="68575"/>
                </a:tc>
              </a:tr>
            </a:tbl>
          </a:graphicData>
        </a:graphic>
      </p:graphicFrame>
      <p:sp>
        <p:nvSpPr>
          <p:cNvPr id="104" name="Google Shape;104;p4"/>
          <p:cNvSpPr txBox="1"/>
          <p:nvPr/>
        </p:nvSpPr>
        <p:spPr>
          <a:xfrm>
            <a:off x="1905000" y="1464872"/>
            <a:ext cx="8686800" cy="1064074"/>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Tourism in Turkey generated </a:t>
            </a:r>
            <a:r>
              <a:rPr b="1" lang="en-US" sz="1800">
                <a:solidFill>
                  <a:schemeClr val="dk1"/>
                </a:solidFill>
                <a:latin typeface="Times New Roman"/>
                <a:ea typeface="Times New Roman"/>
                <a:cs typeface="Times New Roman"/>
                <a:sym typeface="Times New Roman"/>
              </a:rPr>
              <a:t>$19.5 billion for the country </a:t>
            </a:r>
            <a:r>
              <a:rPr lang="en-US" sz="1800">
                <a:solidFill>
                  <a:schemeClr val="dk1"/>
                </a:solidFill>
                <a:latin typeface="Times New Roman"/>
                <a:ea typeface="Times New Roman"/>
                <a:cs typeface="Times New Roman"/>
                <a:sym typeface="Times New Roman"/>
              </a:rPr>
              <a:t>in 2010 and helped reduce the trade deficit by 36.52%.</a:t>
            </a:r>
            <a:endParaRPr sz="18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b="1" lang="en-US" sz="1800">
                <a:solidFill>
                  <a:schemeClr val="dk1"/>
                </a:solidFill>
                <a:latin typeface="Times New Roman"/>
                <a:ea typeface="Times New Roman"/>
                <a:cs typeface="Times New Roman"/>
                <a:sym typeface="Times New Roman"/>
              </a:rPr>
              <a:t>entries by sea in Kusadasi =  529,722 passengers 517 ships in 2010 (ahead of Istanbul)</a:t>
            </a:r>
            <a:endParaRPr b="1" sz="1800">
              <a:solidFill>
                <a:schemeClr val="dk1"/>
              </a:solidFill>
              <a:latin typeface="Times New Roman"/>
              <a:ea typeface="Times New Roman"/>
              <a:cs typeface="Times New Roman"/>
              <a:sym typeface="Times New Roman"/>
            </a:endParaRPr>
          </a:p>
        </p:txBody>
      </p:sp>
      <p:sp>
        <p:nvSpPr>
          <p:cNvPr id="105" name="Google Shape;105;p4"/>
          <p:cNvSpPr txBox="1"/>
          <p:nvPr/>
        </p:nvSpPr>
        <p:spPr>
          <a:xfrm>
            <a:off x="457198" y="3310635"/>
            <a:ext cx="8193168" cy="407035"/>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000">
                <a:solidFill>
                  <a:schemeClr val="dk1"/>
                </a:solidFill>
                <a:latin typeface="Times New Roman"/>
                <a:ea typeface="Times New Roman"/>
                <a:cs typeface="Times New Roman"/>
                <a:sym typeface="Times New Roman"/>
              </a:rPr>
              <a:t>Direct investment by the Treasury Sub-Secretariat in the province of Aydin:</a:t>
            </a:r>
            <a:endParaRPr sz="2000">
              <a:solidFill>
                <a:schemeClr val="dk1"/>
              </a:solidFill>
              <a:latin typeface="Times New Roman"/>
              <a:ea typeface="Times New Roman"/>
              <a:cs typeface="Times New Roman"/>
              <a:sym typeface="Times New Roman"/>
            </a:endParaRPr>
          </a:p>
        </p:txBody>
      </p:sp>
      <p:sp>
        <p:nvSpPr>
          <p:cNvPr id="106" name="Google Shape;106;p4"/>
          <p:cNvSpPr txBox="1"/>
          <p:nvPr/>
        </p:nvSpPr>
        <p:spPr>
          <a:xfrm>
            <a:off x="8650369" y="3725427"/>
            <a:ext cx="2667000" cy="275787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Times New Roman"/>
                <a:ea typeface="Times New Roman"/>
                <a:cs typeface="Times New Roman"/>
                <a:sym typeface="Times New Roman"/>
              </a:rPr>
              <a:t>By 2022: </a:t>
            </a:r>
            <a:r>
              <a:rPr b="1" lang="en-US" sz="1800">
                <a:solidFill>
                  <a:schemeClr val="dk1"/>
                </a:solidFill>
                <a:latin typeface="Times New Roman"/>
                <a:ea typeface="Times New Roman"/>
                <a:cs typeface="Times New Roman"/>
                <a:sym typeface="Times New Roman"/>
              </a:rPr>
              <a:t>3.2 million tourists to the Aydin district, </a:t>
            </a:r>
            <a:r>
              <a:rPr lang="en-US" sz="1800">
                <a:solidFill>
                  <a:schemeClr val="dk1"/>
                </a:solidFill>
                <a:latin typeface="Times New Roman"/>
                <a:ea typeface="Times New Roman"/>
                <a:cs typeface="Times New Roman"/>
                <a:sym typeface="Times New Roman"/>
              </a:rPr>
              <a:t>including over 2 million to Kusadasi</a:t>
            </a:r>
            <a:endParaRPr sz="18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b="1" lang="en-US" sz="1800">
                <a:solidFill>
                  <a:srgbClr val="FF0000"/>
                </a:solidFill>
                <a:latin typeface="Times New Roman"/>
                <a:ea typeface="Times New Roman"/>
                <a:cs typeface="Times New Roman"/>
                <a:sym typeface="Times New Roman"/>
              </a:rPr>
              <a:t>Estimated economic value: $2.5 billion</a:t>
            </a:r>
            <a:endParaRPr/>
          </a:p>
          <a:p>
            <a:pPr indent="0" lvl="0" marL="0" marR="0" rtl="0" algn="l">
              <a:lnSpc>
                <a:spcPct val="107000"/>
              </a:lnSpc>
              <a:spcBef>
                <a:spcPts val="800"/>
              </a:spcBef>
              <a:spcAft>
                <a:spcPts val="0"/>
              </a:spcAft>
              <a:buNone/>
            </a:pPr>
            <a:r>
              <a:t/>
            </a:r>
            <a:endParaRPr b="1" sz="1800">
              <a:solidFill>
                <a:srgbClr val="FF0000"/>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b="1" sz="180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ph type="title"/>
          </p:nvPr>
        </p:nvSpPr>
        <p:spPr>
          <a:xfrm>
            <a:off x="745337" y="638301"/>
            <a:ext cx="10701324" cy="44627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US"/>
              <a:t>General data about Tourism sector in Toulon area</a:t>
            </a:r>
            <a:endParaRPr/>
          </a:p>
        </p:txBody>
      </p:sp>
      <p:pic>
        <p:nvPicPr>
          <p:cNvPr id="112" name="Google Shape;112;p5"/>
          <p:cNvPicPr preferRelativeResize="0"/>
          <p:nvPr/>
        </p:nvPicPr>
        <p:blipFill rotWithShape="1">
          <a:blip r:embed="rId3">
            <a:alphaModFix/>
          </a:blip>
          <a:srcRect b="0" l="0" r="0" t="0"/>
          <a:stretch/>
        </p:blipFill>
        <p:spPr>
          <a:xfrm>
            <a:off x="11353800" y="5638800"/>
            <a:ext cx="426720" cy="780287"/>
          </a:xfrm>
          <a:prstGeom prst="rect">
            <a:avLst/>
          </a:prstGeom>
          <a:noFill/>
          <a:ln>
            <a:noFill/>
          </a:ln>
        </p:spPr>
      </p:pic>
      <p:sp>
        <p:nvSpPr>
          <p:cNvPr id="113" name="Google Shape;113;p5"/>
          <p:cNvSpPr txBox="1"/>
          <p:nvPr/>
        </p:nvSpPr>
        <p:spPr>
          <a:xfrm>
            <a:off x="609600" y="1196477"/>
            <a:ext cx="9906000" cy="1868781"/>
          </a:xfrm>
          <a:prstGeom prst="rect">
            <a:avLst/>
          </a:prstGeom>
          <a:solidFill>
            <a:srgbClr val="D8D8D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1800">
                <a:solidFill>
                  <a:srgbClr val="000000"/>
                </a:solidFill>
                <a:latin typeface="Times New Roman"/>
                <a:ea typeface="Times New Roman"/>
                <a:cs typeface="Times New Roman"/>
                <a:sym typeface="Times New Roman"/>
              </a:rPr>
              <a:t>TPM welcomed </a:t>
            </a:r>
            <a:r>
              <a:rPr b="1" lang="en-US" sz="1800">
                <a:solidFill>
                  <a:srgbClr val="000000"/>
                </a:solidFill>
                <a:latin typeface="Times New Roman"/>
                <a:ea typeface="Times New Roman"/>
                <a:cs typeface="Times New Roman"/>
                <a:sym typeface="Times New Roman"/>
              </a:rPr>
              <a:t>more than 3.5 million tourists in 2016</a:t>
            </a:r>
            <a:r>
              <a:rPr lang="en-US" sz="1800">
                <a:solidFill>
                  <a:srgbClr val="000000"/>
                </a:solidFill>
                <a:latin typeface="Times New Roman"/>
                <a:ea typeface="Times New Roman"/>
                <a:cs typeface="Times New Roman"/>
                <a:sym typeface="Times New Roman"/>
              </a:rPr>
              <a:t>, making it the leading tourist destination in the Var in 2016, with </a:t>
            </a:r>
            <a:r>
              <a:rPr b="1" lang="en-US" sz="1800">
                <a:solidFill>
                  <a:srgbClr val="000000"/>
                </a:solidFill>
                <a:latin typeface="Times New Roman"/>
                <a:ea typeface="Times New Roman"/>
                <a:cs typeface="Times New Roman"/>
                <a:sym typeface="Times New Roman"/>
              </a:rPr>
              <a:t>24% of overnight stays in the department</a:t>
            </a:r>
            <a:r>
              <a:rPr lang="en-US" sz="1800">
                <a:solidFill>
                  <a:srgbClr val="000000"/>
                </a:solidFill>
                <a:latin typeface="Times New Roman"/>
                <a:ea typeface="Times New Roman"/>
                <a:cs typeface="Times New Roman"/>
                <a:sym typeface="Times New Roman"/>
              </a:rPr>
              <a:t>. </a:t>
            </a:r>
            <a:endParaRPr/>
          </a:p>
          <a:p>
            <a:pPr indent="0" lvl="0" marL="0" marR="0" rtl="0" algn="just">
              <a:lnSpc>
                <a:spcPct val="107000"/>
              </a:lnSpc>
              <a:spcBef>
                <a:spcPts val="800"/>
              </a:spcBef>
              <a:spcAft>
                <a:spcPts val="0"/>
              </a:spcAft>
              <a:buNone/>
            </a:pPr>
            <a:r>
              <a:rPr lang="en-US" sz="1800">
                <a:solidFill>
                  <a:srgbClr val="000000"/>
                </a:solidFill>
                <a:latin typeface="Times New Roman"/>
                <a:ea typeface="Times New Roman"/>
                <a:cs typeface="Times New Roman"/>
                <a:sym typeface="Times New Roman"/>
              </a:rPr>
              <a:t>Tourism accounts for almost </a:t>
            </a:r>
            <a:r>
              <a:rPr b="1" lang="en-US" sz="1800">
                <a:solidFill>
                  <a:srgbClr val="000000"/>
                </a:solidFill>
                <a:latin typeface="Times New Roman"/>
                <a:ea typeface="Times New Roman"/>
                <a:cs typeface="Times New Roman"/>
                <a:sym typeface="Times New Roman"/>
              </a:rPr>
              <a:t>€900,000 million in spending and 6,400 direct jobs in the region</a:t>
            </a:r>
            <a:r>
              <a:rPr lang="en-US" sz="1800">
                <a:solidFill>
                  <a:srgbClr val="000000"/>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b="1" lang="en-US" sz="1800">
                <a:solidFill>
                  <a:srgbClr val="000000"/>
                </a:solidFill>
                <a:latin typeface="Times New Roman"/>
                <a:ea typeface="Times New Roman"/>
                <a:cs typeface="Times New Roman"/>
                <a:sym typeface="Times New Roman"/>
              </a:rPr>
              <a:t>In 2016: 312,946 cruise passengers </a:t>
            </a:r>
            <a:endParaRPr b="1" sz="18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lang="en-US"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graphicFrame>
        <p:nvGraphicFramePr>
          <p:cNvPr id="114" name="Google Shape;114;p5"/>
          <p:cNvGraphicFramePr/>
          <p:nvPr/>
        </p:nvGraphicFramePr>
        <p:xfrm>
          <a:off x="609600" y="4218506"/>
          <a:ext cx="3000000" cy="3000000"/>
        </p:xfrm>
        <a:graphic>
          <a:graphicData uri="http://schemas.openxmlformats.org/drawingml/2006/table">
            <a:tbl>
              <a:tblPr firstCol="1" firstRow="1">
                <a:noFill/>
                <a:tableStyleId>{70AE4335-248E-49DA-835A-E5E1441F3C11}</a:tableStyleId>
              </a:tblPr>
              <a:tblGrid>
                <a:gridCol w="1445200"/>
                <a:gridCol w="1890700"/>
                <a:gridCol w="1544300"/>
                <a:gridCol w="1746375"/>
                <a:gridCol w="1984025"/>
              </a:tblGrid>
              <a:tr h="82455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Visitor numbers</a:t>
                      </a:r>
                      <a:endParaRPr sz="1800" u="none" cap="none" strike="noStrike">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lang="en-US" sz="1800" u="none" cap="none" strike="noStrike">
                          <a:latin typeface="Times New Roman"/>
                          <a:ea typeface="Times New Roman"/>
                          <a:cs typeface="Times New Roman"/>
                          <a:sym typeface="Times New Roman"/>
                        </a:rPr>
                        <a:t>tourist</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Number of overnight stays</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Estimated expenditure in euros</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Number of cruise passengers</a:t>
                      </a:r>
                      <a:endParaRPr sz="1800" u="none" cap="none" strike="noStrike">
                        <a:latin typeface="Times New Roman"/>
                        <a:ea typeface="Times New Roman"/>
                        <a:cs typeface="Times New Roman"/>
                        <a:sym typeface="Times New Roman"/>
                      </a:endParaRPr>
                    </a:p>
                  </a:txBody>
                  <a:tcPr marT="0" marB="0" marR="68575" marL="68575"/>
                </a:tc>
              </a:tr>
              <a:tr h="46490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Kusadasi</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Over 2 million by 2022</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2.3 billion by 2022</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567,290 in 2015</a:t>
                      </a:r>
                      <a:endParaRPr sz="1800" u="none" cap="none" strike="noStrike">
                        <a:latin typeface="Times New Roman"/>
                        <a:ea typeface="Times New Roman"/>
                        <a:cs typeface="Times New Roman"/>
                        <a:sym typeface="Times New Roman"/>
                      </a:endParaRPr>
                    </a:p>
                  </a:txBody>
                  <a:tcPr marT="0" marB="0" marR="68575" marL="68575"/>
                </a:tc>
              </a:tr>
              <a:tr h="464900">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TPM</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4 million in 2010</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29.2 million</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1.5 billion in 2010</a:t>
                      </a:r>
                      <a:endParaRPr sz="18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800" u="none" cap="none" strike="noStrike">
                          <a:latin typeface="Times New Roman"/>
                          <a:ea typeface="Times New Roman"/>
                          <a:cs typeface="Times New Roman"/>
                          <a:sym typeface="Times New Roman"/>
                        </a:rPr>
                        <a:t>472,252 in 2017</a:t>
                      </a:r>
                      <a:endParaRPr sz="1800" u="none" cap="none" strike="noStrike">
                        <a:latin typeface="Times New Roman"/>
                        <a:ea typeface="Times New Roman"/>
                        <a:cs typeface="Times New Roman"/>
                        <a:sym typeface="Times New Roman"/>
                      </a:endParaRPr>
                    </a:p>
                  </a:txBody>
                  <a:tcPr marT="0" marB="0" marR="68575" marL="68575"/>
                </a:tc>
              </a:tr>
            </a:tbl>
          </a:graphicData>
        </a:graphic>
      </p:graphicFrame>
      <p:sp>
        <p:nvSpPr>
          <p:cNvPr id="115" name="Google Shape;115;p5"/>
          <p:cNvSpPr/>
          <p:nvPr/>
        </p:nvSpPr>
        <p:spPr>
          <a:xfrm flipH="1">
            <a:off x="609600" y="3203347"/>
            <a:ext cx="9906000" cy="646331"/>
          </a:xfrm>
          <a:prstGeom prst="rect">
            <a:avLst/>
          </a:prstGeom>
          <a:solidFill>
            <a:srgbClr val="D8D8D8"/>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50% of visitors in summer, 92% French, 8% foreign, of which 60% in self-catering accommodation</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6"/>
          <p:cNvPicPr preferRelativeResize="0"/>
          <p:nvPr/>
        </p:nvPicPr>
        <p:blipFill rotWithShape="1">
          <a:blip r:embed="rId3">
            <a:alphaModFix/>
          </a:blip>
          <a:srcRect b="0" l="0" r="0" t="0"/>
          <a:stretch/>
        </p:blipFill>
        <p:spPr>
          <a:xfrm>
            <a:off x="11244071" y="5526023"/>
            <a:ext cx="495300" cy="905256"/>
          </a:xfrm>
          <a:prstGeom prst="rect">
            <a:avLst/>
          </a:prstGeom>
          <a:noFill/>
          <a:ln>
            <a:noFill/>
          </a:ln>
        </p:spPr>
      </p:pic>
      <p:sp>
        <p:nvSpPr>
          <p:cNvPr id="121" name="Google Shape;121;p6"/>
          <p:cNvSpPr txBox="1"/>
          <p:nvPr>
            <p:ph type="title"/>
          </p:nvPr>
        </p:nvSpPr>
        <p:spPr>
          <a:xfrm>
            <a:off x="607236" y="433238"/>
            <a:ext cx="11347298" cy="461665"/>
          </a:xfrm>
          <a:prstGeom prst="rect">
            <a:avLst/>
          </a:prstGeom>
          <a:noFill/>
          <a:ln>
            <a:noFill/>
          </a:ln>
        </p:spPr>
        <p:txBody>
          <a:bodyPr anchorCtr="0" anchor="t" bIns="0" lIns="0" spcFirstLastPara="1" rIns="0" wrap="square" tIns="63500">
            <a:spAutoFit/>
          </a:bodyPr>
          <a:lstStyle/>
          <a:p>
            <a:pPr indent="0" lvl="0" marL="12700" marR="5080" rtl="0" algn="l">
              <a:lnSpc>
                <a:spcPct val="111785"/>
              </a:lnSpc>
              <a:spcBef>
                <a:spcPts val="0"/>
              </a:spcBef>
              <a:spcAft>
                <a:spcPts val="0"/>
              </a:spcAft>
              <a:buNone/>
            </a:pPr>
            <a:r>
              <a:rPr lang="en-US" sz="2800"/>
              <a:t>Regional Grant available for tourism development in TPM   Area(1)</a:t>
            </a:r>
            <a:endParaRPr/>
          </a:p>
        </p:txBody>
      </p:sp>
      <p:sp>
        <p:nvSpPr>
          <p:cNvPr id="122" name="Google Shape;122;p6"/>
          <p:cNvSpPr txBox="1"/>
          <p:nvPr/>
        </p:nvSpPr>
        <p:spPr>
          <a:xfrm>
            <a:off x="705002" y="1087771"/>
            <a:ext cx="3121660" cy="3422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None/>
            </a:pPr>
            <a:r>
              <a:rPr b="1" lang="en-US" sz="2200">
                <a:solidFill>
                  <a:srgbClr val="008AD3"/>
                </a:solidFill>
                <a:latin typeface="Tahoma"/>
                <a:ea typeface="Tahoma"/>
                <a:cs typeface="Tahoma"/>
                <a:sym typeface="Tahoma"/>
              </a:rPr>
              <a:t>Most of them look like t</a:t>
            </a:r>
            <a:endParaRPr sz="2200">
              <a:solidFill>
                <a:schemeClr val="dk1"/>
              </a:solidFill>
              <a:latin typeface="Tahoma"/>
              <a:ea typeface="Tahoma"/>
              <a:cs typeface="Tahoma"/>
              <a:sym typeface="Tahoma"/>
            </a:endParaRPr>
          </a:p>
        </p:txBody>
      </p:sp>
      <p:sp>
        <p:nvSpPr>
          <p:cNvPr id="123" name="Google Shape;123;p6"/>
          <p:cNvSpPr txBox="1"/>
          <p:nvPr/>
        </p:nvSpPr>
        <p:spPr>
          <a:xfrm>
            <a:off x="3827114" y="1087771"/>
            <a:ext cx="3128645" cy="3422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None/>
            </a:pPr>
            <a:r>
              <a:rPr b="1" lang="en-US" sz="2200">
                <a:solidFill>
                  <a:srgbClr val="008AD3"/>
                </a:solidFill>
                <a:latin typeface="Tahoma"/>
                <a:ea typeface="Tahoma"/>
                <a:cs typeface="Tahoma"/>
                <a:sym typeface="Tahoma"/>
              </a:rPr>
              <a:t>o benefit to the environ</a:t>
            </a:r>
            <a:endParaRPr sz="2200">
              <a:solidFill>
                <a:schemeClr val="dk1"/>
              </a:solidFill>
              <a:latin typeface="Tahoma"/>
              <a:ea typeface="Tahoma"/>
              <a:cs typeface="Tahoma"/>
              <a:sym typeface="Tahoma"/>
            </a:endParaRPr>
          </a:p>
        </p:txBody>
      </p:sp>
      <p:sp>
        <p:nvSpPr>
          <p:cNvPr id="124" name="Google Shape;124;p6"/>
          <p:cNvSpPr txBox="1"/>
          <p:nvPr/>
        </p:nvSpPr>
        <p:spPr>
          <a:xfrm>
            <a:off x="6955617" y="1087771"/>
            <a:ext cx="691515" cy="342265"/>
          </a:xfrm>
          <a:prstGeom prst="rect">
            <a:avLst/>
          </a:prstGeom>
          <a:noFill/>
          <a:ln>
            <a:noFill/>
          </a:ln>
        </p:spPr>
        <p:txBody>
          <a:bodyPr anchorCtr="0" anchor="t" bIns="0" lIns="0" spcFirstLastPara="1" rIns="0" wrap="square" tIns="625">
            <a:spAutoFit/>
          </a:bodyPr>
          <a:lstStyle/>
          <a:p>
            <a:pPr indent="0" lvl="0" marL="0" marR="0" rtl="0" algn="l">
              <a:lnSpc>
                <a:spcPct val="100000"/>
              </a:lnSpc>
              <a:spcBef>
                <a:spcPts val="0"/>
              </a:spcBef>
              <a:spcAft>
                <a:spcPts val="0"/>
              </a:spcAft>
              <a:buNone/>
            </a:pPr>
            <a:r>
              <a:rPr b="1" lang="en-US" sz="2200">
                <a:solidFill>
                  <a:srgbClr val="008AD3"/>
                </a:solidFill>
                <a:latin typeface="Tahoma"/>
                <a:ea typeface="Tahoma"/>
                <a:cs typeface="Tahoma"/>
                <a:sym typeface="Tahoma"/>
              </a:rPr>
              <a:t>ment</a:t>
            </a:r>
            <a:endParaRPr sz="2200">
              <a:solidFill>
                <a:schemeClr val="dk1"/>
              </a:solidFill>
              <a:latin typeface="Tahoma"/>
              <a:ea typeface="Tahoma"/>
              <a:cs typeface="Tahoma"/>
              <a:sym typeface="Tahoma"/>
            </a:endParaRPr>
          </a:p>
        </p:txBody>
      </p:sp>
      <p:graphicFrame>
        <p:nvGraphicFramePr>
          <p:cNvPr id="125" name="Google Shape;125;p6"/>
          <p:cNvGraphicFramePr/>
          <p:nvPr/>
        </p:nvGraphicFramePr>
        <p:xfrm>
          <a:off x="607236" y="1087771"/>
          <a:ext cx="3000000" cy="3000000"/>
        </p:xfrm>
        <a:graphic>
          <a:graphicData uri="http://schemas.openxmlformats.org/drawingml/2006/table">
            <a:tbl>
              <a:tblPr bandRow="1" firstRow="1">
                <a:noFill/>
                <a:tableStyleId>{6E659DA2-3CB6-450A-920E-879386DC5DDC}</a:tableStyleId>
              </a:tblPr>
              <a:tblGrid>
                <a:gridCol w="3888575"/>
                <a:gridCol w="2057400"/>
                <a:gridCol w="4572000"/>
              </a:tblGrid>
              <a:tr h="370000">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Subsidy</a:t>
                      </a:r>
                      <a:endParaRPr sz="1400" u="none" cap="none" strike="noStrike">
                        <a:latin typeface="Times New Roman"/>
                        <a:ea typeface="Times New Roman"/>
                        <a:cs typeface="Times New Roman"/>
                        <a:sym typeface="Times New Roman"/>
                      </a:endParaRPr>
                    </a:p>
                  </a:txBody>
                  <a:tcPr marT="76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35"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Target audience</a:t>
                      </a:r>
                      <a:endParaRPr sz="1400" u="none" cap="none" strike="noStrike">
                        <a:latin typeface="Times New Roman"/>
                        <a:ea typeface="Times New Roman"/>
                        <a:cs typeface="Times New Roman"/>
                        <a:sym typeface="Times New Roman"/>
                      </a:endParaRPr>
                    </a:p>
                  </a:txBody>
                  <a:tcPr marT="76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Maximum funding (€) and funding method</a:t>
                      </a:r>
                      <a:endParaRPr sz="1400" u="none" cap="none" strike="noStrike">
                        <a:latin typeface="Times New Roman"/>
                        <a:ea typeface="Times New Roman"/>
                        <a:cs typeface="Times New Roman"/>
                        <a:sym typeface="Times New Roman"/>
                      </a:endParaRPr>
                    </a:p>
                  </a:txBody>
                  <a:tcPr marT="762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857075">
                <a:tc>
                  <a:txBody>
                    <a:bodyPr/>
                    <a:lstStyle/>
                    <a:p>
                      <a:pPr indent="0" lvl="0" marL="30480" marR="0" rtl="0" algn="l">
                        <a:lnSpc>
                          <a:spcPct val="99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Limiting the impact of moorings and guaranteeing</a:t>
                      </a:r>
                      <a:endParaRPr sz="1400" u="none" cap="none" strike="noStrike">
                        <a:latin typeface="Times New Roman"/>
                        <a:ea typeface="Times New Roman"/>
                        <a:cs typeface="Times New Roman"/>
                        <a:sym typeface="Times New Roman"/>
                      </a:endParaRPr>
                    </a:p>
                    <a:p>
                      <a:pPr indent="0" lvl="0" marL="30480" marR="23495" rtl="0" algn="l">
                        <a:lnSpc>
                          <a:spcPct val="106700"/>
                        </a:lnSpc>
                        <a:spcBef>
                          <a:spcPts val="10"/>
                        </a:spcBef>
                        <a:spcAft>
                          <a:spcPts val="0"/>
                        </a:spcAft>
                        <a:buNone/>
                      </a:pPr>
                      <a:r>
                        <a:rPr b="1" lang="en-US" sz="1400" u="none" cap="none" strike="noStrike">
                          <a:solidFill>
                            <a:srgbClr val="FFFFFF"/>
                          </a:solidFill>
                          <a:latin typeface="Times New Roman"/>
                          <a:ea typeface="Times New Roman"/>
                          <a:cs typeface="Times New Roman"/>
                          <a:sym typeface="Times New Roman"/>
                        </a:rPr>
                        <a:t>the sustainable development of nautical activities  and tourism</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30480"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Public organisations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31115"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80% max for the study part of the total cost</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1400" u="none" cap="none" strike="noStrike">
                        <a:latin typeface="Times New Roman"/>
                        <a:ea typeface="Times New Roman"/>
                        <a:cs typeface="Times New Roman"/>
                        <a:sym typeface="Times New Roman"/>
                      </a:endParaRPr>
                    </a:p>
                    <a:p>
                      <a:pPr indent="0" lvl="0" marL="3111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Capital expenditure: up to 40% (max €200K)</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960050">
                <a:tc>
                  <a:txBody>
                    <a:bodyPr/>
                    <a:lstStyle/>
                    <a:p>
                      <a:pPr indent="0" lvl="0" marL="30480" marR="0" rtl="0" algn="l">
                        <a:lnSpc>
                          <a:spcPct val="99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Strengthen the resilience of the region and its</a:t>
                      </a:r>
                      <a:endParaRPr sz="1400" u="none" cap="none" strike="noStrike">
                        <a:latin typeface="Times New Roman"/>
                        <a:ea typeface="Times New Roman"/>
                        <a:cs typeface="Times New Roman"/>
                        <a:sym typeface="Times New Roman"/>
                      </a:endParaRPr>
                    </a:p>
                    <a:p>
                      <a:pPr indent="0" lvl="0" marL="30480" marR="0" rtl="0" algn="l">
                        <a:lnSpc>
                          <a:spcPct val="100000"/>
                        </a:lnSpc>
                        <a:spcBef>
                          <a:spcPts val="105"/>
                        </a:spcBef>
                        <a:spcAft>
                          <a:spcPts val="0"/>
                        </a:spcAft>
                        <a:buNone/>
                      </a:pPr>
                      <a:r>
                        <a:rPr b="1" lang="en-US" sz="1400" u="none" cap="none" strike="noStrike">
                          <a:solidFill>
                            <a:srgbClr val="FFFFFF"/>
                          </a:solidFill>
                          <a:latin typeface="Times New Roman"/>
                          <a:ea typeface="Times New Roman"/>
                          <a:cs typeface="Times New Roman"/>
                          <a:sym typeface="Times New Roman"/>
                        </a:rPr>
                        <a:t>ecological functions, by ensuring their restoration</a:t>
                      </a:r>
                      <a:endParaRPr sz="1400" u="none" cap="none" strike="noStrike">
                        <a:latin typeface="Times New Roman"/>
                        <a:ea typeface="Times New Roman"/>
                        <a:cs typeface="Times New Roman"/>
                        <a:sym typeface="Times New Roman"/>
                      </a:endParaRPr>
                    </a:p>
                    <a:p>
                      <a:pPr indent="0" lvl="0" marL="30480" marR="0" rtl="0" algn="l">
                        <a:lnSpc>
                          <a:spcPct val="100000"/>
                        </a:lnSpc>
                        <a:spcBef>
                          <a:spcPts val="95"/>
                        </a:spcBef>
                        <a:spcAft>
                          <a:spcPts val="0"/>
                        </a:spcAft>
                        <a:buNone/>
                      </a:pPr>
                      <a:r>
                        <a:rPr b="1" lang="en-US" sz="1400" u="none" cap="none" strike="noStrike">
                          <a:solidFill>
                            <a:srgbClr val="FFFFFF"/>
                          </a:solidFill>
                          <a:latin typeface="Times New Roman"/>
                          <a:ea typeface="Times New Roman"/>
                          <a:cs typeface="Times New Roman"/>
                          <a:sym typeface="Times New Roman"/>
                        </a:rPr>
                        <a:t>while reducing sources of pressure.</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30480"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Public organisations and associations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6604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The grant awarded may not exceed a maximum of 80% of the</a:t>
                      </a:r>
                      <a:endParaRPr sz="1400" u="none" cap="none" strike="noStrike">
                        <a:latin typeface="Times New Roman"/>
                        <a:ea typeface="Times New Roman"/>
                        <a:cs typeface="Times New Roman"/>
                        <a:sym typeface="Times New Roman"/>
                      </a:endParaRPr>
                    </a:p>
                    <a:p>
                      <a:pPr indent="0" lvl="0" marL="31115" marR="0" rtl="0" algn="l">
                        <a:lnSpc>
                          <a:spcPct val="100000"/>
                        </a:lnSpc>
                        <a:spcBef>
                          <a:spcPts val="100"/>
                        </a:spcBef>
                        <a:spcAft>
                          <a:spcPts val="0"/>
                        </a:spcAft>
                        <a:buNone/>
                      </a:pPr>
                      <a:r>
                        <a:rPr lang="en-US" sz="1400" u="none" cap="none" strike="noStrike">
                          <a:latin typeface="Times New Roman"/>
                          <a:ea typeface="Times New Roman"/>
                          <a:cs typeface="Times New Roman"/>
                          <a:sym typeface="Times New Roman"/>
                        </a:rPr>
                        <a:t>eligible amount.</a:t>
                      </a:r>
                      <a:endParaRPr/>
                    </a:p>
                  </a:txBody>
                  <a:tcPr marT="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653200">
                <a:tc>
                  <a:txBody>
                    <a:bodyPr/>
                    <a:lstStyle/>
                    <a:p>
                      <a:pPr indent="0" lvl="0" marL="30480" marR="0" rtl="0" algn="l">
                        <a:lnSpc>
                          <a:spcPct val="99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Reveal biodiversity as a source and driver of</a:t>
                      </a:r>
                      <a:endParaRPr sz="1400" u="none" cap="none" strike="noStrike">
                        <a:latin typeface="Times New Roman"/>
                        <a:ea typeface="Times New Roman"/>
                        <a:cs typeface="Times New Roman"/>
                        <a:sym typeface="Times New Roman"/>
                      </a:endParaRPr>
                    </a:p>
                    <a:p>
                      <a:pPr indent="0" lvl="0" marL="30480" marR="24130" rtl="0" algn="l">
                        <a:lnSpc>
                          <a:spcPct val="106700"/>
                        </a:lnSpc>
                        <a:spcBef>
                          <a:spcPts val="10"/>
                        </a:spcBef>
                        <a:spcAft>
                          <a:spcPts val="0"/>
                        </a:spcAft>
                        <a:buNone/>
                      </a:pPr>
                      <a:r>
                        <a:rPr b="1" lang="en-US" sz="1400" u="none" cap="none" strike="noStrike">
                          <a:solidFill>
                            <a:srgbClr val="FFFFFF"/>
                          </a:solidFill>
                          <a:latin typeface="Times New Roman"/>
                          <a:ea typeface="Times New Roman"/>
                          <a:cs typeface="Times New Roman"/>
                          <a:sym typeface="Times New Roman"/>
                        </a:rPr>
                        <a:t>sustainable, innovative economic development to  inject dynamism into all the region's regions.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30480"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Companies, local authorities and/or associations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31115"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Max	80%	of	the	eligible	amount	is	subject	to</a:t>
                      </a:r>
                      <a:endParaRPr sz="1400" u="none" cap="none" strike="noStrike">
                        <a:latin typeface="Times New Roman"/>
                        <a:ea typeface="Times New Roman"/>
                        <a:cs typeface="Times New Roman"/>
                        <a:sym typeface="Times New Roman"/>
                      </a:endParaRPr>
                    </a:p>
                    <a:p>
                      <a:pPr indent="0" lvl="0" marL="31115" marR="20320" rtl="0" algn="l">
                        <a:lnSpc>
                          <a:spcPct val="106700"/>
                        </a:lnSpc>
                        <a:spcBef>
                          <a:spcPts val="10"/>
                        </a:spcBef>
                        <a:spcAft>
                          <a:spcPts val="0"/>
                        </a:spcAft>
                        <a:buNone/>
                      </a:pPr>
                      <a:r>
                        <a:rPr lang="en-US" sz="1400" u="none" cap="none" strike="noStrike">
                          <a:latin typeface="Times New Roman"/>
                          <a:ea typeface="Times New Roman"/>
                          <a:cs typeface="Times New Roman"/>
                          <a:sym typeface="Times New Roman"/>
                        </a:rPr>
                        <a:t>EU funding rules, in particular the de minimis regulation no.  1407/2013 of 18 December 2013.</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2320550">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45"/>
                        </a:spcBef>
                        <a:spcAft>
                          <a:spcPts val="0"/>
                        </a:spcAft>
                        <a:buNone/>
                      </a:pPr>
                      <a:r>
                        <a:t/>
                      </a:r>
                      <a:endParaRPr sz="1400" u="none" cap="none" strike="noStrike">
                        <a:latin typeface="Times New Roman"/>
                        <a:ea typeface="Times New Roman"/>
                        <a:cs typeface="Times New Roman"/>
                        <a:sym typeface="Times New Roman"/>
                      </a:endParaRPr>
                    </a:p>
                    <a:p>
                      <a:pPr indent="0" lvl="0" marL="30480" marR="20955" rtl="0" algn="just">
                        <a:lnSpc>
                          <a:spcPct val="107000"/>
                        </a:lnSpc>
                        <a:spcBef>
                          <a:spcPts val="5"/>
                        </a:spcBef>
                        <a:spcAft>
                          <a:spcPts val="0"/>
                        </a:spcAft>
                        <a:buNone/>
                      </a:pPr>
                      <a:r>
                        <a:rPr b="1" lang="en-US" sz="1400" u="none" cap="none" strike="noStrike">
                          <a:solidFill>
                            <a:srgbClr val="FFFFFF"/>
                          </a:solidFill>
                          <a:latin typeface="Times New Roman"/>
                          <a:ea typeface="Times New Roman"/>
                          <a:cs typeface="Times New Roman"/>
                          <a:sym typeface="Times New Roman"/>
                        </a:rPr>
                        <a:t>Adoption by the region of the "Trait de Côtes"  scheme, which will also make it possible to  rethink the level of service and quality of the  seaside tourism offering.</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3048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EPIC	(community	of	municipalities,</a:t>
                      </a:r>
                      <a:endParaRPr sz="1400" u="none" cap="none" strike="noStrike">
                        <a:latin typeface="Times New Roman"/>
                        <a:ea typeface="Times New Roman"/>
                        <a:cs typeface="Times New Roman"/>
                        <a:sym typeface="Times New Roman"/>
                      </a:endParaRPr>
                    </a:p>
                    <a:p>
                      <a:pPr indent="0" lvl="0" marL="30480" marR="0" rtl="0" algn="l">
                        <a:lnSpc>
                          <a:spcPct val="100000"/>
                        </a:lnSpc>
                        <a:spcBef>
                          <a:spcPts val="105"/>
                        </a:spcBef>
                        <a:spcAft>
                          <a:spcPts val="0"/>
                        </a:spcAft>
                        <a:buNone/>
                      </a:pPr>
                      <a:r>
                        <a:rPr lang="en-US" sz="1400" u="none" cap="none" strike="noStrike">
                          <a:latin typeface="Times New Roman"/>
                          <a:ea typeface="Times New Roman"/>
                          <a:cs typeface="Times New Roman"/>
                          <a:sym typeface="Times New Roman"/>
                        </a:rPr>
                        <a:t>agglomerations, metropolises)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7112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Part 1: 50% of the total cost of the project, up to a maximum of</a:t>
                      </a:r>
                      <a:endParaRPr/>
                    </a:p>
                    <a:p>
                      <a:pPr indent="0" lvl="0" marL="31115" marR="0" rtl="0" algn="l">
                        <a:lnSpc>
                          <a:spcPct val="100000"/>
                        </a:lnSpc>
                        <a:spcBef>
                          <a:spcPts val="105"/>
                        </a:spcBef>
                        <a:spcAft>
                          <a:spcPts val="0"/>
                        </a:spcAft>
                        <a:buNone/>
                      </a:pPr>
                      <a:r>
                        <a:rPr lang="en-US" sz="1400" u="none" cap="none" strike="noStrike">
                          <a:latin typeface="Times New Roman"/>
                          <a:ea typeface="Times New Roman"/>
                          <a:cs typeface="Times New Roman"/>
                          <a:sym typeface="Times New Roman"/>
                        </a:rPr>
                        <a:t>€200,000.</a:t>
                      </a:r>
                      <a:endParaRPr/>
                    </a:p>
                    <a:p>
                      <a:pPr indent="0" lvl="0" marL="31115" marR="20955" rtl="0" algn="l">
                        <a:lnSpc>
                          <a:spcPct val="106700"/>
                        </a:lnSpc>
                        <a:spcBef>
                          <a:spcPts val="805"/>
                        </a:spcBef>
                        <a:spcAft>
                          <a:spcPts val="0"/>
                        </a:spcAft>
                        <a:buNone/>
                      </a:pPr>
                      <a:r>
                        <a:rPr lang="en-US" sz="1400" u="none" cap="none" strike="noStrike">
                          <a:latin typeface="Times New Roman"/>
                          <a:ea typeface="Times New Roman"/>
                          <a:cs typeface="Times New Roman"/>
                          <a:sym typeface="Times New Roman"/>
                        </a:rPr>
                        <a:t>Part 2: - 30% of the total value of the project, up to a maximum  of €3 million for the works</a:t>
                      </a:r>
                      <a:endParaRPr sz="1400" u="none" cap="none" strike="noStrike">
                        <a:latin typeface="Times New Roman"/>
                        <a:ea typeface="Times New Roman"/>
                        <a:cs typeface="Times New Roman"/>
                        <a:sym typeface="Times New Roman"/>
                      </a:endParaRPr>
                    </a:p>
                    <a:p>
                      <a:pPr indent="0" lvl="0" marL="31115" marR="0" rtl="0" algn="l">
                        <a:lnSpc>
                          <a:spcPct val="100000"/>
                        </a:lnSpc>
                        <a:spcBef>
                          <a:spcPts val="900"/>
                        </a:spcBef>
                        <a:spcAft>
                          <a:spcPts val="0"/>
                        </a:spcAft>
                        <a:buNone/>
                      </a:pPr>
                      <a:r>
                        <a:rPr lang="en-US" sz="1400" u="none" cap="none" strike="noStrike">
                          <a:latin typeface="Times New Roman"/>
                          <a:ea typeface="Times New Roman"/>
                          <a:cs typeface="Times New Roman"/>
                          <a:sym typeface="Times New Roman"/>
                        </a:rPr>
                        <a:t>-50% of the total cost of the project, up to a maximum of</a:t>
                      </a:r>
                      <a:endParaRPr/>
                    </a:p>
                    <a:p>
                      <a:pPr indent="0" lvl="0" marL="31115" marR="0" rtl="0" algn="l">
                        <a:lnSpc>
                          <a:spcPct val="100000"/>
                        </a:lnSpc>
                        <a:spcBef>
                          <a:spcPts val="110"/>
                        </a:spcBef>
                        <a:spcAft>
                          <a:spcPts val="0"/>
                        </a:spcAft>
                        <a:buNone/>
                      </a:pPr>
                      <a:r>
                        <a:rPr lang="en-US" sz="1400" u="none" cap="none" strike="noStrike">
                          <a:latin typeface="Times New Roman"/>
                          <a:ea typeface="Times New Roman"/>
                          <a:cs typeface="Times New Roman"/>
                          <a:sym typeface="Times New Roman"/>
                        </a:rPr>
                        <a:t>€200,000 for engineering.</a:t>
                      </a:r>
                      <a:endParaRPr/>
                    </a:p>
                    <a:p>
                      <a:pPr indent="0" lvl="0" marL="31115" marR="0" rtl="0" algn="l">
                        <a:lnSpc>
                          <a:spcPct val="100000"/>
                        </a:lnSpc>
                        <a:spcBef>
                          <a:spcPts val="900"/>
                        </a:spcBef>
                        <a:spcAft>
                          <a:spcPts val="0"/>
                        </a:spcAft>
                        <a:buNone/>
                      </a:pPr>
                      <a:r>
                        <a:rPr lang="en-US" sz="1400" u="none" cap="none" strike="noStrike">
                          <a:latin typeface="Times New Roman"/>
                          <a:ea typeface="Times New Roman"/>
                          <a:cs typeface="Times New Roman"/>
                          <a:sym typeface="Times New Roman"/>
                        </a:rPr>
                        <a:t>Part 3: 50% of the total cost of the project, up to a maximum of</a:t>
                      </a:r>
                      <a:endParaRPr/>
                    </a:p>
                    <a:p>
                      <a:pPr indent="0" lvl="0" marL="31115" marR="0" rtl="0" algn="l">
                        <a:lnSpc>
                          <a:spcPct val="100000"/>
                        </a:lnSpc>
                        <a:spcBef>
                          <a:spcPts val="95"/>
                        </a:spcBef>
                        <a:spcAft>
                          <a:spcPts val="0"/>
                        </a:spcAft>
                        <a:buNone/>
                      </a:pPr>
                      <a:r>
                        <a:rPr lang="en-US" sz="1400" u="none" cap="none" strike="noStrike">
                          <a:latin typeface="Times New Roman"/>
                          <a:ea typeface="Times New Roman"/>
                          <a:cs typeface="Times New Roman"/>
                          <a:sym typeface="Times New Roman"/>
                        </a:rPr>
                        <a:t>€200,000 for both works and engineering.</a:t>
                      </a:r>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7"/>
          <p:cNvPicPr preferRelativeResize="0"/>
          <p:nvPr/>
        </p:nvPicPr>
        <p:blipFill rotWithShape="1">
          <a:blip r:embed="rId3">
            <a:alphaModFix/>
          </a:blip>
          <a:srcRect b="0" l="0" r="0" t="0"/>
          <a:stretch/>
        </p:blipFill>
        <p:spPr>
          <a:xfrm>
            <a:off x="11244071" y="5526023"/>
            <a:ext cx="495300" cy="905256"/>
          </a:xfrm>
          <a:prstGeom prst="rect">
            <a:avLst/>
          </a:prstGeom>
          <a:noFill/>
          <a:ln>
            <a:noFill/>
          </a:ln>
        </p:spPr>
      </p:pic>
      <p:sp>
        <p:nvSpPr>
          <p:cNvPr id="131" name="Google Shape;131;p7"/>
          <p:cNvSpPr txBox="1"/>
          <p:nvPr>
            <p:ph type="title"/>
          </p:nvPr>
        </p:nvSpPr>
        <p:spPr>
          <a:xfrm>
            <a:off x="444558" y="426721"/>
            <a:ext cx="11980063" cy="461665"/>
          </a:xfrm>
          <a:prstGeom prst="rect">
            <a:avLst/>
          </a:prstGeom>
          <a:noFill/>
          <a:ln>
            <a:noFill/>
          </a:ln>
        </p:spPr>
        <p:txBody>
          <a:bodyPr anchorCtr="0" anchor="t" bIns="0" lIns="0" spcFirstLastPara="1" rIns="0" wrap="square" tIns="63500">
            <a:spAutoFit/>
          </a:bodyPr>
          <a:lstStyle/>
          <a:p>
            <a:pPr indent="0" lvl="0" marL="12700" marR="5080" rtl="0" algn="l">
              <a:lnSpc>
                <a:spcPct val="111785"/>
              </a:lnSpc>
              <a:spcBef>
                <a:spcPts val="0"/>
              </a:spcBef>
              <a:spcAft>
                <a:spcPts val="0"/>
              </a:spcAft>
              <a:buNone/>
            </a:pPr>
            <a:r>
              <a:rPr lang="en-US" sz="2800"/>
              <a:t>Regional Grant available for tourism development  in TPM Area(2)</a:t>
            </a:r>
            <a:endParaRPr/>
          </a:p>
        </p:txBody>
      </p:sp>
      <p:graphicFrame>
        <p:nvGraphicFramePr>
          <p:cNvPr id="132" name="Google Shape;132;p7"/>
          <p:cNvGraphicFramePr/>
          <p:nvPr/>
        </p:nvGraphicFramePr>
        <p:xfrm>
          <a:off x="533400" y="963294"/>
          <a:ext cx="3000000" cy="3000000"/>
        </p:xfrm>
        <a:graphic>
          <a:graphicData uri="http://schemas.openxmlformats.org/drawingml/2006/table">
            <a:tbl>
              <a:tblPr bandRow="1" firstRow="1">
                <a:noFill/>
                <a:tableStyleId>{6E659DA2-3CB6-450A-920E-879386DC5DDC}</a:tableStyleId>
              </a:tblPr>
              <a:tblGrid>
                <a:gridCol w="2572300"/>
                <a:gridCol w="3447500"/>
                <a:gridCol w="4572000"/>
              </a:tblGrid>
              <a:tr h="389125">
                <a:tc>
                  <a:txBody>
                    <a:bodyPr/>
                    <a:lstStyle/>
                    <a:p>
                      <a:pPr indent="0" lvl="0" marL="635"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Subsidy</a:t>
                      </a:r>
                      <a:endParaRPr sz="1400" u="none" cap="none" strike="noStrike">
                        <a:latin typeface="Times New Roman"/>
                        <a:ea typeface="Times New Roman"/>
                        <a:cs typeface="Times New Roman"/>
                        <a:sym typeface="Times New Roman"/>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Target audience</a:t>
                      </a:r>
                      <a:endParaRPr sz="1400" u="none" cap="none" strike="noStrike">
                        <a:latin typeface="Times New Roman"/>
                        <a:ea typeface="Times New Roman"/>
                        <a:cs typeface="Times New Roman"/>
                        <a:sym typeface="Times New Roman"/>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35"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Maximum funding (€) and funding method</a:t>
                      </a:r>
                      <a:endParaRPr sz="1400" u="none" cap="none" strike="noStrike">
                        <a:latin typeface="Times New Roman"/>
                        <a:ea typeface="Times New Roman"/>
                        <a:cs typeface="Times New Roman"/>
                        <a:sym typeface="Times New Roman"/>
                      </a:endParaRPr>
                    </a:p>
                  </a:txBody>
                  <a:tcPr marT="8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1325000">
                <a:tc>
                  <a:txBody>
                    <a:bodyPr/>
                    <a:lstStyle/>
                    <a:p>
                      <a:pPr indent="0" lvl="0" marL="68580" marR="0" rtl="0" algn="l">
                        <a:lnSpc>
                          <a:spcPct val="99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Enhancing natural sites.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8580"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Managers	of	major	tourist	sites	and</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05"/>
                        </a:spcBef>
                        <a:spcAft>
                          <a:spcPts val="0"/>
                        </a:spcAft>
                        <a:buNone/>
                      </a:pPr>
                      <a:r>
                        <a:rPr lang="en-US" sz="1400" u="none" cap="none" strike="noStrike">
                          <a:latin typeface="Times New Roman"/>
                          <a:ea typeface="Times New Roman"/>
                          <a:cs typeface="Times New Roman"/>
                          <a:sym typeface="Times New Roman"/>
                        </a:rPr>
                        <a:t>"alternative" sites</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30"/>
                        </a:spcBef>
                        <a:spcAft>
                          <a:spcPts val="0"/>
                        </a:spcAft>
                        <a:buNone/>
                      </a:pPr>
                      <a:r>
                        <a:t/>
                      </a:r>
                      <a:endParaRPr sz="1400" u="none" cap="none" strike="noStrike">
                        <a:latin typeface="Times New Roman"/>
                        <a:ea typeface="Times New Roman"/>
                        <a:cs typeface="Times New Roman"/>
                        <a:sym typeface="Times New Roman"/>
                      </a:endParaRPr>
                    </a:p>
                    <a:p>
                      <a:pPr indent="0" lvl="0" marL="68580" marR="59055" rtl="0" algn="l">
                        <a:lnSpc>
                          <a:spcPct val="106700"/>
                        </a:lnSpc>
                        <a:spcBef>
                          <a:spcPts val="0"/>
                        </a:spcBef>
                        <a:spcAft>
                          <a:spcPts val="0"/>
                        </a:spcAft>
                        <a:buNone/>
                      </a:pPr>
                      <a:r>
                        <a:rPr lang="en-US" sz="1400" u="none" cap="none" strike="noStrike">
                          <a:latin typeface="Times New Roman"/>
                          <a:ea typeface="Times New Roman"/>
                          <a:cs typeface="Times New Roman"/>
                          <a:sym typeface="Times New Roman"/>
                        </a:rPr>
                        <a:t>Department,	EPCI,	association,	company,  nature park, local authority, tourist office...</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215"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Strands	1	and	2:	-40%	</a:t>
                      </a:r>
                      <a:r>
                        <a:rPr b="1" lang="en-US" sz="1400" u="none" cap="none" strike="noStrike">
                          <a:latin typeface="Times New Roman"/>
                          <a:ea typeface="Times New Roman"/>
                          <a:cs typeface="Times New Roman"/>
                          <a:sym typeface="Times New Roman"/>
                        </a:rPr>
                        <a:t>maximum	of	eligible	capital</a:t>
                      </a:r>
                      <a:endParaRPr sz="1400" u="none" cap="none" strike="noStrike">
                        <a:latin typeface="Times New Roman"/>
                        <a:ea typeface="Times New Roman"/>
                        <a:cs typeface="Times New Roman"/>
                        <a:sym typeface="Times New Roman"/>
                      </a:endParaRPr>
                    </a:p>
                    <a:p>
                      <a:pPr indent="0" lvl="0" marL="69215" marR="0" rtl="0" algn="l">
                        <a:lnSpc>
                          <a:spcPct val="100000"/>
                        </a:lnSpc>
                        <a:spcBef>
                          <a:spcPts val="105"/>
                        </a:spcBef>
                        <a:spcAft>
                          <a:spcPts val="0"/>
                        </a:spcAft>
                        <a:buNone/>
                      </a:pPr>
                      <a:r>
                        <a:rPr b="1" lang="en-US" sz="1400" u="none" cap="none" strike="noStrike">
                          <a:latin typeface="Times New Roman"/>
                          <a:ea typeface="Times New Roman"/>
                          <a:cs typeface="Times New Roman"/>
                          <a:sym typeface="Times New Roman"/>
                        </a:rPr>
                        <a:t>expenditure, up to a maximum of €200,000</a:t>
                      </a:r>
                      <a:endParaRPr sz="1400" u="none" cap="none" strike="noStrike">
                        <a:latin typeface="Times New Roman"/>
                        <a:ea typeface="Times New Roman"/>
                        <a:cs typeface="Times New Roman"/>
                        <a:sym typeface="Times New Roman"/>
                      </a:endParaRPr>
                    </a:p>
                    <a:p>
                      <a:pPr indent="0" lvl="0" marL="69215" marR="59055" rtl="0" algn="l">
                        <a:lnSpc>
                          <a:spcPct val="106700"/>
                        </a:lnSpc>
                        <a:spcBef>
                          <a:spcPts val="805"/>
                        </a:spcBef>
                        <a:spcAft>
                          <a:spcPts val="0"/>
                        </a:spcAft>
                        <a:buNone/>
                      </a:pPr>
                      <a:r>
                        <a:rPr lang="en-US" sz="1400" u="none" cap="none" strike="noStrike">
                          <a:latin typeface="Times New Roman"/>
                          <a:ea typeface="Times New Roman"/>
                          <a:cs typeface="Times New Roman"/>
                          <a:sym typeface="Times New Roman"/>
                        </a:rPr>
                        <a:t>Strand 3: </a:t>
                      </a:r>
                      <a:r>
                        <a:rPr b="1" lang="en-US" sz="1400" u="none" cap="none" strike="noStrike">
                          <a:latin typeface="Times New Roman"/>
                          <a:ea typeface="Times New Roman"/>
                          <a:cs typeface="Times New Roman"/>
                          <a:sym typeface="Times New Roman"/>
                        </a:rPr>
                        <a:t>maximum 60% of eligible capital expenditure.  Maximum €80,000 per project</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1748050">
                <a:tc>
                  <a:txBody>
                    <a:bodyPr/>
                    <a:lstStyle/>
                    <a:p>
                      <a:pPr indent="0" lvl="0" marL="68580" marR="0" rtl="0" algn="l">
                        <a:lnSpc>
                          <a:spcPct val="99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Helping	to	develop	out-of-season	business</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05"/>
                        </a:spcBef>
                        <a:spcAft>
                          <a:spcPts val="0"/>
                        </a:spcAft>
                        <a:buNone/>
                      </a:pPr>
                      <a:r>
                        <a:rPr b="1" lang="en-US" sz="1400" u="none" cap="none" strike="noStrike">
                          <a:solidFill>
                            <a:srgbClr val="FFFFFF"/>
                          </a:solidFill>
                          <a:latin typeface="Times New Roman"/>
                          <a:ea typeface="Times New Roman"/>
                          <a:cs typeface="Times New Roman"/>
                          <a:sym typeface="Times New Roman"/>
                        </a:rPr>
                        <a:t>tourism.</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8580" marR="0" rtl="0" algn="l">
                        <a:lnSpc>
                          <a:spcPct val="99642"/>
                        </a:lnSpc>
                        <a:spcBef>
                          <a:spcPts val="0"/>
                        </a:spcBef>
                        <a:spcAft>
                          <a:spcPts val="0"/>
                        </a:spcAft>
                        <a:buNone/>
                      </a:pPr>
                      <a:r>
                        <a:rPr lang="en-US" sz="1400" u="none" cap="none" strike="noStrike">
                          <a:latin typeface="Times New Roman"/>
                          <a:ea typeface="Times New Roman"/>
                          <a:cs typeface="Times New Roman"/>
                          <a:sym typeface="Times New Roman"/>
                        </a:rPr>
                        <a:t>The organisers of the event</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215" marR="0" rtl="0" algn="just">
                        <a:lnSpc>
                          <a:spcPct val="99642"/>
                        </a:lnSpc>
                        <a:spcBef>
                          <a:spcPts val="0"/>
                        </a:spcBef>
                        <a:spcAft>
                          <a:spcPts val="0"/>
                        </a:spcAft>
                        <a:buNone/>
                      </a:pPr>
                      <a:r>
                        <a:rPr lang="en-US" sz="1400" u="none" cap="none" strike="noStrike">
                          <a:latin typeface="Times New Roman"/>
                          <a:ea typeface="Times New Roman"/>
                          <a:cs typeface="Times New Roman"/>
                          <a:sym typeface="Times New Roman"/>
                        </a:rPr>
                        <a:t>Provisional figures for overnight stays and net exhibition area,</a:t>
                      </a:r>
                      <a:endParaRPr sz="1400" u="none" cap="none" strike="noStrike">
                        <a:latin typeface="Times New Roman"/>
                        <a:ea typeface="Times New Roman"/>
                        <a:cs typeface="Times New Roman"/>
                        <a:sym typeface="Times New Roman"/>
                      </a:endParaRPr>
                    </a:p>
                    <a:p>
                      <a:pPr indent="0" lvl="0" marL="69215" marR="0" rtl="0" algn="just">
                        <a:lnSpc>
                          <a:spcPct val="100000"/>
                        </a:lnSpc>
                        <a:spcBef>
                          <a:spcPts val="105"/>
                        </a:spcBef>
                        <a:spcAft>
                          <a:spcPts val="0"/>
                        </a:spcAft>
                        <a:buNone/>
                      </a:pPr>
                      <a:r>
                        <a:rPr lang="en-US" sz="1400" u="none" cap="none" strike="noStrike">
                          <a:latin typeface="Times New Roman"/>
                          <a:ea typeface="Times New Roman"/>
                          <a:cs typeface="Times New Roman"/>
                          <a:sym typeface="Times New Roman"/>
                        </a:rPr>
                        <a:t>declared by the promoter (after verification by CR).</a:t>
                      </a:r>
                      <a:endParaRPr sz="1400" u="none" cap="none" strike="noStrike">
                        <a:latin typeface="Times New Roman"/>
                        <a:ea typeface="Times New Roman"/>
                        <a:cs typeface="Times New Roman"/>
                        <a:sym typeface="Times New Roman"/>
                      </a:endParaRPr>
                    </a:p>
                    <a:p>
                      <a:pPr indent="0" lvl="0" marL="0" marR="0" rtl="0" algn="l">
                        <a:lnSpc>
                          <a:spcPct val="100000"/>
                        </a:lnSpc>
                        <a:spcBef>
                          <a:spcPts val="10"/>
                        </a:spcBef>
                        <a:spcAft>
                          <a:spcPts val="0"/>
                        </a:spcAft>
                        <a:buNone/>
                      </a:pPr>
                      <a:r>
                        <a:t/>
                      </a:r>
                      <a:endParaRPr sz="1400" u="none" cap="none" strike="noStrike">
                        <a:latin typeface="Times New Roman"/>
                        <a:ea typeface="Times New Roman"/>
                        <a:cs typeface="Times New Roman"/>
                        <a:sym typeface="Times New Roman"/>
                      </a:endParaRPr>
                    </a:p>
                    <a:p>
                      <a:pPr indent="0" lvl="0" marL="69215" marR="57785" rtl="0" algn="just">
                        <a:lnSpc>
                          <a:spcPct val="107200"/>
                        </a:lnSpc>
                        <a:spcBef>
                          <a:spcPts val="0"/>
                        </a:spcBef>
                        <a:spcAft>
                          <a:spcPts val="0"/>
                        </a:spcAft>
                        <a:buNone/>
                      </a:pPr>
                      <a:r>
                        <a:rPr lang="en-US" sz="1400" u="none" cap="none" strike="noStrike">
                          <a:latin typeface="Times New Roman"/>
                          <a:ea typeface="Times New Roman"/>
                          <a:cs typeface="Times New Roman"/>
                          <a:sym typeface="Times New Roman"/>
                        </a:rPr>
                        <a:t>Overnight stays counted = overnight stays by participants (not  exhibitors) exclusively between the 1st day and the last day of  the event.</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1264850">
                <a:tc>
                  <a:txBody>
                    <a:bodyPr/>
                    <a:lstStyle/>
                    <a:p>
                      <a:pPr indent="0" lvl="0" marL="68580" marR="0" rtl="0" algn="l">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Support for tourist accommodation</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8580"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All VSEs and SMEs, SCIs or property companies,</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05"/>
                        </a:spcBef>
                        <a:spcAft>
                          <a:spcPts val="0"/>
                        </a:spcAft>
                        <a:buNone/>
                      </a:pPr>
                      <a:r>
                        <a:rPr lang="en-US" sz="1400" u="none" cap="none" strike="noStrike">
                          <a:latin typeface="Times New Roman"/>
                          <a:ea typeface="Times New Roman"/>
                          <a:cs typeface="Times New Roman"/>
                          <a:sym typeface="Times New Roman"/>
                        </a:rPr>
                        <a:t>traditional independent hotels, open-air hotels,</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00"/>
                        </a:spcBef>
                        <a:spcAft>
                          <a:spcPts val="0"/>
                        </a:spcAft>
                        <a:buNone/>
                      </a:pPr>
                      <a:r>
                        <a:rPr lang="en-US" sz="1400" u="none" cap="none" strike="noStrike">
                          <a:latin typeface="Times New Roman"/>
                          <a:ea typeface="Times New Roman"/>
                          <a:cs typeface="Times New Roman"/>
                          <a:sym typeface="Times New Roman"/>
                        </a:rPr>
                        <a:t>holiday villages and centres and youth hostels,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215" marR="0" rtl="0" algn="l">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Investment of up to </a:t>
                      </a:r>
                      <a:r>
                        <a:rPr b="1" lang="en-US" sz="1400" u="none" cap="none" strike="noStrike">
                          <a:latin typeface="Times New Roman"/>
                          <a:ea typeface="Times New Roman"/>
                          <a:cs typeface="Times New Roman"/>
                          <a:sym typeface="Times New Roman"/>
                        </a:rPr>
                        <a:t>€100,000 at a </a:t>
                      </a:r>
                      <a:r>
                        <a:rPr lang="en-US" sz="1400" u="none" cap="none" strike="noStrike">
                          <a:latin typeface="Times New Roman"/>
                          <a:ea typeface="Times New Roman"/>
                          <a:cs typeface="Times New Roman"/>
                          <a:sym typeface="Times New Roman"/>
                        </a:rPr>
                        <a:t>rate of 60%, supplemented</a:t>
                      </a:r>
                      <a:endParaRPr sz="1400" u="none" cap="none" strike="noStrike">
                        <a:latin typeface="Times New Roman"/>
                        <a:ea typeface="Times New Roman"/>
                        <a:cs typeface="Times New Roman"/>
                        <a:sym typeface="Times New Roman"/>
                      </a:endParaRPr>
                    </a:p>
                    <a:p>
                      <a:pPr indent="0" lvl="0" marL="69215" marR="0" rtl="0" algn="l">
                        <a:lnSpc>
                          <a:spcPct val="100000"/>
                        </a:lnSpc>
                        <a:spcBef>
                          <a:spcPts val="105"/>
                        </a:spcBef>
                        <a:spcAft>
                          <a:spcPts val="0"/>
                        </a:spcAft>
                        <a:buNone/>
                      </a:pPr>
                      <a:r>
                        <a:rPr lang="en-US" sz="1400" u="none" cap="none" strike="noStrike">
                          <a:latin typeface="Times New Roman"/>
                          <a:ea typeface="Times New Roman"/>
                          <a:cs typeface="Times New Roman"/>
                          <a:sym typeface="Times New Roman"/>
                        </a:rPr>
                        <a:t>by </a:t>
                      </a:r>
                      <a:r>
                        <a:rPr b="1" lang="en-US" sz="1400" u="none" cap="none" strike="noStrike">
                          <a:latin typeface="Times New Roman"/>
                          <a:ea typeface="Times New Roman"/>
                          <a:cs typeface="Times New Roman"/>
                          <a:sym typeface="Times New Roman"/>
                        </a:rPr>
                        <a:t>a Sustainable Development bonus (between €5,000 and</a:t>
                      </a:r>
                      <a:endParaRPr sz="1400" u="none" cap="none" strike="noStrike">
                        <a:latin typeface="Times New Roman"/>
                        <a:ea typeface="Times New Roman"/>
                        <a:cs typeface="Times New Roman"/>
                        <a:sym typeface="Times New Roman"/>
                      </a:endParaRPr>
                    </a:p>
                    <a:p>
                      <a:pPr indent="0" lvl="0" marL="69215" marR="60325" rtl="0" algn="l">
                        <a:lnSpc>
                          <a:spcPct val="110714"/>
                        </a:lnSpc>
                        <a:spcBef>
                          <a:spcPts val="60"/>
                        </a:spcBef>
                        <a:spcAft>
                          <a:spcPts val="0"/>
                        </a:spcAft>
                        <a:buNone/>
                      </a:pPr>
                      <a:r>
                        <a:rPr b="1" lang="en-US" sz="1400" u="none" cap="none" strike="noStrike">
                          <a:latin typeface="Times New Roman"/>
                          <a:ea typeface="Times New Roman"/>
                          <a:cs typeface="Times New Roman"/>
                          <a:sym typeface="Times New Roman"/>
                        </a:rPr>
                        <a:t>€10,000) awarded on presentation of proof of obtaining or  renewing an environmental label.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710500">
                <a:tc>
                  <a:txBody>
                    <a:bodyPr/>
                    <a:lstStyle/>
                    <a:p>
                      <a:pPr indent="0" lvl="0" marL="68580" marR="0" rtl="0" algn="l">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Investour, to grow and consolidate your equity</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10"/>
                        </a:spcBef>
                        <a:spcAft>
                          <a:spcPts val="0"/>
                        </a:spcAft>
                        <a:buNone/>
                      </a:pPr>
                      <a:r>
                        <a:rPr b="1" lang="en-US" sz="1400" u="none" cap="none" strike="noStrike">
                          <a:solidFill>
                            <a:srgbClr val="FFFFFF"/>
                          </a:solidFill>
                          <a:latin typeface="Times New Roman"/>
                          <a:ea typeface="Times New Roman"/>
                          <a:cs typeface="Times New Roman"/>
                          <a:sym typeface="Times New Roman"/>
                        </a:rPr>
                        <a:t>capital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8580" marR="0" rtl="0" algn="l">
                        <a:lnSpc>
                          <a:spcPct val="97857"/>
                        </a:lnSpc>
                        <a:spcBef>
                          <a:spcPts val="0"/>
                        </a:spcBef>
                        <a:spcAft>
                          <a:spcPts val="0"/>
                        </a:spcAft>
                        <a:buNone/>
                      </a:pPr>
                      <a:r>
                        <a:rPr lang="en-US" sz="1400" u="none" cap="none" strike="noStrike">
                          <a:latin typeface="Times New Roman"/>
                          <a:ea typeface="Times New Roman"/>
                          <a:cs typeface="Times New Roman"/>
                          <a:sym typeface="Times New Roman"/>
                        </a:rPr>
                        <a:t>VSEs hiring seasonal workers.</a:t>
                      </a:r>
                      <a:endParaRPr sz="1400" u="none" cap="none" strike="noStrike">
                        <a:latin typeface="Times New Roman"/>
                        <a:ea typeface="Times New Roman"/>
                        <a:cs typeface="Times New Roman"/>
                        <a:sym typeface="Times New Roman"/>
                      </a:endParaRPr>
                    </a:p>
                    <a:p>
                      <a:pPr indent="0" lvl="0" marL="68580" marR="0" rtl="0" algn="l">
                        <a:lnSpc>
                          <a:spcPct val="102500"/>
                        </a:lnSpc>
                        <a:spcBef>
                          <a:spcPts val="0"/>
                        </a:spcBef>
                        <a:spcAft>
                          <a:spcPts val="0"/>
                        </a:spcAft>
                        <a:buNone/>
                      </a:pPr>
                      <a:r>
                        <a:rPr lang="en-US" sz="1400" u="none" cap="none" strike="noStrike">
                          <a:latin typeface="Times New Roman"/>
                          <a:ea typeface="Times New Roman"/>
                          <a:cs typeface="Times New Roman"/>
                          <a:sym typeface="Times New Roman"/>
                        </a:rPr>
                        <a:t>SMEs in the tourism sector.</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215" marR="0" rtl="0" algn="l">
                        <a:lnSpc>
                          <a:spcPct val="100000"/>
                        </a:lnSpc>
                        <a:spcBef>
                          <a:spcPts val="0"/>
                        </a:spcBef>
                        <a:spcAft>
                          <a:spcPts val="0"/>
                        </a:spcAft>
                        <a:buNone/>
                      </a:pPr>
                      <a:r>
                        <a:rPr lang="en-US" sz="1400" u="none" cap="none" strike="noStrike">
                          <a:solidFill>
                            <a:srgbClr val="333333"/>
                          </a:solidFill>
                          <a:latin typeface="Times New Roman"/>
                          <a:ea typeface="Times New Roman"/>
                          <a:cs typeface="Times New Roman"/>
                          <a:sym typeface="Times New Roman"/>
                        </a:rPr>
                        <a:t>equity loans, between </a:t>
                      </a:r>
                      <a:r>
                        <a:rPr b="1" lang="en-US" sz="1400" u="none" cap="none" strike="noStrike">
                          <a:solidFill>
                            <a:srgbClr val="333333"/>
                          </a:solidFill>
                          <a:latin typeface="Times New Roman"/>
                          <a:ea typeface="Times New Roman"/>
                          <a:cs typeface="Times New Roman"/>
                          <a:sym typeface="Times New Roman"/>
                        </a:rPr>
                        <a:t>€50,000 and a maximum of €350,000,</a:t>
                      </a:r>
                      <a:endParaRPr sz="1400" u="none" cap="none" strike="noStrike">
                        <a:latin typeface="Times New Roman"/>
                        <a:ea typeface="Times New Roman"/>
                        <a:cs typeface="Times New Roman"/>
                        <a:sym typeface="Times New Roman"/>
                      </a:endParaRPr>
                    </a:p>
                    <a:p>
                      <a:pPr indent="0" lvl="0" marL="69215" marR="0" rtl="0" algn="l">
                        <a:lnSpc>
                          <a:spcPct val="100000"/>
                        </a:lnSpc>
                        <a:spcBef>
                          <a:spcPts val="110"/>
                        </a:spcBef>
                        <a:spcAft>
                          <a:spcPts val="0"/>
                        </a:spcAft>
                        <a:buNone/>
                      </a:pPr>
                      <a:r>
                        <a:rPr b="1" lang="en-US" sz="1400" u="none" cap="none" strike="noStrike">
                          <a:solidFill>
                            <a:srgbClr val="333333"/>
                          </a:solidFill>
                          <a:latin typeface="Times New Roman"/>
                          <a:ea typeface="Times New Roman"/>
                          <a:cs typeface="Times New Roman"/>
                          <a:sym typeface="Times New Roman"/>
                        </a:rPr>
                        <a:t>subject to the </a:t>
                      </a:r>
                      <a:r>
                        <a:rPr lang="en-US" sz="1400" u="none" cap="none" strike="noStrike">
                          <a:solidFill>
                            <a:srgbClr val="333333"/>
                          </a:solidFill>
                          <a:latin typeface="Times New Roman"/>
                          <a:ea typeface="Times New Roman"/>
                          <a:cs typeface="Times New Roman"/>
                          <a:sym typeface="Times New Roman"/>
                        </a:rPr>
                        <a:t>de minimis rule</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b="0" l="0" r="0" t="0"/>
          <a:stretch/>
        </p:blipFill>
        <p:spPr>
          <a:xfrm>
            <a:off x="11244071" y="5526023"/>
            <a:ext cx="495300" cy="905256"/>
          </a:xfrm>
          <a:prstGeom prst="rect">
            <a:avLst/>
          </a:prstGeom>
          <a:noFill/>
          <a:ln>
            <a:noFill/>
          </a:ln>
        </p:spPr>
      </p:pic>
      <p:sp>
        <p:nvSpPr>
          <p:cNvPr id="138" name="Google Shape;138;p8"/>
          <p:cNvSpPr txBox="1"/>
          <p:nvPr>
            <p:ph type="title"/>
          </p:nvPr>
        </p:nvSpPr>
        <p:spPr>
          <a:xfrm>
            <a:off x="762000" y="533400"/>
            <a:ext cx="9007958" cy="459741"/>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800"/>
              <a:t>Direct tourism subsidies in Kusadasi disctrict (1)</a:t>
            </a:r>
            <a:endParaRPr/>
          </a:p>
        </p:txBody>
      </p:sp>
      <p:graphicFrame>
        <p:nvGraphicFramePr>
          <p:cNvPr id="139" name="Google Shape;139;p8"/>
          <p:cNvGraphicFramePr/>
          <p:nvPr/>
        </p:nvGraphicFramePr>
        <p:xfrm>
          <a:off x="539750" y="1136650"/>
          <a:ext cx="3000000" cy="3000000"/>
        </p:xfrm>
        <a:graphic>
          <a:graphicData uri="http://schemas.openxmlformats.org/drawingml/2006/table">
            <a:tbl>
              <a:tblPr bandRow="1" firstRow="1">
                <a:noFill/>
                <a:tableStyleId>{6E659DA2-3CB6-450A-920E-879386DC5DDC}</a:tableStyleId>
              </a:tblPr>
              <a:tblGrid>
                <a:gridCol w="3258150"/>
                <a:gridCol w="3101550"/>
                <a:gridCol w="4073350"/>
              </a:tblGrid>
              <a:tr h="850175">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5"/>
                        </a:spcBef>
                        <a:spcAft>
                          <a:spcPts val="0"/>
                        </a:spcAft>
                        <a:buNone/>
                      </a:pPr>
                      <a:r>
                        <a:rPr b="1" lang="en-US" sz="1400" u="none" cap="none" strike="noStrike">
                          <a:solidFill>
                            <a:srgbClr val="FFFFFF"/>
                          </a:solidFill>
                          <a:latin typeface="Times New Roman"/>
                          <a:ea typeface="Times New Roman"/>
                          <a:cs typeface="Times New Roman"/>
                          <a:sym typeface="Times New Roman"/>
                        </a:rPr>
                        <a:t>Subsidy</a:t>
                      </a:r>
                      <a:endParaRPr sz="1400" u="none" cap="none" strike="noStrike">
                        <a:latin typeface="Times New Roman"/>
                        <a:ea typeface="Times New Roman"/>
                        <a:cs typeface="Times New Roman"/>
                        <a:sym typeface="Times New Roman"/>
                      </a:endParaRPr>
                    </a:p>
                  </a:txBody>
                  <a:tcPr marT="12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5"/>
                        </a:spcBef>
                        <a:spcAft>
                          <a:spcPts val="0"/>
                        </a:spcAft>
                        <a:buNone/>
                      </a:pPr>
                      <a:r>
                        <a:rPr b="1" lang="en-US" sz="1400" u="none" cap="none" strike="noStrike">
                          <a:solidFill>
                            <a:srgbClr val="FFFFFF"/>
                          </a:solidFill>
                          <a:latin typeface="Times New Roman"/>
                          <a:ea typeface="Times New Roman"/>
                          <a:cs typeface="Times New Roman"/>
                          <a:sym typeface="Times New Roman"/>
                        </a:rPr>
                        <a:t>Target audience</a:t>
                      </a:r>
                      <a:endParaRPr sz="1400" u="none" cap="none" strike="noStrike">
                        <a:latin typeface="Times New Roman"/>
                        <a:ea typeface="Times New Roman"/>
                        <a:cs typeface="Times New Roman"/>
                        <a:sym typeface="Times New Roman"/>
                      </a:endParaRPr>
                    </a:p>
                  </a:txBody>
                  <a:tcPr marT="12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35"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Funding planned over 5 years (2020-</a:t>
                      </a:r>
                      <a:endParaRPr sz="1400" u="none" cap="none" strike="noStrike">
                        <a:latin typeface="Times New Roman"/>
                        <a:ea typeface="Times New Roman"/>
                        <a:cs typeface="Times New Roman"/>
                        <a:sym typeface="Times New Roman"/>
                      </a:endParaRPr>
                    </a:p>
                    <a:p>
                      <a:pPr indent="0" lvl="0" marL="1270" marR="0" rtl="0" algn="ctr">
                        <a:lnSpc>
                          <a:spcPct val="100000"/>
                        </a:lnSpc>
                        <a:spcBef>
                          <a:spcPts val="160"/>
                        </a:spcBef>
                        <a:spcAft>
                          <a:spcPts val="0"/>
                        </a:spcAft>
                        <a:buNone/>
                      </a:pPr>
                      <a:r>
                        <a:rPr b="1" lang="en-US" sz="1400" u="none" cap="none" strike="noStrike">
                          <a:solidFill>
                            <a:srgbClr val="FFFFFF"/>
                          </a:solidFill>
                          <a:latin typeface="Times New Roman"/>
                          <a:ea typeface="Times New Roman"/>
                          <a:cs typeface="Times New Roman"/>
                          <a:sym typeface="Times New Roman"/>
                        </a:rPr>
                        <a:t>2024)</a:t>
                      </a:r>
                      <a:endParaRPr sz="1400" u="none" cap="none" strike="noStrike">
                        <a:latin typeface="Times New Roman"/>
                        <a:ea typeface="Times New Roman"/>
                        <a:cs typeface="Times New Roman"/>
                        <a:sym typeface="Times New Roman"/>
                      </a:endParaRPr>
                    </a:p>
                  </a:txBody>
                  <a:tcPr marT="1466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850050">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Promoting tourism in Kusadasi</a:t>
                      </a:r>
                      <a:endParaRPr sz="1400" u="none" cap="none" strike="noStrike">
                        <a:latin typeface="Times New Roman"/>
                        <a:ea typeface="Times New Roman"/>
                        <a:cs typeface="Times New Roman"/>
                        <a:sym typeface="Times New Roman"/>
                      </a:endParaRPr>
                    </a:p>
                  </a:txBody>
                  <a:tcPr marT="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General public</a:t>
                      </a:r>
                      <a:endParaRPr sz="1400" u="none" cap="none" strike="noStrike">
                        <a:latin typeface="Times New Roman"/>
                        <a:ea typeface="Times New Roman"/>
                        <a:cs typeface="Times New Roman"/>
                        <a:sym typeface="Times New Roman"/>
                      </a:endParaRPr>
                    </a:p>
                  </a:txBody>
                  <a:tcPr marT="19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190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11 603 825 TL</a:t>
                      </a:r>
                      <a:endParaRPr sz="1400" u="none" cap="none" strike="noStrike">
                        <a:latin typeface="Times New Roman"/>
                        <a:ea typeface="Times New Roman"/>
                        <a:cs typeface="Times New Roman"/>
                        <a:sym typeface="Times New Roman"/>
                      </a:endParaRPr>
                    </a:p>
                    <a:p>
                      <a:pPr indent="0" lvl="0" marL="635" marR="0" rtl="0" algn="ctr">
                        <a:lnSpc>
                          <a:spcPct val="100000"/>
                        </a:lnSpc>
                        <a:spcBef>
                          <a:spcPts val="955"/>
                        </a:spcBef>
                        <a:spcAft>
                          <a:spcPts val="0"/>
                        </a:spcAft>
                        <a:buNone/>
                      </a:pPr>
                      <a:r>
                        <a:rPr lang="en-US" sz="1400" u="none" cap="none" strike="noStrike">
                          <a:latin typeface="Times New Roman"/>
                          <a:ea typeface="Times New Roman"/>
                          <a:cs typeface="Times New Roman"/>
                          <a:sym typeface="Times New Roman"/>
                        </a:rPr>
                        <a:t>353,394 €</a:t>
                      </a:r>
                      <a:endParaRPr sz="1400" u="none" cap="none" strike="noStrike">
                        <a:latin typeface="Times New Roman"/>
                        <a:ea typeface="Times New Roman"/>
                        <a:cs typeface="Times New Roman"/>
                        <a:sym typeface="Times New Roman"/>
                      </a:endParaRPr>
                    </a:p>
                  </a:txBody>
                  <a:tcPr marT="965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718425">
                <a:tc>
                  <a:txBody>
                    <a:bodyPr/>
                    <a:lstStyle/>
                    <a:p>
                      <a:pPr indent="-666115" lvl="0" marL="841375" marR="168910" rtl="0" algn="l">
                        <a:lnSpc>
                          <a:spcPct val="1072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Increasing Kusadasi's share of  Turkish tourism</a:t>
                      </a:r>
                      <a:endParaRPr sz="1400" u="none" cap="none" strike="noStrike">
                        <a:latin typeface="Times New Roman"/>
                        <a:ea typeface="Times New Roman"/>
                        <a:cs typeface="Times New Roman"/>
                        <a:sym typeface="Times New Roman"/>
                      </a:endParaRPr>
                    </a:p>
                  </a:txBody>
                  <a:tcPr marT="590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Tourists</a:t>
                      </a:r>
                      <a:endParaRPr sz="1400" u="none" cap="none" strike="noStrike">
                        <a:latin typeface="Times New Roman"/>
                        <a:ea typeface="Times New Roman"/>
                        <a:cs typeface="Times New Roman"/>
                        <a:sym typeface="Times New Roman"/>
                      </a:endParaRPr>
                    </a:p>
                  </a:txBody>
                  <a:tcPr marT="63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190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14 642 923 TL</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965"/>
                        </a:spcBef>
                        <a:spcAft>
                          <a:spcPts val="0"/>
                        </a:spcAft>
                        <a:buNone/>
                      </a:pPr>
                      <a:r>
                        <a:rPr lang="en-US" sz="1400" u="none" cap="none" strike="noStrike">
                          <a:latin typeface="Times New Roman"/>
                          <a:ea typeface="Times New Roman"/>
                          <a:cs typeface="Times New Roman"/>
                          <a:sym typeface="Times New Roman"/>
                        </a:rPr>
                        <a:t>445,950 €</a:t>
                      </a:r>
                      <a:endParaRPr/>
                    </a:p>
                  </a:txBody>
                  <a:tcPr marT="2730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832425">
                <a:tc>
                  <a:txBody>
                    <a:bodyPr/>
                    <a:lstStyle/>
                    <a:p>
                      <a:pPr indent="0" lvl="0" marL="0" marR="0" rtl="0" algn="ctr">
                        <a:lnSpc>
                          <a:spcPct val="1496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Ensuring the development of</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155"/>
                        </a:spcBef>
                        <a:spcAft>
                          <a:spcPts val="0"/>
                        </a:spcAft>
                        <a:buNone/>
                      </a:pPr>
                      <a:r>
                        <a:rPr b="1" lang="en-US" sz="1400" u="none" cap="none" strike="noStrike">
                          <a:solidFill>
                            <a:srgbClr val="FFFFFF"/>
                          </a:solidFill>
                          <a:latin typeface="Times New Roman"/>
                          <a:ea typeface="Times New Roman"/>
                          <a:cs typeface="Times New Roman"/>
                          <a:sym typeface="Times New Roman"/>
                        </a:rPr>
                        <a:t>alternative tourism such as spa</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155"/>
                        </a:spcBef>
                        <a:spcAft>
                          <a:spcPts val="0"/>
                        </a:spcAft>
                        <a:buNone/>
                      </a:pPr>
                      <a:r>
                        <a:rPr b="1" lang="en-US" sz="1400" u="none" cap="none" strike="noStrike">
                          <a:solidFill>
                            <a:srgbClr val="FFFFFF"/>
                          </a:solidFill>
                          <a:latin typeface="Times New Roman"/>
                          <a:ea typeface="Times New Roman"/>
                          <a:cs typeface="Times New Roman"/>
                          <a:sym typeface="Times New Roman"/>
                        </a:rPr>
                        <a:t>tourism</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Tourists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3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42,986,980 TL</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960"/>
                        </a:spcBef>
                        <a:spcAft>
                          <a:spcPts val="0"/>
                        </a:spcAft>
                        <a:buNone/>
                      </a:pPr>
                      <a:r>
                        <a:rPr lang="en-US" sz="1400" u="none" cap="none" strike="noStrike">
                          <a:latin typeface="Times New Roman"/>
                          <a:ea typeface="Times New Roman"/>
                          <a:cs typeface="Times New Roman"/>
                          <a:sym typeface="Times New Roman"/>
                        </a:rPr>
                        <a:t>1,309,168 €</a:t>
                      </a:r>
                      <a:endParaRPr/>
                    </a:p>
                  </a:txBody>
                  <a:tcPr marT="8762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718300">
                <a:tc>
                  <a:txBody>
                    <a:bodyPr/>
                    <a:lstStyle/>
                    <a:p>
                      <a:pPr indent="0" lvl="0" marL="0" marR="0" rtl="0" algn="ctr">
                        <a:lnSpc>
                          <a:spcPct val="10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Encouraging the development</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160"/>
                        </a:spcBef>
                        <a:spcAft>
                          <a:spcPts val="0"/>
                        </a:spcAft>
                        <a:buNone/>
                      </a:pPr>
                      <a:r>
                        <a:rPr b="1" lang="en-US" sz="1400" u="none" cap="none" strike="noStrike">
                          <a:solidFill>
                            <a:srgbClr val="FFFFFF"/>
                          </a:solidFill>
                          <a:latin typeface="Times New Roman"/>
                          <a:ea typeface="Times New Roman"/>
                          <a:cs typeface="Times New Roman"/>
                          <a:sym typeface="Times New Roman"/>
                        </a:rPr>
                        <a:t>of organic farming</a:t>
                      </a:r>
                      <a:endParaRPr sz="1400" u="none" cap="none" strike="noStrike">
                        <a:latin typeface="Times New Roman"/>
                        <a:ea typeface="Times New Roman"/>
                        <a:cs typeface="Times New Roman"/>
                        <a:sym typeface="Times New Roman"/>
                      </a:endParaRPr>
                    </a:p>
                  </a:txBody>
                  <a:tcPr marT="787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0"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Turkish farmers</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960"/>
                        </a:spcBef>
                        <a:spcAft>
                          <a:spcPts val="0"/>
                        </a:spcAft>
                        <a:buNone/>
                      </a:pPr>
                      <a:r>
                        <a:rPr lang="en-US" sz="1400" u="none" cap="none" strike="noStrike">
                          <a:latin typeface="Times New Roman"/>
                          <a:ea typeface="Times New Roman"/>
                          <a:cs typeface="Times New Roman"/>
                          <a:sym typeface="Times New Roman"/>
                        </a:rPr>
                        <a:t>+ Tourists</a:t>
                      </a:r>
                      <a:endParaRPr sz="1400" u="none" cap="none" strike="noStrike">
                        <a:latin typeface="Times New Roman"/>
                        <a:ea typeface="Times New Roman"/>
                        <a:cs typeface="Times New Roman"/>
                        <a:sym typeface="Times New Roman"/>
                      </a:endParaRPr>
                    </a:p>
                  </a:txBody>
                  <a:tcPr marT="279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35" marR="0" rtl="0" algn="ctr">
                        <a:lnSpc>
                          <a:spcPct val="100000"/>
                        </a:lnSpc>
                        <a:spcBef>
                          <a:spcPts val="0"/>
                        </a:spcBef>
                        <a:spcAft>
                          <a:spcPts val="0"/>
                        </a:spcAft>
                        <a:buNone/>
                      </a:pPr>
                      <a:r>
                        <a:rPr lang="en-US" sz="1400" u="none" cap="none" strike="noStrike">
                          <a:latin typeface="Times New Roman"/>
                          <a:ea typeface="Times New Roman"/>
                          <a:cs typeface="Times New Roman"/>
                          <a:sym typeface="Times New Roman"/>
                        </a:rPr>
                        <a:t>22,544,608 TL</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960"/>
                        </a:spcBef>
                        <a:spcAft>
                          <a:spcPts val="0"/>
                        </a:spcAft>
                        <a:buNone/>
                      </a:pPr>
                      <a:r>
                        <a:rPr lang="en-US" sz="1400" u="none" cap="none" strike="noStrike">
                          <a:latin typeface="Times New Roman"/>
                          <a:ea typeface="Times New Roman"/>
                          <a:cs typeface="Times New Roman"/>
                          <a:sym typeface="Times New Roman"/>
                        </a:rPr>
                        <a:t>686,596 €</a:t>
                      </a:r>
                      <a:endParaRPr/>
                    </a:p>
                  </a:txBody>
                  <a:tcPr marT="2795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1113275">
                <a:tc>
                  <a:txBody>
                    <a:bodyPr/>
                    <a:lstStyle/>
                    <a:p>
                      <a:pPr indent="0" lvl="0" marL="0" marR="0" rtl="0" algn="ctr">
                        <a:lnSpc>
                          <a:spcPct val="1500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Strengthening the twinning</a:t>
                      </a:r>
                      <a:endParaRPr sz="1400" u="none" cap="none" strike="noStrike">
                        <a:latin typeface="Times New Roman"/>
                        <a:ea typeface="Times New Roman"/>
                        <a:cs typeface="Times New Roman"/>
                        <a:sym typeface="Times New Roman"/>
                      </a:endParaRPr>
                    </a:p>
                    <a:p>
                      <a:pPr indent="-1270" lvl="0" marL="120650" marR="112395" rtl="0" algn="ctr">
                        <a:lnSpc>
                          <a:spcPct val="106900"/>
                        </a:lnSpc>
                        <a:spcBef>
                          <a:spcPts val="5"/>
                        </a:spcBef>
                        <a:spcAft>
                          <a:spcPts val="0"/>
                        </a:spcAft>
                        <a:buNone/>
                      </a:pPr>
                      <a:r>
                        <a:rPr b="1" lang="en-US" sz="1400" u="none" cap="none" strike="noStrike">
                          <a:solidFill>
                            <a:srgbClr val="FFFFFF"/>
                          </a:solidFill>
                          <a:latin typeface="Times New Roman"/>
                          <a:ea typeface="Times New Roman"/>
                          <a:cs typeface="Times New Roman"/>
                          <a:sym typeface="Times New Roman"/>
                        </a:rPr>
                        <a:t>with the town of Sinaia  (Romania) through sustainable  tourism</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4471C4"/>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0" marR="0" rtl="0" algn="ctr">
                        <a:lnSpc>
                          <a:spcPct val="100000"/>
                        </a:lnSpc>
                        <a:spcBef>
                          <a:spcPts val="1330"/>
                        </a:spcBef>
                        <a:spcAft>
                          <a:spcPts val="0"/>
                        </a:spcAft>
                        <a:buNone/>
                      </a:pPr>
                      <a:r>
                        <a:rPr lang="en-US" sz="1400" u="none" cap="none" strike="noStrike">
                          <a:latin typeface="Times New Roman"/>
                          <a:ea typeface="Times New Roman"/>
                          <a:cs typeface="Times New Roman"/>
                          <a:sym typeface="Times New Roman"/>
                        </a:rPr>
                        <a:t>Municipality of Kusadasi</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BF5"/>
                    </a:solidFill>
                  </a:tcPr>
                </a:tc>
                <a:tc>
                  <a:txBody>
                    <a:bodyPr/>
                    <a:lstStyle/>
                    <a:p>
                      <a:pPr indent="0" lvl="0" marL="0" marR="0" rtl="0" algn="l">
                        <a:lnSpc>
                          <a:spcPct val="100000"/>
                        </a:lnSpc>
                        <a:spcBef>
                          <a:spcPts val="0"/>
                        </a:spcBef>
                        <a:spcAft>
                          <a:spcPts val="0"/>
                        </a:spcAft>
                        <a:buNone/>
                      </a:pPr>
                      <a:r>
                        <a:t/>
                      </a:r>
                      <a:endParaRPr sz="1400" u="none" cap="none" strike="noStrike">
                        <a:latin typeface="Times New Roman"/>
                        <a:ea typeface="Times New Roman"/>
                        <a:cs typeface="Times New Roman"/>
                        <a:sym typeface="Times New Roman"/>
                      </a:endParaRPr>
                    </a:p>
                    <a:p>
                      <a:pPr indent="0" lvl="0" marL="3175" marR="0" rtl="0" algn="ctr">
                        <a:lnSpc>
                          <a:spcPct val="100000"/>
                        </a:lnSpc>
                        <a:spcBef>
                          <a:spcPts val="1330"/>
                        </a:spcBef>
                        <a:spcAft>
                          <a:spcPts val="0"/>
                        </a:spcAft>
                        <a:buNone/>
                      </a:pPr>
                      <a:r>
                        <a:rPr lang="en-US" sz="1400" u="none" cap="none" strike="noStrike">
                          <a:latin typeface="Times New Roman"/>
                          <a:ea typeface="Times New Roman"/>
                          <a:cs typeface="Times New Roman"/>
                          <a:sym typeface="Times New Roman"/>
                        </a:rPr>
                        <a:t>125,447 (ERDF over 11 months)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E9EBF5"/>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9"/>
          <p:cNvPicPr preferRelativeResize="0"/>
          <p:nvPr/>
        </p:nvPicPr>
        <p:blipFill rotWithShape="1">
          <a:blip r:embed="rId3">
            <a:alphaModFix/>
          </a:blip>
          <a:srcRect b="0" l="0" r="0" t="0"/>
          <a:stretch/>
        </p:blipFill>
        <p:spPr>
          <a:xfrm>
            <a:off x="11244071" y="5526023"/>
            <a:ext cx="495300" cy="905256"/>
          </a:xfrm>
          <a:prstGeom prst="rect">
            <a:avLst/>
          </a:prstGeom>
          <a:noFill/>
          <a:ln>
            <a:noFill/>
          </a:ln>
        </p:spPr>
      </p:pic>
      <p:sp>
        <p:nvSpPr>
          <p:cNvPr id="145" name="Google Shape;145;p9"/>
          <p:cNvSpPr txBox="1"/>
          <p:nvPr>
            <p:ph type="title"/>
          </p:nvPr>
        </p:nvSpPr>
        <p:spPr>
          <a:xfrm>
            <a:off x="452628" y="358759"/>
            <a:ext cx="11286744" cy="1321516"/>
          </a:xfrm>
          <a:prstGeom prst="rect">
            <a:avLst/>
          </a:prstGeom>
          <a:noFill/>
          <a:ln>
            <a:noFill/>
          </a:ln>
        </p:spPr>
        <p:txBody>
          <a:bodyPr anchorCtr="0" anchor="t" bIns="0" lIns="0" spcFirstLastPara="1" rIns="0" wrap="square" tIns="13325">
            <a:spAutoFit/>
          </a:bodyPr>
          <a:lstStyle/>
          <a:p>
            <a:pPr indent="0" lvl="0" marL="12700" rtl="0" algn="l">
              <a:lnSpc>
                <a:spcPct val="100000"/>
              </a:lnSpc>
              <a:spcBef>
                <a:spcPts val="0"/>
              </a:spcBef>
              <a:spcAft>
                <a:spcPts val="0"/>
              </a:spcAft>
              <a:buNone/>
            </a:pPr>
            <a:r>
              <a:rPr lang="en-US" sz="2800"/>
              <a:t>Specific (i.e local) grant helping (un)directly tourism development in TPM area (1)</a:t>
            </a:r>
            <a:br>
              <a:rPr lang="en-US"/>
            </a:br>
            <a:endParaRPr/>
          </a:p>
        </p:txBody>
      </p:sp>
      <p:graphicFrame>
        <p:nvGraphicFramePr>
          <p:cNvPr id="146" name="Google Shape;146;p9"/>
          <p:cNvGraphicFramePr/>
          <p:nvPr/>
        </p:nvGraphicFramePr>
        <p:xfrm>
          <a:off x="4091813" y="1175258"/>
          <a:ext cx="3000000" cy="3000000"/>
        </p:xfrm>
        <a:graphic>
          <a:graphicData uri="http://schemas.openxmlformats.org/drawingml/2006/table">
            <a:tbl>
              <a:tblPr bandRow="1" firstRow="1">
                <a:noFill/>
                <a:tableStyleId>{6E659DA2-3CB6-450A-920E-879386DC5DDC}</a:tableStyleId>
              </a:tblPr>
              <a:tblGrid>
                <a:gridCol w="3916050"/>
                <a:gridCol w="1844675"/>
                <a:gridCol w="1148725"/>
              </a:tblGrid>
              <a:tr h="512325">
                <a:tc>
                  <a:txBody>
                    <a:bodyPr/>
                    <a:lstStyle/>
                    <a:p>
                      <a:pPr indent="0" lvl="0" marL="68580" marR="0" rtl="0" algn="l">
                        <a:lnSpc>
                          <a:spcPct val="1325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Objective</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25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Number of</a:t>
                      </a:r>
                      <a:endParaRPr sz="1400" u="none" cap="none" strike="noStrike">
                        <a:latin typeface="Times New Roman"/>
                        <a:ea typeface="Times New Roman"/>
                        <a:cs typeface="Times New Roman"/>
                        <a:sym typeface="Times New Roman"/>
                      </a:endParaRPr>
                    </a:p>
                    <a:p>
                      <a:pPr indent="0" lvl="0" marL="69850" marR="0" rtl="0" algn="l">
                        <a:lnSpc>
                          <a:spcPct val="100000"/>
                        </a:lnSpc>
                        <a:spcBef>
                          <a:spcPts val="145"/>
                        </a:spcBef>
                        <a:spcAft>
                          <a:spcPts val="0"/>
                        </a:spcAft>
                        <a:buNone/>
                      </a:pPr>
                      <a:r>
                        <a:rPr b="1" lang="en-US" sz="1400" u="none" cap="none" strike="noStrike">
                          <a:solidFill>
                            <a:srgbClr val="FFFFFF"/>
                          </a:solidFill>
                          <a:latin typeface="Times New Roman"/>
                          <a:ea typeface="Times New Roman"/>
                          <a:cs typeface="Times New Roman"/>
                          <a:sym typeface="Times New Roman"/>
                        </a:rPr>
                        <a:t>projects/actions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2500"/>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Amount (€)</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4471C4"/>
                    </a:solidFill>
                  </a:tcPr>
                </a:tc>
              </a:tr>
              <a:tr h="773175">
                <a:tc>
                  <a:txBody>
                    <a:bodyPr/>
                    <a:lstStyle/>
                    <a:p>
                      <a:pPr indent="0" lvl="0" marL="68580" marR="0" rtl="0" algn="l">
                        <a:lnSpc>
                          <a:spcPct val="132857"/>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Reduce bacteriological, chemical, nitrate and</a:t>
                      </a:r>
                      <a:endParaRPr sz="1400" u="none" cap="none" strike="noStrike">
                        <a:latin typeface="Times New Roman"/>
                        <a:ea typeface="Times New Roman"/>
                        <a:cs typeface="Times New Roman"/>
                        <a:sym typeface="Times New Roman"/>
                      </a:endParaRPr>
                    </a:p>
                    <a:p>
                      <a:pPr indent="0" lvl="0" marL="68580" marR="511809" rtl="0" algn="l">
                        <a:lnSpc>
                          <a:spcPct val="106900"/>
                        </a:lnSpc>
                        <a:spcBef>
                          <a:spcPts val="10"/>
                        </a:spcBef>
                        <a:spcAft>
                          <a:spcPts val="0"/>
                        </a:spcAft>
                        <a:buNone/>
                      </a:pPr>
                      <a:r>
                        <a:rPr b="1" lang="en-US" sz="1400" u="none" cap="none" strike="noStrike">
                          <a:solidFill>
                            <a:srgbClr val="FFFFFF"/>
                          </a:solidFill>
                          <a:latin typeface="Times New Roman"/>
                          <a:ea typeface="Times New Roman"/>
                          <a:cs typeface="Times New Roman"/>
                          <a:sym typeface="Times New Roman"/>
                        </a:rPr>
                        <a:t>pesticide pollution and waste in natural  environments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2857"/>
                        </a:lnSpc>
                        <a:spcBef>
                          <a:spcPts val="0"/>
                        </a:spcBef>
                        <a:spcAft>
                          <a:spcPts val="0"/>
                        </a:spcAft>
                        <a:buNone/>
                      </a:pPr>
                      <a:r>
                        <a:rPr lang="en-US" sz="1400" u="none" cap="none" strike="noStrike">
                          <a:latin typeface="Times New Roman"/>
                          <a:ea typeface="Times New Roman"/>
                          <a:cs typeface="Times New Roman"/>
                          <a:sym typeface="Times New Roman"/>
                        </a:rPr>
                        <a:t>100 projects, 27</a:t>
                      </a:r>
                      <a:endParaRPr sz="1400" u="none" cap="none" strike="noStrike">
                        <a:latin typeface="Times New Roman"/>
                        <a:ea typeface="Times New Roman"/>
                        <a:cs typeface="Times New Roman"/>
                        <a:sym typeface="Times New Roman"/>
                      </a:endParaRPr>
                    </a:p>
                    <a:p>
                      <a:pPr indent="0" lvl="0" marL="69850" marR="0" rtl="0" algn="l">
                        <a:lnSpc>
                          <a:spcPct val="100000"/>
                        </a:lnSpc>
                        <a:spcBef>
                          <a:spcPts val="145"/>
                        </a:spcBef>
                        <a:spcAft>
                          <a:spcPts val="0"/>
                        </a:spcAft>
                        <a:buNone/>
                      </a:pPr>
                      <a:r>
                        <a:rPr lang="en-US" sz="1400" u="none" cap="none" strike="noStrike">
                          <a:latin typeface="Times New Roman"/>
                          <a:ea typeface="Times New Roman"/>
                          <a:cs typeface="Times New Roman"/>
                          <a:sym typeface="Times New Roman"/>
                        </a:rPr>
                        <a:t>project owners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32857"/>
                        </a:lnSpc>
                        <a:spcBef>
                          <a:spcPts val="0"/>
                        </a:spcBef>
                        <a:spcAft>
                          <a:spcPts val="0"/>
                        </a:spcAft>
                        <a:buNone/>
                      </a:pPr>
                      <a:r>
                        <a:rPr lang="en-US" sz="1400" u="none" cap="none" strike="noStrike">
                          <a:latin typeface="Times New Roman"/>
                          <a:ea typeface="Times New Roman"/>
                          <a:cs typeface="Times New Roman"/>
                          <a:sym typeface="Times New Roman"/>
                        </a:rPr>
                        <a:t>67,300,000</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1199525">
                <a:tc>
                  <a:txBody>
                    <a:bodyPr/>
                    <a:lstStyle/>
                    <a:p>
                      <a:pPr indent="0" lvl="0" marL="68580" marR="0" rtl="0" algn="l">
                        <a:lnSpc>
                          <a:spcPct val="132857"/>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Ensuring sustainable and balanced</a:t>
                      </a:r>
                      <a:endParaRPr sz="1400" u="none" cap="none" strike="noStrike">
                        <a:latin typeface="Times New Roman"/>
                        <a:ea typeface="Times New Roman"/>
                        <a:cs typeface="Times New Roman"/>
                        <a:sym typeface="Times New Roman"/>
                      </a:endParaRPr>
                    </a:p>
                    <a:p>
                      <a:pPr indent="0" lvl="0" marL="68580" marR="248920" rtl="0" algn="l">
                        <a:lnSpc>
                          <a:spcPct val="106900"/>
                        </a:lnSpc>
                        <a:spcBef>
                          <a:spcPts val="10"/>
                        </a:spcBef>
                        <a:spcAft>
                          <a:spcPts val="0"/>
                        </a:spcAft>
                        <a:buNone/>
                      </a:pPr>
                      <a:r>
                        <a:rPr b="1" lang="en-US" sz="1400" u="none" cap="none" strike="noStrike">
                          <a:solidFill>
                            <a:srgbClr val="FFFFFF"/>
                          </a:solidFill>
                          <a:latin typeface="Times New Roman"/>
                          <a:ea typeface="Times New Roman"/>
                          <a:cs typeface="Times New Roman"/>
                          <a:sym typeface="Times New Roman"/>
                        </a:rPr>
                        <a:t>management of water resources, to better  adapt to the effects of climate change</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2857"/>
                        </a:lnSpc>
                        <a:spcBef>
                          <a:spcPts val="0"/>
                        </a:spcBef>
                        <a:spcAft>
                          <a:spcPts val="0"/>
                        </a:spcAft>
                        <a:buNone/>
                      </a:pPr>
                      <a:r>
                        <a:rPr lang="en-US" sz="1400" u="none" cap="none" strike="noStrike">
                          <a:latin typeface="Times New Roman"/>
                          <a:ea typeface="Times New Roman"/>
                          <a:cs typeface="Times New Roman"/>
                          <a:sym typeface="Times New Roman"/>
                        </a:rPr>
                        <a:t>31 projects, 14</a:t>
                      </a:r>
                      <a:endParaRPr sz="1400" u="none" cap="none" strike="noStrike">
                        <a:latin typeface="Times New Roman"/>
                        <a:ea typeface="Times New Roman"/>
                        <a:cs typeface="Times New Roman"/>
                        <a:sym typeface="Times New Roman"/>
                      </a:endParaRPr>
                    </a:p>
                    <a:p>
                      <a:pPr indent="0" lvl="0" marL="69850" marR="0" rtl="0" algn="l">
                        <a:lnSpc>
                          <a:spcPct val="100000"/>
                        </a:lnSpc>
                        <a:spcBef>
                          <a:spcPts val="140"/>
                        </a:spcBef>
                        <a:spcAft>
                          <a:spcPts val="0"/>
                        </a:spcAft>
                        <a:buNone/>
                      </a:pPr>
                      <a:r>
                        <a:rPr lang="en-US" sz="1400" u="none" cap="none" strike="noStrike">
                          <a:latin typeface="Times New Roman"/>
                          <a:ea typeface="Times New Roman"/>
                          <a:cs typeface="Times New Roman"/>
                          <a:sym typeface="Times New Roman"/>
                        </a:rPr>
                        <a:t>project owners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32857"/>
                        </a:lnSpc>
                        <a:spcBef>
                          <a:spcPts val="0"/>
                        </a:spcBef>
                        <a:spcAft>
                          <a:spcPts val="0"/>
                        </a:spcAft>
                        <a:buNone/>
                      </a:pPr>
                      <a:r>
                        <a:rPr lang="en-US" sz="1400" u="none" cap="none" strike="noStrike">
                          <a:latin typeface="Times New Roman"/>
                          <a:ea typeface="Times New Roman"/>
                          <a:cs typeface="Times New Roman"/>
                          <a:sym typeface="Times New Roman"/>
                        </a:rPr>
                        <a:t>11,400,000</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773175">
                <a:tc>
                  <a:txBody>
                    <a:bodyPr/>
                    <a:lstStyle/>
                    <a:p>
                      <a:pPr indent="0" lvl="0" marL="68580" marR="0" rtl="0" algn="l">
                        <a:lnSpc>
                          <a:spcPct val="132857"/>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Sustainable management of watercourses</a:t>
                      </a:r>
                      <a:endParaRPr sz="1400" u="none" cap="none" strike="noStrike">
                        <a:latin typeface="Times New Roman"/>
                        <a:ea typeface="Times New Roman"/>
                        <a:cs typeface="Times New Roman"/>
                        <a:sym typeface="Times New Roman"/>
                      </a:endParaRPr>
                    </a:p>
                    <a:p>
                      <a:pPr indent="0" lvl="0" marL="68580" marR="631190" rtl="0" algn="l">
                        <a:lnSpc>
                          <a:spcPct val="106900"/>
                        </a:lnSpc>
                        <a:spcBef>
                          <a:spcPts val="10"/>
                        </a:spcBef>
                        <a:spcAft>
                          <a:spcPts val="0"/>
                        </a:spcAft>
                        <a:buNone/>
                      </a:pPr>
                      <a:r>
                        <a:rPr b="1" lang="en-US" sz="1400" u="none" cap="none" strike="noStrike">
                          <a:solidFill>
                            <a:srgbClr val="FFFFFF"/>
                          </a:solidFill>
                          <a:latin typeface="Times New Roman"/>
                          <a:ea typeface="Times New Roman"/>
                          <a:cs typeface="Times New Roman"/>
                          <a:sym typeface="Times New Roman"/>
                        </a:rPr>
                        <a:t>and wetlands, in conjunction with risk  prevention</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2857"/>
                        </a:lnSpc>
                        <a:spcBef>
                          <a:spcPts val="0"/>
                        </a:spcBef>
                        <a:spcAft>
                          <a:spcPts val="0"/>
                        </a:spcAft>
                        <a:buNone/>
                      </a:pPr>
                      <a:r>
                        <a:rPr lang="en-US" sz="1400" u="none" cap="none" strike="noStrike">
                          <a:latin typeface="Times New Roman"/>
                          <a:ea typeface="Times New Roman"/>
                          <a:cs typeface="Times New Roman"/>
                          <a:sym typeface="Times New Roman"/>
                        </a:rPr>
                        <a:t>52 projects, 8</a:t>
                      </a:r>
                      <a:endParaRPr sz="1400" u="none" cap="none" strike="noStrike">
                        <a:latin typeface="Times New Roman"/>
                        <a:ea typeface="Times New Roman"/>
                        <a:cs typeface="Times New Roman"/>
                        <a:sym typeface="Times New Roman"/>
                      </a:endParaRPr>
                    </a:p>
                    <a:p>
                      <a:pPr indent="0" lvl="0" marL="69850" marR="0" rtl="0" algn="l">
                        <a:lnSpc>
                          <a:spcPct val="100000"/>
                        </a:lnSpc>
                        <a:spcBef>
                          <a:spcPts val="140"/>
                        </a:spcBef>
                        <a:spcAft>
                          <a:spcPts val="0"/>
                        </a:spcAft>
                        <a:buNone/>
                      </a:pPr>
                      <a:r>
                        <a:rPr lang="en-US" sz="1400" u="none" cap="none" strike="noStrike">
                          <a:latin typeface="Times New Roman"/>
                          <a:ea typeface="Times New Roman"/>
                          <a:cs typeface="Times New Roman"/>
                          <a:sym typeface="Times New Roman"/>
                        </a:rPr>
                        <a:t>project owners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32857"/>
                        </a:lnSpc>
                        <a:spcBef>
                          <a:spcPts val="0"/>
                        </a:spcBef>
                        <a:spcAft>
                          <a:spcPts val="0"/>
                        </a:spcAft>
                        <a:buNone/>
                      </a:pPr>
                      <a:r>
                        <a:rPr lang="en-US" sz="1400" u="none" cap="none" strike="noStrike">
                          <a:latin typeface="Times New Roman"/>
                          <a:ea typeface="Times New Roman"/>
                          <a:cs typeface="Times New Roman"/>
                          <a:sym typeface="Times New Roman"/>
                        </a:rPr>
                        <a:t>5,400,000</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966850">
                <a:tc>
                  <a:txBody>
                    <a:bodyPr/>
                    <a:lstStyle/>
                    <a:p>
                      <a:pPr indent="0" lvl="0" marL="68580" marR="0" rtl="0" algn="l">
                        <a:lnSpc>
                          <a:spcPct val="1331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Sustainable management of the land-sea</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40"/>
                        </a:spcBef>
                        <a:spcAft>
                          <a:spcPts val="0"/>
                        </a:spcAft>
                        <a:buNone/>
                      </a:pPr>
                      <a:r>
                        <a:rPr b="1" lang="en-US" sz="1400" u="none" cap="none" strike="noStrike">
                          <a:solidFill>
                            <a:srgbClr val="FFFFFF"/>
                          </a:solidFill>
                          <a:latin typeface="Times New Roman"/>
                          <a:ea typeface="Times New Roman"/>
                          <a:cs typeface="Times New Roman"/>
                          <a:sym typeface="Times New Roman"/>
                        </a:rPr>
                        <a:t>interface and the marine environment</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3142"/>
                        </a:lnSpc>
                        <a:spcBef>
                          <a:spcPts val="0"/>
                        </a:spcBef>
                        <a:spcAft>
                          <a:spcPts val="0"/>
                        </a:spcAft>
                        <a:buNone/>
                      </a:pPr>
                      <a:r>
                        <a:rPr lang="en-US" sz="1400" u="none" cap="none" strike="noStrike">
                          <a:latin typeface="Times New Roman"/>
                          <a:ea typeface="Times New Roman"/>
                          <a:cs typeface="Times New Roman"/>
                          <a:sym typeface="Times New Roman"/>
                        </a:rPr>
                        <a:t>37 projects, 14</a:t>
                      </a:r>
                      <a:endParaRPr sz="1400" u="none" cap="none" strike="noStrike">
                        <a:latin typeface="Times New Roman"/>
                        <a:ea typeface="Times New Roman"/>
                        <a:cs typeface="Times New Roman"/>
                        <a:sym typeface="Times New Roman"/>
                      </a:endParaRPr>
                    </a:p>
                    <a:p>
                      <a:pPr indent="0" lvl="0" marL="69850" marR="0" rtl="0" algn="l">
                        <a:lnSpc>
                          <a:spcPct val="100000"/>
                        </a:lnSpc>
                        <a:spcBef>
                          <a:spcPts val="140"/>
                        </a:spcBef>
                        <a:spcAft>
                          <a:spcPts val="0"/>
                        </a:spcAft>
                        <a:buNone/>
                      </a:pPr>
                      <a:r>
                        <a:rPr lang="en-US" sz="1400" u="none" cap="none" strike="noStrike">
                          <a:latin typeface="Times New Roman"/>
                          <a:ea typeface="Times New Roman"/>
                          <a:cs typeface="Times New Roman"/>
                          <a:sym typeface="Times New Roman"/>
                        </a:rPr>
                        <a:t>project owners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33142"/>
                        </a:lnSpc>
                        <a:spcBef>
                          <a:spcPts val="0"/>
                        </a:spcBef>
                        <a:spcAft>
                          <a:spcPts val="0"/>
                        </a:spcAft>
                        <a:buNone/>
                      </a:pPr>
                      <a:r>
                        <a:rPr lang="en-US" sz="1400" u="none" cap="none" strike="noStrike">
                          <a:latin typeface="Times New Roman"/>
                          <a:ea typeface="Times New Roman"/>
                          <a:cs typeface="Times New Roman"/>
                          <a:sym typeface="Times New Roman"/>
                        </a:rPr>
                        <a:t>4,400,000</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r h="512350">
                <a:tc>
                  <a:txBody>
                    <a:bodyPr/>
                    <a:lstStyle/>
                    <a:p>
                      <a:pPr indent="0" lvl="0" marL="68580" marR="0" rtl="0" algn="l">
                        <a:lnSpc>
                          <a:spcPct val="1331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Reinforce the integration of "WATER" issues</a:t>
                      </a:r>
                      <a:endParaRPr sz="1400" u="none" cap="none" strike="noStrike">
                        <a:latin typeface="Times New Roman"/>
                        <a:ea typeface="Times New Roman"/>
                        <a:cs typeface="Times New Roman"/>
                        <a:sym typeface="Times New Roman"/>
                      </a:endParaRPr>
                    </a:p>
                    <a:p>
                      <a:pPr indent="0" lvl="0" marL="68580" marR="0" rtl="0" algn="l">
                        <a:lnSpc>
                          <a:spcPct val="100000"/>
                        </a:lnSpc>
                        <a:spcBef>
                          <a:spcPts val="140"/>
                        </a:spcBef>
                        <a:spcAft>
                          <a:spcPts val="0"/>
                        </a:spcAft>
                        <a:buNone/>
                      </a:pPr>
                      <a:r>
                        <a:rPr b="1" lang="en-US" sz="1400" u="none" cap="none" strike="noStrike">
                          <a:solidFill>
                            <a:srgbClr val="FFFFFF"/>
                          </a:solidFill>
                          <a:latin typeface="Times New Roman"/>
                          <a:ea typeface="Times New Roman"/>
                          <a:cs typeface="Times New Roman"/>
                          <a:sym typeface="Times New Roman"/>
                        </a:rPr>
                        <a:t>in urban planning documents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3142"/>
                        </a:lnSpc>
                        <a:spcBef>
                          <a:spcPts val="0"/>
                        </a:spcBef>
                        <a:spcAft>
                          <a:spcPts val="0"/>
                        </a:spcAft>
                        <a:buNone/>
                      </a:pPr>
                      <a:r>
                        <a:rPr lang="en-US" sz="1400" u="none" cap="none" strike="noStrike">
                          <a:latin typeface="Times New Roman"/>
                          <a:ea typeface="Times New Roman"/>
                          <a:cs typeface="Times New Roman"/>
                          <a:sym typeface="Times New Roman"/>
                        </a:rPr>
                        <a:t>4 projects, 4 owners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c>
                  <a:txBody>
                    <a:bodyPr/>
                    <a:lstStyle/>
                    <a:p>
                      <a:pPr indent="0" lvl="0" marL="69850" marR="0" rtl="0" algn="l">
                        <a:lnSpc>
                          <a:spcPct val="133142"/>
                        </a:lnSpc>
                        <a:spcBef>
                          <a:spcPts val="0"/>
                        </a:spcBef>
                        <a:spcAft>
                          <a:spcPts val="0"/>
                        </a:spcAft>
                        <a:buNone/>
                      </a:pPr>
                      <a:r>
                        <a:rPr lang="en-US" sz="1400" u="none" cap="none" strike="noStrike">
                          <a:latin typeface="Times New Roman"/>
                          <a:ea typeface="Times New Roman"/>
                          <a:cs typeface="Times New Roman"/>
                          <a:sym typeface="Times New Roman"/>
                        </a:rPr>
                        <a:t>20,000</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FD4EA"/>
                    </a:solidFill>
                  </a:tcPr>
                </a:tc>
              </a:tr>
              <a:tr h="512325">
                <a:tc>
                  <a:txBody>
                    <a:bodyPr/>
                    <a:lstStyle/>
                    <a:p>
                      <a:pPr indent="0" lvl="0" marL="68580" marR="0" rtl="0" algn="l">
                        <a:lnSpc>
                          <a:spcPct val="133142"/>
                        </a:lnSpc>
                        <a:spcBef>
                          <a:spcPts val="0"/>
                        </a:spcBef>
                        <a:spcAft>
                          <a:spcPts val="0"/>
                        </a:spcAft>
                        <a:buNone/>
                      </a:pPr>
                      <a:r>
                        <a:rPr b="1" lang="en-US" sz="1400" u="none" cap="none" strike="noStrike">
                          <a:solidFill>
                            <a:srgbClr val="FFFFFF"/>
                          </a:solidFill>
                          <a:latin typeface="Times New Roman"/>
                          <a:ea typeface="Times New Roman"/>
                          <a:cs typeface="Times New Roman"/>
                          <a:sym typeface="Times New Roman"/>
                        </a:rPr>
                        <a:t>TOTAL</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4471C4"/>
                    </a:solidFill>
                  </a:tcPr>
                </a:tc>
                <a:tc>
                  <a:txBody>
                    <a:bodyPr/>
                    <a:lstStyle/>
                    <a:p>
                      <a:pPr indent="0" lvl="0" marL="69850" marR="0" rtl="0" algn="l">
                        <a:lnSpc>
                          <a:spcPct val="133142"/>
                        </a:lnSpc>
                        <a:spcBef>
                          <a:spcPts val="0"/>
                        </a:spcBef>
                        <a:spcAft>
                          <a:spcPts val="0"/>
                        </a:spcAft>
                        <a:buNone/>
                      </a:pPr>
                      <a:r>
                        <a:rPr lang="en-US" sz="1400" u="none" cap="none" strike="noStrike">
                          <a:latin typeface="Times New Roman"/>
                          <a:ea typeface="Times New Roman"/>
                          <a:cs typeface="Times New Roman"/>
                          <a:sym typeface="Times New Roman"/>
                        </a:rPr>
                        <a:t>224 projects, 67</a:t>
                      </a:r>
                      <a:endParaRPr sz="1400" u="none" cap="none" strike="noStrike">
                        <a:latin typeface="Times New Roman"/>
                        <a:ea typeface="Times New Roman"/>
                        <a:cs typeface="Times New Roman"/>
                        <a:sym typeface="Times New Roman"/>
                      </a:endParaRPr>
                    </a:p>
                    <a:p>
                      <a:pPr indent="0" lvl="0" marL="69850" marR="0" rtl="0" algn="l">
                        <a:lnSpc>
                          <a:spcPct val="100000"/>
                        </a:lnSpc>
                        <a:spcBef>
                          <a:spcPts val="140"/>
                        </a:spcBef>
                        <a:spcAft>
                          <a:spcPts val="0"/>
                        </a:spcAft>
                        <a:buNone/>
                      </a:pPr>
                      <a:r>
                        <a:rPr lang="en-US" sz="1400" u="none" cap="none" strike="noStrike">
                          <a:latin typeface="Times New Roman"/>
                          <a:ea typeface="Times New Roman"/>
                          <a:cs typeface="Times New Roman"/>
                          <a:sym typeface="Times New Roman"/>
                        </a:rPr>
                        <a:t>project owners</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c>
                  <a:txBody>
                    <a:bodyPr/>
                    <a:lstStyle/>
                    <a:p>
                      <a:pPr indent="0" lvl="0" marL="69850" marR="0" rtl="0" algn="l">
                        <a:lnSpc>
                          <a:spcPct val="133142"/>
                        </a:lnSpc>
                        <a:spcBef>
                          <a:spcPts val="0"/>
                        </a:spcBef>
                        <a:spcAft>
                          <a:spcPts val="0"/>
                        </a:spcAft>
                        <a:buNone/>
                      </a:pPr>
                      <a:r>
                        <a:rPr lang="en-US" sz="1400" u="none" cap="none" strike="noStrike">
                          <a:latin typeface="Times New Roman"/>
                          <a:ea typeface="Times New Roman"/>
                          <a:cs typeface="Times New Roman"/>
                          <a:sym typeface="Times New Roman"/>
                        </a:rPr>
                        <a:t>88,520,000</a:t>
                      </a:r>
                      <a:endParaRPr sz="1400" u="none" cap="none" strike="noStrike">
                        <a:latin typeface="Times New Roman"/>
                        <a:ea typeface="Times New Roman"/>
                        <a:cs typeface="Times New Roman"/>
                        <a:sym typeface="Times New Roman"/>
                      </a:endParaRPr>
                    </a:p>
                  </a:txBody>
                  <a:tcPr marT="0"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9EBF5"/>
                    </a:solidFill>
                  </a:tcPr>
                </a:tc>
              </a:tr>
            </a:tbl>
          </a:graphicData>
        </a:graphic>
      </p:graphicFrame>
      <p:sp>
        <p:nvSpPr>
          <p:cNvPr id="147" name="Google Shape;147;p9"/>
          <p:cNvSpPr txBox="1"/>
          <p:nvPr/>
        </p:nvSpPr>
        <p:spPr>
          <a:xfrm>
            <a:off x="452627" y="1711451"/>
            <a:ext cx="3408045" cy="3927997"/>
          </a:xfrm>
          <a:prstGeom prst="rect">
            <a:avLst/>
          </a:prstGeom>
          <a:solidFill>
            <a:srgbClr val="E7E6E6"/>
          </a:solidFill>
          <a:ln>
            <a:noFill/>
          </a:ln>
        </p:spPr>
        <p:txBody>
          <a:bodyPr anchorCtr="0" anchor="t" bIns="0" lIns="0" spcFirstLastPara="1" rIns="0" wrap="square" tIns="64750">
            <a:spAutoFit/>
          </a:bodyPr>
          <a:lstStyle/>
          <a:p>
            <a:pPr indent="0" lvl="0" marL="91440" marR="0" rtl="0" algn="just">
              <a:lnSpc>
                <a:spcPct val="100000"/>
              </a:lnSpc>
              <a:spcBef>
                <a:spcPts val="0"/>
              </a:spcBef>
              <a:spcAft>
                <a:spcPts val="0"/>
              </a:spcAft>
              <a:buNone/>
            </a:pPr>
            <a:r>
              <a:rPr lang="en-US" sz="1800">
                <a:solidFill>
                  <a:schemeClr val="dk1"/>
                </a:solidFill>
                <a:latin typeface="Times New Roman"/>
                <a:ea typeface="Times New Roman"/>
                <a:cs typeface="Times New Roman"/>
                <a:sym typeface="Times New Roman"/>
              </a:rPr>
              <a:t>Key figures for the “Contrat</a:t>
            </a:r>
            <a:endParaRPr/>
          </a:p>
          <a:p>
            <a:pPr indent="0" lvl="0" marL="91440" marR="0" rtl="0" algn="just">
              <a:lnSpc>
                <a:spcPct val="100000"/>
              </a:lnSpc>
              <a:spcBef>
                <a:spcPts val="0"/>
              </a:spcBef>
              <a:spcAft>
                <a:spcPts val="0"/>
              </a:spcAft>
              <a:buNone/>
            </a:pPr>
            <a:r>
              <a:rPr lang="en-US" sz="1800">
                <a:solidFill>
                  <a:schemeClr val="dk1"/>
                </a:solidFill>
                <a:latin typeface="Times New Roman"/>
                <a:ea typeface="Times New Roman"/>
                <a:cs typeface="Times New Roman"/>
                <a:sym typeface="Times New Roman"/>
              </a:rPr>
              <a:t>de Baie” :</a:t>
            </a:r>
            <a:endParaRPr sz="1800">
              <a:solidFill>
                <a:schemeClr val="dk1"/>
              </a:solidFill>
              <a:latin typeface="Times New Roman"/>
              <a:ea typeface="Times New Roman"/>
              <a:cs typeface="Times New Roman"/>
              <a:sym typeface="Times New Roman"/>
            </a:endParaRPr>
          </a:p>
          <a:p>
            <a:pPr indent="-107949" lvl="0" marL="91440" marR="81915" rtl="0" algn="just">
              <a:lnSpc>
                <a:spcPct val="100000"/>
              </a:lnSpc>
              <a:spcBef>
                <a:spcPts val="5"/>
              </a:spcBef>
              <a:spcAft>
                <a:spcPts val="0"/>
              </a:spcAft>
              <a:buClr>
                <a:schemeClr val="dk1"/>
              </a:buClr>
              <a:buSzPts val="1700"/>
              <a:buFont typeface="Times New Roman"/>
              <a:buChar char="•"/>
            </a:pPr>
            <a:r>
              <a:rPr lang="en-US" sz="1800">
                <a:solidFill>
                  <a:schemeClr val="dk1"/>
                </a:solidFill>
                <a:latin typeface="Times New Roman"/>
                <a:ea typeface="Times New Roman"/>
                <a:cs typeface="Times New Roman"/>
                <a:sym typeface="Times New Roman"/>
              </a:rPr>
              <a:t>Surface of the marine area:  500 km².</a:t>
            </a:r>
            <a:endParaRPr sz="1800">
              <a:solidFill>
                <a:schemeClr val="dk1"/>
              </a:solidFill>
              <a:latin typeface="Times New Roman"/>
              <a:ea typeface="Times New Roman"/>
              <a:cs typeface="Times New Roman"/>
              <a:sym typeface="Times New Roman"/>
            </a:endParaRPr>
          </a:p>
          <a:p>
            <a:pPr indent="-107949" lvl="0" marL="91440" marR="82550" rtl="0" algn="just">
              <a:lnSpc>
                <a:spcPct val="100000"/>
              </a:lnSpc>
              <a:spcBef>
                <a:spcPts val="0"/>
              </a:spcBef>
              <a:spcAft>
                <a:spcPts val="0"/>
              </a:spcAft>
              <a:buClr>
                <a:schemeClr val="dk1"/>
              </a:buClr>
              <a:buSzPts val="1700"/>
              <a:buFont typeface="Times New Roman"/>
              <a:buChar char="•"/>
            </a:pPr>
            <a:r>
              <a:rPr lang="en-US" sz="1800">
                <a:solidFill>
                  <a:schemeClr val="dk1"/>
                </a:solidFill>
                <a:latin typeface="Times New Roman"/>
                <a:ea typeface="Times New Roman"/>
                <a:cs typeface="Times New Roman"/>
                <a:sym typeface="Times New Roman"/>
              </a:rPr>
              <a:t>3 islands, two of which are  in the heart of one National  Park (One of the two Marine  and terrestrial national park  in France) .</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30"/>
              </a:spcBef>
              <a:spcAft>
                <a:spcPts val="0"/>
              </a:spcAft>
              <a:buClr>
                <a:schemeClr val="dk1"/>
              </a:buClr>
              <a:buSzPts val="1750"/>
              <a:buFont typeface="Verdana"/>
              <a:buNone/>
            </a:pPr>
            <a:r>
              <a:t/>
            </a:r>
            <a:endParaRPr sz="1750">
              <a:solidFill>
                <a:schemeClr val="dk1"/>
              </a:solidFill>
              <a:latin typeface="Times New Roman"/>
              <a:ea typeface="Times New Roman"/>
              <a:cs typeface="Times New Roman"/>
              <a:sym typeface="Times New Roman"/>
            </a:endParaRPr>
          </a:p>
          <a:p>
            <a:pPr indent="-140335" lvl="0" marL="231140" marR="0" rtl="0" algn="just">
              <a:lnSpc>
                <a:spcPct val="100000"/>
              </a:lnSpc>
              <a:spcBef>
                <a:spcPts val="5"/>
              </a:spcBef>
              <a:spcAft>
                <a:spcPts val="0"/>
              </a:spcAft>
              <a:buClr>
                <a:schemeClr val="dk1"/>
              </a:buClr>
              <a:buSzPts val="1700"/>
              <a:buFont typeface="Times New Roman"/>
              <a:buChar char="•"/>
            </a:pPr>
            <a:r>
              <a:rPr lang="en-US" sz="1800">
                <a:solidFill>
                  <a:schemeClr val="dk1"/>
                </a:solidFill>
                <a:latin typeface="Times New Roman"/>
                <a:ea typeface="Times New Roman"/>
                <a:cs typeface="Times New Roman"/>
                <a:sym typeface="Times New Roman"/>
              </a:rPr>
              <a:t>Coastline: 270 km.</a:t>
            </a:r>
            <a:endParaRPr sz="1800">
              <a:solidFill>
                <a:schemeClr val="dk1"/>
              </a:solidFill>
              <a:latin typeface="Times New Roman"/>
              <a:ea typeface="Times New Roman"/>
              <a:cs typeface="Times New Roman"/>
              <a:sym typeface="Times New Roman"/>
            </a:endParaRPr>
          </a:p>
          <a:p>
            <a:pPr indent="0" lvl="0" marL="0" marR="0" rtl="0" algn="l">
              <a:lnSpc>
                <a:spcPct val="100000"/>
              </a:lnSpc>
              <a:spcBef>
                <a:spcPts val="30"/>
              </a:spcBef>
              <a:spcAft>
                <a:spcPts val="0"/>
              </a:spcAft>
              <a:buClr>
                <a:schemeClr val="dk1"/>
              </a:buClr>
              <a:buSzPts val="1750"/>
              <a:buFont typeface="Verdana"/>
              <a:buNone/>
            </a:pPr>
            <a:r>
              <a:t/>
            </a:r>
            <a:endParaRPr sz="1750">
              <a:solidFill>
                <a:schemeClr val="dk1"/>
              </a:solidFill>
              <a:latin typeface="Times New Roman"/>
              <a:ea typeface="Times New Roman"/>
              <a:cs typeface="Times New Roman"/>
              <a:sym typeface="Times New Roman"/>
            </a:endParaRPr>
          </a:p>
          <a:p>
            <a:pPr indent="-107949" lvl="0" marL="91440" marR="83185" rtl="0" algn="just">
              <a:lnSpc>
                <a:spcPct val="100000"/>
              </a:lnSpc>
              <a:spcBef>
                <a:spcPts val="0"/>
              </a:spcBef>
              <a:spcAft>
                <a:spcPts val="0"/>
              </a:spcAft>
              <a:buClr>
                <a:schemeClr val="dk1"/>
              </a:buClr>
              <a:buSzPts val="1700"/>
              <a:buFont typeface="Times New Roman"/>
              <a:buChar char="•"/>
            </a:pPr>
            <a:r>
              <a:rPr lang="en-US" sz="1800">
                <a:solidFill>
                  <a:schemeClr val="dk1"/>
                </a:solidFill>
                <a:latin typeface="Times New Roman"/>
                <a:ea typeface="Times New Roman"/>
                <a:cs typeface="Times New Roman"/>
                <a:sym typeface="Times New Roman"/>
              </a:rPr>
              <a:t>28 municipalities, including  10 coastal municipalities and  6 intercommunal bodies.</a:t>
            </a:r>
            <a:endParaRPr sz="1800">
              <a:solidFill>
                <a:schemeClr val="dk1"/>
              </a:solidFill>
              <a:latin typeface="Times New Roman"/>
              <a:ea typeface="Times New Roman"/>
              <a:cs typeface="Times New Roman"/>
              <a:sym typeface="Times New Roman"/>
            </a:endParaRPr>
          </a:p>
          <a:p>
            <a:pPr indent="-140335" lvl="0" marL="231140" marR="0" rtl="0" algn="just">
              <a:lnSpc>
                <a:spcPct val="100000"/>
              </a:lnSpc>
              <a:spcBef>
                <a:spcPts val="5"/>
              </a:spcBef>
              <a:spcAft>
                <a:spcPts val="0"/>
              </a:spcAft>
              <a:buClr>
                <a:schemeClr val="dk1"/>
              </a:buClr>
              <a:buSzPts val="1700"/>
              <a:buFont typeface="Times New Roman"/>
              <a:buChar char="•"/>
            </a:pPr>
            <a:r>
              <a:rPr lang="en-US" sz="1800">
                <a:solidFill>
                  <a:schemeClr val="dk1"/>
                </a:solidFill>
                <a:latin typeface="Times New Roman"/>
                <a:ea typeface="Times New Roman"/>
                <a:cs typeface="Times New Roman"/>
                <a:sym typeface="Times New Roman"/>
              </a:rPr>
              <a:t>27 ports.</a:t>
            </a:r>
            <a:endParaRPr sz="1800">
              <a:solidFill>
                <a:schemeClr val="dk1"/>
              </a:solidFill>
              <a:latin typeface="Times New Roman"/>
              <a:ea typeface="Times New Roman"/>
              <a:cs typeface="Times New Roman"/>
              <a:sym typeface="Times New Roman"/>
            </a:endParaRPr>
          </a:p>
        </p:txBody>
      </p:sp>
      <p:sp>
        <p:nvSpPr>
          <p:cNvPr id="148" name="Google Shape;148;p9"/>
          <p:cNvSpPr/>
          <p:nvPr/>
        </p:nvSpPr>
        <p:spPr>
          <a:xfrm>
            <a:off x="609600" y="5715000"/>
            <a:ext cx="1524000" cy="5334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2024-01-24T19:43:18Z</dcterms:created>
  <dc:creator>Myriam Ben Saad</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2024-01-24T00:00:00Z</vt:filetime>
  </property>
  <property fmtid="{D5CDD505-2E9C-101B-9397-08002B2CF9AE}" pid="3" name="Creator">
    <vt:lpwstr>Microsoft® PowerPoint® pour Microsoft 365</vt:lpwstr>
  </property>
  <property fmtid="{D5CDD505-2E9C-101B-9397-08002B2CF9AE}" pid="4" name="LastSaved">
    <vt:filetime>2024-01-24T00:00:00Z</vt:filetime>
  </property>
  <property fmtid="{D5CDD505-2E9C-101B-9397-08002B2CF9AE}" pid="5" name="MSIP_Label_e17f3165-8a52-429a-ab2a-1fd572a4c07f_Enabled">
    <vt:lpwstr>true</vt:lpwstr>
  </property>
  <property fmtid="{D5CDD505-2E9C-101B-9397-08002B2CF9AE}" pid="6" name="MSIP_Label_e17f3165-8a52-429a-ab2a-1fd572a4c07f_SetDate">
    <vt:lpwstr>2024-01-25T10:38:52Z</vt:lpwstr>
  </property>
  <property fmtid="{D5CDD505-2E9C-101B-9397-08002B2CF9AE}" pid="7" name="MSIP_Label_e17f3165-8a52-429a-ab2a-1fd572a4c07f_Method">
    <vt:lpwstr>Standard</vt:lpwstr>
  </property>
  <property fmtid="{D5CDD505-2E9C-101B-9397-08002B2CF9AE}" pid="8" name="MSIP_Label_e17f3165-8a52-429a-ab2a-1fd572a4c07f_Name">
    <vt:lpwstr>defa4170-0d19-0005-0004-bc88714345d2</vt:lpwstr>
  </property>
  <property fmtid="{D5CDD505-2E9C-101B-9397-08002B2CF9AE}" pid="9" name="MSIP_Label_e17f3165-8a52-429a-ab2a-1fd572a4c07f_SiteId">
    <vt:lpwstr>6b3a59c1-9475-4729-b8d9-f72ffd0dd0cd</vt:lpwstr>
  </property>
  <property fmtid="{D5CDD505-2E9C-101B-9397-08002B2CF9AE}" pid="10" name="MSIP_Label_e17f3165-8a52-429a-ab2a-1fd572a4c07f_ActionId">
    <vt:lpwstr>f8a14bef-f354-4ba5-a78c-c0735c90146b</vt:lpwstr>
  </property>
  <property fmtid="{D5CDD505-2E9C-101B-9397-08002B2CF9AE}" pid="11" name="MSIP_Label_e17f3165-8a52-429a-ab2a-1fd572a4c07f_ContentBits">
    <vt:lpwstr>0</vt:lpwstr>
  </property>
</Properties>
</file>