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315" r:id="rId3"/>
    <p:sldId id="271" r:id="rId4"/>
    <p:sldId id="261" r:id="rId5"/>
    <p:sldId id="320" r:id="rId6"/>
    <p:sldId id="319" r:id="rId7"/>
    <p:sldId id="287" r:id="rId8"/>
    <p:sldId id="314" r:id="rId9"/>
    <p:sldId id="322" r:id="rId10"/>
    <p:sldId id="321" r:id="rId11"/>
    <p:sldId id="323" r:id="rId12"/>
    <p:sldId id="324" r:id="rId13"/>
    <p:sldId id="286" r:id="rId14"/>
    <p:sldId id="302" r:id="rId15"/>
    <p:sldId id="312" r:id="rId16"/>
    <p:sldId id="325" r:id="rId17"/>
    <p:sldId id="317" r:id="rId18"/>
    <p:sldId id="31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0" d="100"/>
          <a:sy n="50" d="100"/>
        </p:scale>
        <p:origin x="5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5BDE9-A037-4B4B-B69A-C38652F46BF6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0B0B4-ACC6-46B2-9AE0-A51152058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51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3E5FE-E31A-4709-A650-BC73643E8345}" type="datetime1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94C0-8BB3-4A96-A10D-594E26361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0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E1DC8-A90D-48BB-8CF8-D84B7B2900F7}" type="datetime1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94C0-8BB3-4A96-A10D-594E26361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120A-EABD-49ED-B06F-3FCEA9864855}" type="datetime1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94C0-8BB3-4A96-A10D-594E26361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12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1098-966C-426E-9D36-08396D562685}" type="datetime1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94C0-8BB3-4A96-A10D-594E26361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21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6DEBF-237C-4F08-BC54-1FC69358EB9F}" type="datetime1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94C0-8BB3-4A96-A10D-594E26361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75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6ACD-D778-4D44-B1BB-086281EF615F}" type="datetime1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94C0-8BB3-4A96-A10D-594E26361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54B5-8742-4BB6-B17F-767F49A0B3AD}" type="datetime1">
              <a:rPr lang="en-US" smtClean="0"/>
              <a:t>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94C0-8BB3-4A96-A10D-594E26361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96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41665-7143-4C47-9BEB-A918D353A764}" type="datetime1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94C0-8BB3-4A96-A10D-594E26361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61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7584-A042-4B6B-A0AC-1AF62F26F0EF}" type="datetime1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94C0-8BB3-4A96-A10D-594E26361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94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713D1-CEF2-4FA5-A397-39B3F6378254}" type="datetime1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94C0-8BB3-4A96-A10D-594E26361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36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737C2-1BE7-4B55-A855-0E1EAE73F7A9}" type="datetime1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94C0-8BB3-4A96-A10D-594E26361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09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37158-F974-40A7-AA58-E4B39365A916}" type="datetime1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D94C0-8BB3-4A96-A10D-594E26361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1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.png"/><Relationship Id="rId7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"/>
            <a:ext cx="12192000" cy="904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1425" y="1319583"/>
            <a:ext cx="8188828" cy="179722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Fishing Subsidies and Their Impacts on Marine Ecosystem Health: </a:t>
            </a:r>
            <a:b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case of Türkiye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8701" y="3969671"/>
            <a:ext cx="7051274" cy="1281540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Nazli Demirel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tr-TR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Pinar Ertor-Akyazi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tr-TR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Taner Yildiz</a:t>
            </a:r>
          </a:p>
          <a:p>
            <a:endParaRPr lang="en-US" sz="13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81" y="634757"/>
            <a:ext cx="3900044" cy="5602711"/>
          </a:xfrm>
          <a:prstGeom prst="rect">
            <a:avLst/>
          </a:prstGeom>
        </p:spPr>
      </p:pic>
      <p:pic>
        <p:nvPicPr>
          <p:cNvPr id="14" name="Picture 13" descr="C:\Users\Naz\Desktop\logo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639" y="5379005"/>
            <a:ext cx="971781" cy="97178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624477" y="5256381"/>
            <a:ext cx="2961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ndemirel@istanbul.edu.tr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" y="6478582"/>
            <a:ext cx="12190476" cy="3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6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53"/>
    </mc:Choice>
    <mc:Fallback xmlns="">
      <p:transition spd="slow" advTm="3535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"/>
            <a:ext cx="12192000" cy="904875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838200" y="673768"/>
            <a:ext cx="10515600" cy="1016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Fishing Subsidies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58803" y="1861345"/>
            <a:ext cx="6784972" cy="1706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scale fisheries is benefited only 20% of total subsidies</a:t>
            </a:r>
          </a:p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reform after 2013, beneficial subsidies ratio increases</a:t>
            </a:r>
          </a:p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Fishing outside of EU waters is capacity-enhancing 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17271" y="6255907"/>
            <a:ext cx="31838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(Skerritt et al. 2020, ICES Journal of Marine Science)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" y="6478582"/>
            <a:ext cx="12190476" cy="390476"/>
          </a:xfrm>
          <a:prstGeom prst="rect">
            <a:avLst/>
          </a:prstGeom>
        </p:spPr>
      </p:pic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52263" y="6525674"/>
            <a:ext cx="1014731" cy="296292"/>
          </a:xfrm>
        </p:spPr>
        <p:txBody>
          <a:bodyPr/>
          <a:lstStyle/>
          <a:p>
            <a:r>
              <a:rPr lang="en-US" dirty="0"/>
              <a:t>10/18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2436D2-28A6-4470-9C85-CD5A29519A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458" y="1655492"/>
            <a:ext cx="2765513" cy="45505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CD9303-E0BA-DE1B-18A7-57B474D23D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9830" y="2498951"/>
            <a:ext cx="1506068" cy="15856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3AAB6F2-B177-D8F2-E6B4-90252ACE2E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4708" y="4389673"/>
            <a:ext cx="2836312" cy="141978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2B18870-0C68-4262-A0CA-944A1682DF9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56"/>
          <a:stretch/>
        </p:blipFill>
        <p:spPr>
          <a:xfrm>
            <a:off x="558803" y="3291793"/>
            <a:ext cx="4846320" cy="3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4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03"/>
    </mc:Choice>
    <mc:Fallback xmlns="">
      <p:transition spd="slow" advTm="1670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"/>
            <a:ext cx="12192000" cy="904875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838200" y="673768"/>
            <a:ext cx="10515600" cy="1016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Fishing Subsidies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58802" y="1861346"/>
            <a:ext cx="6311898" cy="13504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Agreement between WTO and EU Commission in 2023 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great step forward to eliminate harmful subsidies</a:t>
            </a:r>
          </a:p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Beneficial subsidies will greatly increase</a:t>
            </a:r>
          </a:p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scale fisheries will be supported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22319" y="6266582"/>
            <a:ext cx="31838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(Skerritt et al. 2020, ICES Journal of Marine Science)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" y="6478582"/>
            <a:ext cx="12190476" cy="390476"/>
          </a:xfrm>
          <a:prstGeom prst="rect">
            <a:avLst/>
          </a:prstGeom>
        </p:spPr>
      </p:pic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52263" y="6525674"/>
            <a:ext cx="1014731" cy="296292"/>
          </a:xfrm>
        </p:spPr>
        <p:txBody>
          <a:bodyPr/>
          <a:lstStyle/>
          <a:p>
            <a:r>
              <a:rPr lang="en-US" dirty="0"/>
              <a:t>11/18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3230939-FD93-F527-9D45-28C474703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633" y="3429549"/>
            <a:ext cx="4846320" cy="28370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EAAFAF-D68B-3DC0-9A6B-D8E975B958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4053" y="3568080"/>
            <a:ext cx="2585441" cy="18362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A4FE4B-F98B-E1DE-23EC-263692ED86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7521" y="1119338"/>
            <a:ext cx="3365379" cy="506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9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03"/>
    </mc:Choice>
    <mc:Fallback xmlns="">
      <p:transition spd="slow" advTm="1670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"/>
            <a:ext cx="12192000" cy="904875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838200" y="673768"/>
            <a:ext cx="10515600" cy="1016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Fishing subsidies in Türkiye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" y="6478582"/>
            <a:ext cx="12190476" cy="390476"/>
          </a:xfrm>
          <a:prstGeom prst="rect">
            <a:avLst/>
          </a:prstGeom>
        </p:spPr>
      </p:pic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52263" y="6525674"/>
            <a:ext cx="1014731" cy="296292"/>
          </a:xfrm>
        </p:spPr>
        <p:txBody>
          <a:bodyPr/>
          <a:lstStyle/>
          <a:p>
            <a:r>
              <a:rPr lang="en-US" dirty="0"/>
              <a:t>12/18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58802" y="1861346"/>
            <a:ext cx="3843865" cy="4031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Capacity-enhancing subsidies</a:t>
            </a:r>
          </a:p>
          <a:p>
            <a:pPr lvl="1"/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Mainly fuel tax concessions</a:t>
            </a:r>
          </a:p>
          <a:p>
            <a:pPr lvl="1"/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its double in the last decade</a:t>
            </a:r>
          </a:p>
          <a:p>
            <a:pPr marL="0" indent="0">
              <a:buNone/>
            </a:pPr>
            <a:r>
              <a:rPr lang="en-US" sz="1800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Beneficial subsidies</a:t>
            </a:r>
          </a:p>
          <a:p>
            <a:pPr lvl="1"/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Mainly enforcement expenditures</a:t>
            </a:r>
          </a:p>
          <a:p>
            <a:pPr lvl="1"/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Decreased 20 percent in total share</a:t>
            </a:r>
          </a:p>
          <a:p>
            <a:pPr marL="0" indent="0">
              <a:buNone/>
            </a:pPr>
            <a:r>
              <a:rPr lang="en-US" sz="18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Ambiguous subsidies</a:t>
            </a:r>
          </a:p>
          <a:p>
            <a:pPr lvl="1"/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Vessel buy-back programme in 2010s</a:t>
            </a:r>
          </a:p>
          <a:p>
            <a:pPr lvl="1"/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for the last decade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495" y="1528760"/>
            <a:ext cx="6443133" cy="486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7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03"/>
    </mc:Choice>
    <mc:Fallback xmlns="">
      <p:transition spd="slow" advTm="1670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"/>
            <a:ext cx="12192000" cy="904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3768"/>
            <a:ext cx="10515600" cy="101692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Ecological Indices</a:t>
            </a:r>
            <a:endParaRPr lang="tr-TR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75176" y="1866973"/>
            <a:ext cx="3149100" cy="4427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6" indent="-228606" algn="l" defTabSz="91442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9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1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en-US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⇘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trophic level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Maximum length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Fishing-in-balance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 </a:t>
            </a:r>
            <a:r>
              <a:rPr 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⇗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Prey/Predator ratio</a:t>
            </a:r>
          </a:p>
          <a:p>
            <a:pPr lvl="2">
              <a:spcBef>
                <a:spcPts val="400"/>
              </a:spcBef>
            </a:pPr>
            <a:endParaRPr lang="en-US" sz="1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</a:pPr>
            <a:endParaRPr lang="en-US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withdrawal of larger species</a:t>
            </a:r>
          </a:p>
          <a:p>
            <a:pPr algn="just"/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stocks are declining and fishing effort are no longer sustainable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" y="6478582"/>
            <a:ext cx="12190476" cy="390476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52263" y="6525674"/>
            <a:ext cx="1014731" cy="296292"/>
          </a:xfrm>
        </p:spPr>
        <p:txBody>
          <a:bodyPr/>
          <a:lstStyle/>
          <a:p>
            <a:r>
              <a:rPr lang="en-US" dirty="0"/>
              <a:t>13/18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158" y="2364453"/>
            <a:ext cx="7726555" cy="298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4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960"/>
    </mc:Choice>
    <mc:Fallback xmlns="">
      <p:transition spd="slow" advTm="7096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"/>
            <a:ext cx="12192000" cy="904875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838200" y="673768"/>
            <a:ext cx="10515600" cy="1016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remarks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19124" y="1690688"/>
            <a:ext cx="3998691" cy="4419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in capacity-enhancing subsidies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in beneficial subsidies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Ambiguous subsidies: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2012-2016 vessel buyback programme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in vessel number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in total fishing hour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fishing effort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US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in total catch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" y="6478582"/>
            <a:ext cx="12190476" cy="390476"/>
          </a:xfrm>
          <a:prstGeom prst="rect">
            <a:avLst/>
          </a:prstGeom>
        </p:spPr>
      </p:pic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52263" y="6525674"/>
            <a:ext cx="1014731" cy="296292"/>
          </a:xfrm>
        </p:spPr>
        <p:txBody>
          <a:bodyPr/>
          <a:lstStyle/>
          <a:p>
            <a:r>
              <a:rPr lang="en-US" dirty="0"/>
              <a:t>14/18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7112558-65EE-EE12-9524-32A60E57B7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817" y="904878"/>
            <a:ext cx="7393226" cy="554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6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03"/>
    </mc:Choice>
    <mc:Fallback xmlns="">
      <p:transition spd="slow" advTm="16703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"/>
            <a:ext cx="12192000" cy="904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" y="6478582"/>
            <a:ext cx="12190476" cy="3904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3768"/>
            <a:ext cx="10515600" cy="101692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  <a:endParaRPr lang="tr-TR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63004" y="6525674"/>
            <a:ext cx="603989" cy="296292"/>
          </a:xfrm>
        </p:spPr>
        <p:txBody>
          <a:bodyPr/>
          <a:lstStyle/>
          <a:p>
            <a:r>
              <a:rPr lang="en-US" dirty="0"/>
              <a:t>15/18</a:t>
            </a:r>
          </a:p>
        </p:txBody>
      </p:sp>
      <p:sp>
        <p:nvSpPr>
          <p:cNvPr id="3" name="Rectangle 2"/>
          <p:cNvSpPr/>
          <p:nvPr/>
        </p:nvSpPr>
        <p:spPr>
          <a:xfrm>
            <a:off x="723901" y="1882245"/>
            <a:ext cx="627105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availability, and transparency</a:t>
            </a:r>
          </a:p>
          <a:p>
            <a:pPr marL="342891" indent="-34289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 in fisheries data</a:t>
            </a:r>
          </a:p>
          <a:p>
            <a:pPr marL="342891" indent="-34289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availability on monitoring and fishing subsidies</a:t>
            </a:r>
          </a:p>
          <a:p>
            <a:pPr marL="342891" indent="-34289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1" indent="-34289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Incentivizing responsible fishing practices</a:t>
            </a:r>
          </a:p>
          <a:p>
            <a:pPr marL="285744" indent="-285744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Balancing conservation and economic interests</a:t>
            </a:r>
          </a:p>
          <a:p>
            <a:pPr marL="285744" indent="-285744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Well-designed, rights-based, or secure-access fisheries</a:t>
            </a:r>
          </a:p>
          <a:p>
            <a:pPr marL="285744" indent="-285744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Revisiting fisheries management policies</a:t>
            </a:r>
          </a:p>
          <a:p>
            <a:pPr marL="285744" indent="-285744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sustainable seafood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6915" y="1463727"/>
            <a:ext cx="4298983" cy="24267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261AA9-528F-7BCB-63B1-CA4D6BF265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6303" y="4142636"/>
            <a:ext cx="3086701" cy="217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3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79"/>
    </mc:Choice>
    <mc:Fallback xmlns="">
      <p:transition spd="slow" advTm="6647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"/>
            <a:ext cx="12192000" cy="904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" y="6478582"/>
            <a:ext cx="12190476" cy="3904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3768"/>
            <a:ext cx="10515600" cy="101692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  <a:endParaRPr lang="tr-TR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63004" y="6525674"/>
            <a:ext cx="603989" cy="296292"/>
          </a:xfrm>
        </p:spPr>
        <p:txBody>
          <a:bodyPr/>
          <a:lstStyle/>
          <a:p>
            <a:r>
              <a:rPr lang="en-US" dirty="0"/>
              <a:t>16/18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1584911"/>
            <a:ext cx="5282515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Promoting sustainable aquaculture</a:t>
            </a:r>
          </a:p>
          <a:p>
            <a:pPr marL="342891" indent="-34289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and innovation for aquaculture feed</a:t>
            </a:r>
          </a:p>
          <a:p>
            <a:pPr marL="342891" indent="-34289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of quotas on stocks exploited for fish meal</a:t>
            </a:r>
          </a:p>
          <a:p>
            <a:pPr marL="342891" indent="-34289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incentives and political support for small-scale fishing activities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Preserving coastal culture and traditional techniques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Socio-economic support of local communities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friendly practices as “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Pescatourism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5968318" y="1578645"/>
            <a:ext cx="6198679" cy="1782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2530" y="3663982"/>
            <a:ext cx="3105628" cy="2861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097" y="4410189"/>
            <a:ext cx="1986903" cy="132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7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79"/>
    </mc:Choice>
    <mc:Fallback xmlns="">
      <p:transition spd="slow" advTm="66479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"/>
            <a:ext cx="12192000" cy="904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" y="6478582"/>
            <a:ext cx="12190476" cy="3904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3768"/>
            <a:ext cx="10515600" cy="101692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research directions</a:t>
            </a:r>
            <a:endParaRPr lang="tr-TR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63004" y="6525674"/>
            <a:ext cx="603989" cy="296292"/>
          </a:xfrm>
        </p:spPr>
        <p:txBody>
          <a:bodyPr/>
          <a:lstStyle/>
          <a:p>
            <a:r>
              <a:rPr lang="en-US" dirty="0"/>
              <a:t>17/18</a:t>
            </a:r>
          </a:p>
        </p:txBody>
      </p:sp>
      <p:sp>
        <p:nvSpPr>
          <p:cNvPr id="3" name="Rectangle 2"/>
          <p:cNvSpPr/>
          <p:nvPr/>
        </p:nvSpPr>
        <p:spPr>
          <a:xfrm>
            <a:off x="455064" y="1690688"/>
            <a:ext cx="5467172" cy="4478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Evaluating the Impact of Subsidy Reforms 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 ecological and socio-economic impacts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 Financing Models  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Exploring new financial models and instruments</a:t>
            </a:r>
          </a:p>
          <a:p>
            <a:pPr marL="630238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payments for ecosystem services </a:t>
            </a:r>
          </a:p>
          <a:p>
            <a:pPr marL="630238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impact bonds</a:t>
            </a:r>
          </a:p>
          <a:p>
            <a:pPr marL="630238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 carbon credits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 of Technology in Fisheries Management 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Investigating the role of emerging technologies</a:t>
            </a:r>
          </a:p>
          <a:p>
            <a:pPr marL="630238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artificial intelligence, </a:t>
            </a:r>
          </a:p>
          <a:p>
            <a:pPr marL="630238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blockchain, </a:t>
            </a:r>
          </a:p>
          <a:p>
            <a:pPr marL="630238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satellite monitoring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3E3102-11C7-C3B9-E081-BEAE589BA371}"/>
              </a:ext>
            </a:extLst>
          </p:cNvPr>
          <p:cNvSpPr txBox="1"/>
          <p:nvPr/>
        </p:nvSpPr>
        <p:spPr>
          <a:xfrm>
            <a:off x="6096000" y="1690688"/>
            <a:ext cx="5595440" cy="4478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Cross-Sectoral and Interdisciplinary Approaches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Comparative Studies across Different Geographies</a:t>
            </a:r>
          </a:p>
          <a:p>
            <a:pPr marL="630238" indent="-23018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Diverse impacts </a:t>
            </a:r>
          </a:p>
          <a:p>
            <a:pPr marL="630238" indent="-23018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ecological and socio-economic contexts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Behavioral and Cultural Dimensions  </a:t>
            </a:r>
          </a:p>
          <a:p>
            <a:pPr marL="630238" indent="-23018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behavioral responses of fishers and fishing communities </a:t>
            </a:r>
          </a:p>
          <a:p>
            <a:pPr marL="630238" indent="-23018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the cultural and social dynamics </a:t>
            </a:r>
          </a:p>
          <a:p>
            <a:pPr marL="968375" lvl="1" indent="-1698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environmentally sustainable </a:t>
            </a:r>
          </a:p>
          <a:p>
            <a:pPr marL="968375" lvl="1" indent="-1698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socially acceptable </a:t>
            </a:r>
          </a:p>
          <a:p>
            <a:pPr marL="968375" lvl="1" indent="-1698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Implementation and Governance Challenges  </a:t>
            </a:r>
          </a:p>
        </p:txBody>
      </p:sp>
    </p:spTree>
    <p:extLst>
      <p:ext uri="{BB962C8B-B14F-4D97-AF65-F5344CB8AC3E}">
        <p14:creationId xmlns:p14="http://schemas.microsoft.com/office/powerpoint/2010/main" val="34274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79"/>
    </mc:Choice>
    <mc:Fallback xmlns="">
      <p:transition spd="slow" advTm="66479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"/>
            <a:ext cx="12192000" cy="90487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" y="6478582"/>
            <a:ext cx="12190476" cy="390476"/>
          </a:xfrm>
          <a:prstGeom prst="rect">
            <a:avLst/>
          </a:prstGeom>
        </p:spPr>
      </p:pic>
      <p:pic>
        <p:nvPicPr>
          <p:cNvPr id="2" name="Picture 1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791076" y="6725593"/>
            <a:ext cx="2071451" cy="654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48425" r="17031" b="49852"/>
          <a:stretch/>
        </p:blipFill>
        <p:spPr>
          <a:xfrm>
            <a:off x="593274" y="1110051"/>
            <a:ext cx="2225257" cy="2106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65897"/>
          <a:stretch/>
        </p:blipFill>
        <p:spPr>
          <a:xfrm>
            <a:off x="593274" y="3716080"/>
            <a:ext cx="2250881" cy="2211438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3760729" y="1756689"/>
            <a:ext cx="8056684" cy="1239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Thanks for your attention!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180054" y="2832828"/>
            <a:ext cx="2961067" cy="1287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ndemirel@istanbul.edu.tr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pinar.ertor@boun.edu.tr</a:t>
            </a:r>
            <a:b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yldztnr@istanbul.edu.tr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50879" y="3260042"/>
            <a:ext cx="14781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1"/>
              </a:spcBef>
              <a:spcAft>
                <a:spcPts val="601"/>
              </a:spcAft>
            </a:pPr>
            <a:r>
              <a:rPr lang="tr-TR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Taner 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</a:t>
            </a:r>
            <a:r>
              <a:rPr lang="tr-TR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ld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tr-TR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6678" y="5970751"/>
            <a:ext cx="19065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1"/>
              </a:spcBef>
              <a:spcAft>
                <a:spcPts val="601"/>
              </a:spcAft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Pinar Erto</a:t>
            </a:r>
            <a:r>
              <a:rPr lang="tr-TR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-Akyazi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F522DB-6B17-34A0-33FF-76C91429C7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1649" y="4779562"/>
            <a:ext cx="1425984" cy="1391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8DC43C-D1C7-5229-B6C5-142DA9447B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6889" y="4786767"/>
            <a:ext cx="1391829" cy="1391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FEA1C9-59BA-7430-4A07-FF746E22E7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24632" y="4779561"/>
            <a:ext cx="1408907" cy="13918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18A50F-7CA9-E530-8989-04E655C7AD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98359" y="4789502"/>
            <a:ext cx="1400368" cy="139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7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68"/>
    </mc:Choice>
    <mc:Fallback xmlns="">
      <p:transition spd="slow" advTm="2496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4C2AAF11-E992-F17B-7FC6-733D3210BD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50"/>
          <a:stretch/>
        </p:blipFill>
        <p:spPr>
          <a:xfrm>
            <a:off x="7678571" y="3776371"/>
            <a:ext cx="3971198" cy="24665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"/>
            <a:ext cx="12192000" cy="9048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" y="6478582"/>
            <a:ext cx="12190476" cy="3904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21194" y="6525674"/>
            <a:ext cx="545799" cy="296292"/>
          </a:xfrm>
        </p:spPr>
        <p:txBody>
          <a:bodyPr/>
          <a:lstStyle/>
          <a:p>
            <a:fld id="{E6FD94C0-8BB3-4A96-A10D-594E2636159E}" type="slidenum">
              <a:rPr lang="en-US" smtClean="0"/>
              <a:t>2</a:t>
            </a:fld>
            <a:r>
              <a:rPr lang="en-US" dirty="0"/>
              <a:t>/18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673768"/>
            <a:ext cx="10515600" cy="101692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Fisheries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B7C7AA1-49B6-274D-D991-AEA7005A110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9996" y="1253557"/>
            <a:ext cx="4114800" cy="2309201"/>
          </a:xfrm>
          <a:prstGeom prst="rect">
            <a:avLst/>
          </a:prstGeom>
        </p:spPr>
      </p:pic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80A29441-03B8-A42D-9885-369A89DF0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98" y="1908069"/>
            <a:ext cx="5955002" cy="165841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Marine capture fisheries have plateaued since 1995 </a:t>
            </a:r>
          </a:p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Fishing vessels has escalated dramatically</a:t>
            </a:r>
          </a:p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Majority of fisheries small scale (&lt;12 m length)</a:t>
            </a:r>
          </a:p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overfished stocks to its double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3BF2A9-7B79-88C2-743B-8EDAA6BE652F}"/>
              </a:ext>
            </a:extLst>
          </p:cNvPr>
          <p:cNvSpPr txBox="1"/>
          <p:nvPr/>
        </p:nvSpPr>
        <p:spPr>
          <a:xfrm>
            <a:off x="6250567" y="6174266"/>
            <a:ext cx="8867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(FAO, 2022)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6A73066-42AE-5C79-E316-8CA8E4EC83E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2927" y="4376934"/>
            <a:ext cx="2943225" cy="1516073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922C65C2-112D-44DF-2F86-C969218563B5}"/>
              </a:ext>
            </a:extLst>
          </p:cNvPr>
          <p:cNvSpPr txBox="1"/>
          <p:nvPr/>
        </p:nvSpPr>
        <p:spPr>
          <a:xfrm>
            <a:off x="10757789" y="6184232"/>
            <a:ext cx="10070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(Nature, 2024)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7DE55190-D7F7-A76D-1A7A-D500DF76CC4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5798" y="3823999"/>
            <a:ext cx="3749040" cy="241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87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97"/>
    </mc:Choice>
    <mc:Fallback xmlns="">
      <p:transition spd="slow" advTm="2809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6F0AC36B-15B9-188F-2CA3-1485333CD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270" y="1181367"/>
            <a:ext cx="5505733" cy="180771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5AB2775-250F-7069-020D-E1AE7D67D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14" y="3524538"/>
            <a:ext cx="4023360" cy="27059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"/>
            <a:ext cx="12192000" cy="904875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838200" y="673768"/>
            <a:ext cx="10515600" cy="1016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Fisheries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58802" y="1861345"/>
            <a:ext cx="6183895" cy="1706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Marine capture fisheries slightly decreasing </a:t>
            </a:r>
          </a:p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Fishing power is very high, number of vessel is low</a:t>
            </a:r>
          </a:p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Majority of stocks are unsustainable</a:t>
            </a:r>
          </a:p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overfished stocks to its double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" y="6478582"/>
            <a:ext cx="12190476" cy="390476"/>
          </a:xfrm>
          <a:prstGeom prst="rect">
            <a:avLst/>
          </a:prstGeom>
        </p:spPr>
      </p:pic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52263" y="6525674"/>
            <a:ext cx="1014731" cy="296292"/>
          </a:xfrm>
        </p:spPr>
        <p:txBody>
          <a:bodyPr/>
          <a:lstStyle/>
          <a:p>
            <a:r>
              <a:rPr lang="en-US" dirty="0"/>
              <a:t>3/18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D1104B3-7A8C-60D7-6558-DD858376B8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6862" y="4224379"/>
            <a:ext cx="2336278" cy="141351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870323-39F2-0A74-4D20-F9D9FD45D3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8101" y="3458062"/>
            <a:ext cx="4023360" cy="275266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3FAC985-C79D-22D9-DF69-98396C1D0B21}"/>
              </a:ext>
            </a:extLst>
          </p:cNvPr>
          <p:cNvSpPr txBox="1"/>
          <p:nvPr/>
        </p:nvSpPr>
        <p:spPr>
          <a:xfrm>
            <a:off x="9659781" y="6255907"/>
            <a:ext cx="21355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(Froese et al. 2018, Marine Policy)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40127" y="2903746"/>
            <a:ext cx="15664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(Arthur et al. 2019, IIED)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2142CC8-1F31-ECC9-C6F7-82B6A5B7668C}"/>
              </a:ext>
            </a:extLst>
          </p:cNvPr>
          <p:cNvCxnSpPr>
            <a:stCxn id="33" idx="0"/>
            <a:endCxn id="33" idx="2"/>
          </p:cNvCxnSpPr>
          <p:nvPr/>
        </p:nvCxnSpPr>
        <p:spPr>
          <a:xfrm>
            <a:off x="8962137" y="1181367"/>
            <a:ext cx="0" cy="18077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60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03"/>
    </mc:Choice>
    <mc:Fallback xmlns="">
      <p:transition spd="slow" advTm="1670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"/>
            <a:ext cx="12192000" cy="904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3768"/>
            <a:ext cx="10515600" cy="101692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Mediterranean Fishery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" y="6478582"/>
            <a:ext cx="12190476" cy="390476"/>
          </a:xfrm>
          <a:prstGeom prst="rect">
            <a:avLst/>
          </a:prstGeom>
        </p:spPr>
      </p:pic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52263" y="6525674"/>
            <a:ext cx="1014731" cy="296292"/>
          </a:xfrm>
        </p:spPr>
        <p:txBody>
          <a:bodyPr/>
          <a:lstStyle/>
          <a:p>
            <a:r>
              <a:rPr lang="en-US" dirty="0"/>
              <a:t>4/18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4666" y="4693240"/>
            <a:ext cx="4990212" cy="16075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r="927"/>
          <a:stretch/>
        </p:blipFill>
        <p:spPr>
          <a:xfrm>
            <a:off x="7456997" y="1148232"/>
            <a:ext cx="4114800" cy="29498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59606" y="6300826"/>
            <a:ext cx="9941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000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SoMFi</a:t>
            </a:r>
            <a:r>
              <a:rPr lang="en-US" sz="1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2023)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874" r="679"/>
          <a:stretch/>
        </p:blipFill>
        <p:spPr>
          <a:xfrm>
            <a:off x="1018643" y="3199165"/>
            <a:ext cx="4690168" cy="3279417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661607" y="1862662"/>
            <a:ext cx="6183895" cy="1304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Marine capture fisheries in decreasing trend</a:t>
            </a:r>
          </a:p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scale fisheries is the majority of fishing vessels</a:t>
            </a:r>
          </a:p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 stocks are only 20% of total</a:t>
            </a:r>
          </a:p>
        </p:txBody>
      </p:sp>
    </p:spTree>
    <p:extLst>
      <p:ext uri="{BB962C8B-B14F-4D97-AF65-F5344CB8AC3E}">
        <p14:creationId xmlns:p14="http://schemas.microsoft.com/office/powerpoint/2010/main" val="221484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960"/>
    </mc:Choice>
    <mc:Fallback xmlns="">
      <p:transition spd="slow" advTm="7096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"/>
            <a:ext cx="12192000" cy="904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3768"/>
            <a:ext cx="10515600" cy="101692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Mediterranean Fishery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16101"/>
            <a:ext cx="5674992" cy="138356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Turkey contributes the most with 24.63% of the total</a:t>
            </a:r>
          </a:p>
          <a:p>
            <a:pPr algn="just">
              <a:lnSpc>
                <a:spcPct val="100000"/>
              </a:lnSpc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Turkey’s total contribution is ~1.5 Million tonnes</a:t>
            </a:r>
          </a:p>
          <a:p>
            <a:pPr algn="just">
              <a:lnSpc>
                <a:spcPct val="100000"/>
              </a:lnSpc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Majority of Turkish fisheries based on Black Sea</a:t>
            </a:r>
          </a:p>
          <a:p>
            <a:pPr algn="just">
              <a:lnSpc>
                <a:spcPct val="100000"/>
              </a:lnSpc>
            </a:pPr>
            <a:endParaRPr lang="en-US" sz="1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" y="6478582"/>
            <a:ext cx="12190476" cy="390476"/>
          </a:xfrm>
          <a:prstGeom prst="rect">
            <a:avLst/>
          </a:prstGeom>
        </p:spPr>
      </p:pic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52263" y="6525674"/>
            <a:ext cx="1014731" cy="296292"/>
          </a:xfrm>
        </p:spPr>
        <p:txBody>
          <a:bodyPr/>
          <a:lstStyle/>
          <a:p>
            <a:r>
              <a:rPr lang="en-US" dirty="0"/>
              <a:t>5/18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2692" y="2091969"/>
            <a:ext cx="5678963" cy="40922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377418"/>
            <a:ext cx="5484492" cy="29234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59606" y="6300826"/>
            <a:ext cx="9941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000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SoMFi</a:t>
            </a:r>
            <a:r>
              <a:rPr lang="en-US" sz="1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2023)</a:t>
            </a:r>
          </a:p>
        </p:txBody>
      </p:sp>
    </p:spTree>
    <p:extLst>
      <p:ext uri="{BB962C8B-B14F-4D97-AF65-F5344CB8AC3E}">
        <p14:creationId xmlns:p14="http://schemas.microsoft.com/office/powerpoint/2010/main" val="85924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960"/>
    </mc:Choice>
    <mc:Fallback xmlns="">
      <p:transition spd="slow" advTm="7096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"/>
            <a:ext cx="12192000" cy="904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3768"/>
            <a:ext cx="10515600" cy="101692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Turkish Fishery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0" y="1816100"/>
            <a:ext cx="6716184" cy="1051305"/>
          </a:xfrm>
        </p:spPr>
        <p:txBody>
          <a:bodyPr>
            <a:noAutofit/>
          </a:bodyPr>
          <a:lstStyle/>
          <a:p>
            <a:pPr lvl="1" algn="just">
              <a:lnSpc>
                <a:spcPct val="100000"/>
              </a:lnSpc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Majority of the catch from large scale fisheries</a:t>
            </a:r>
          </a:p>
          <a:p>
            <a:pPr lvl="1" algn="just">
              <a:lnSpc>
                <a:spcPct val="100000"/>
              </a:lnSpc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Majority of the vessels from small scale fisheries </a:t>
            </a:r>
          </a:p>
          <a:p>
            <a:pPr lvl="1" algn="just">
              <a:lnSpc>
                <a:spcPct val="100000"/>
              </a:lnSpc>
            </a:pPr>
            <a:endParaRPr lang="en-US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en-US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" y="6478582"/>
            <a:ext cx="12190476" cy="390476"/>
          </a:xfrm>
          <a:prstGeom prst="rect">
            <a:avLst/>
          </a:prstGeom>
        </p:spPr>
      </p:pic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52263" y="6525674"/>
            <a:ext cx="1014731" cy="296292"/>
          </a:xfrm>
        </p:spPr>
        <p:txBody>
          <a:bodyPr/>
          <a:lstStyle/>
          <a:p>
            <a:r>
              <a:rPr lang="en-US" dirty="0"/>
              <a:t>6/18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978" y="2867405"/>
            <a:ext cx="9112044" cy="34316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B50C9D-7D0B-54A7-1C94-2C2E6BB5C298}"/>
              </a:ext>
            </a:extLst>
          </p:cNvPr>
          <p:cNvSpPr txBox="1"/>
          <p:nvPr/>
        </p:nvSpPr>
        <p:spPr>
          <a:xfrm>
            <a:off x="4698561" y="6265692"/>
            <a:ext cx="1508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(Sea Around US, 2023)</a:t>
            </a:r>
          </a:p>
        </p:txBody>
      </p:sp>
    </p:spTree>
    <p:extLst>
      <p:ext uri="{BB962C8B-B14F-4D97-AF65-F5344CB8AC3E}">
        <p14:creationId xmlns:p14="http://schemas.microsoft.com/office/powerpoint/2010/main" val="113221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960"/>
    </mc:Choice>
    <mc:Fallback xmlns="">
      <p:transition spd="slow" advTm="7096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ADB9C7A-5AAD-C44A-B587-3BD9C8EA8E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108"/>
          <a:stretch/>
        </p:blipFill>
        <p:spPr>
          <a:xfrm>
            <a:off x="4972755" y="1584188"/>
            <a:ext cx="6695765" cy="20026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"/>
            <a:ext cx="12192000" cy="9048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" y="6478582"/>
            <a:ext cx="12190476" cy="39047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986" y="2598057"/>
            <a:ext cx="4851169" cy="3947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or indirect financial transfer from public entities to the private fishing sector</a:t>
            </a:r>
          </a:p>
          <a:p>
            <a:pPr marL="0" indent="0">
              <a:buNone/>
            </a:pPr>
            <a:endParaRPr lang="en-US" sz="1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Aim: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the sector make more profit than it would otherwise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Cause: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 revenues or reduce fishing costs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Lead: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Marginal increase in profit </a:t>
            </a:r>
          </a:p>
          <a:p>
            <a:pPr lvl="1"/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 and fishing effort</a:t>
            </a:r>
            <a:endParaRPr lang="sv-SE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21194" y="6525674"/>
            <a:ext cx="545799" cy="296292"/>
          </a:xfrm>
        </p:spPr>
        <p:txBody>
          <a:bodyPr/>
          <a:lstStyle/>
          <a:p>
            <a:fld id="{E6FD94C0-8BB3-4A96-A10D-594E2636159E}" type="slidenum">
              <a:rPr lang="en-US" smtClean="0"/>
              <a:t>7</a:t>
            </a:fld>
            <a:r>
              <a:rPr lang="en-US" dirty="0"/>
              <a:t>/18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673768"/>
            <a:ext cx="10515600" cy="101692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Fishing Subsidies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29721" y="6132799"/>
            <a:ext cx="21643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(Sumaila et al 2016, Marine Policy)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B9D201B-7B9D-38FD-E1EF-BB87AA6820B7}"/>
              </a:ext>
            </a:extLst>
          </p:cNvPr>
          <p:cNvGrpSpPr/>
          <p:nvPr/>
        </p:nvGrpSpPr>
        <p:grpSpPr>
          <a:xfrm>
            <a:off x="6637507" y="3642865"/>
            <a:ext cx="4408321" cy="2300500"/>
            <a:chOff x="7124700" y="3642864"/>
            <a:chExt cx="4408321" cy="23005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4DF2D3B-0D92-3E1E-2BBD-97B68B823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26039" y="3642864"/>
              <a:ext cx="4406982" cy="2300500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04BD38A-07AC-1C27-DBD6-B8F053190891}"/>
                </a:ext>
              </a:extLst>
            </p:cNvPr>
            <p:cNvSpPr/>
            <p:nvPr/>
          </p:nvSpPr>
          <p:spPr>
            <a:xfrm>
              <a:off x="7124700" y="3840156"/>
              <a:ext cx="1219200" cy="4400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809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97"/>
    </mc:Choice>
    <mc:Fallback xmlns="">
      <p:transition spd="slow" advTm="2809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"/>
            <a:ext cx="12192000" cy="9048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" y="6478582"/>
            <a:ext cx="12190476" cy="39047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2275" y="1838325"/>
            <a:ext cx="5191125" cy="3838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Capacity-enhancing subsidies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►</a:t>
            </a:r>
            <a:r>
              <a:rPr lang="en-US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disinvestments in natural capital assets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also known as “harmful”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Beneficial subsidies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investment in natural capital assets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Ambiguous subsidies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Ugly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impacts are undetermined,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either investment or disinvestment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21194" y="6525674"/>
            <a:ext cx="545799" cy="296292"/>
          </a:xfrm>
        </p:spPr>
        <p:txBody>
          <a:bodyPr/>
          <a:lstStyle/>
          <a:p>
            <a:fld id="{E6FD94C0-8BB3-4A96-A10D-594E2636159E}" type="slidenum">
              <a:rPr lang="en-US" smtClean="0"/>
              <a:t>8</a:t>
            </a:fld>
            <a:r>
              <a:rPr lang="en-US" dirty="0"/>
              <a:t>/18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673768"/>
            <a:ext cx="10515600" cy="101692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Categorizing Fishing Subsidies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1CFFC32-D615-66EE-48C4-8C87514E1EA6}"/>
              </a:ext>
            </a:extLst>
          </p:cNvPr>
          <p:cNvGrpSpPr/>
          <p:nvPr/>
        </p:nvGrpSpPr>
        <p:grpSpPr>
          <a:xfrm>
            <a:off x="689437" y="1578643"/>
            <a:ext cx="5577840" cy="4915773"/>
            <a:chOff x="6520784" y="1597812"/>
            <a:chExt cx="5577840" cy="491577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F5DA0A-5046-2145-45C6-E4104E66C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24305" y="1597812"/>
              <a:ext cx="4591050" cy="187700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5D947B9-C2EA-C860-09D7-98FF5D5C4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20784" y="3354352"/>
              <a:ext cx="5577840" cy="31592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54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97"/>
    </mc:Choice>
    <mc:Fallback xmlns="">
      <p:transition spd="slow" advTm="2809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"/>
            <a:ext cx="12192000" cy="9048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" y="6478582"/>
            <a:ext cx="12190476" cy="3904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21194" y="6525674"/>
            <a:ext cx="545799" cy="296292"/>
          </a:xfrm>
        </p:spPr>
        <p:txBody>
          <a:bodyPr/>
          <a:lstStyle/>
          <a:p>
            <a:fld id="{E6FD94C0-8BB3-4A96-A10D-594E2636159E}" type="slidenum">
              <a:rPr lang="en-US" smtClean="0"/>
              <a:t>9</a:t>
            </a:fld>
            <a:r>
              <a:rPr lang="en-US" dirty="0"/>
              <a:t>/18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673768"/>
            <a:ext cx="10515600" cy="101692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Fishing Subsidies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6C0A53F-00DE-C5E7-FD7C-2DE3D7E45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9932" y="3975013"/>
            <a:ext cx="1452636" cy="50446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39626DA-619F-6DCA-8975-E37FB3ABFCCC}"/>
              </a:ext>
            </a:extLst>
          </p:cNvPr>
          <p:cNvSpPr txBox="1"/>
          <p:nvPr/>
        </p:nvSpPr>
        <p:spPr>
          <a:xfrm>
            <a:off x="9729718" y="6201014"/>
            <a:ext cx="21643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(Sumaila et al 2019, Marine Policy)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378CB1A-3252-399F-49D9-E3BDA4DF5AAF}"/>
              </a:ext>
            </a:extLst>
          </p:cNvPr>
          <p:cNvSpPr txBox="1">
            <a:spLocks/>
          </p:cNvSpPr>
          <p:nvPr/>
        </p:nvSpPr>
        <p:spPr>
          <a:xfrm>
            <a:off x="7392677" y="1855389"/>
            <a:ext cx="4228517" cy="781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 SSF = ~ 22% LSF = ~ 78%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SSF = ~ 17% LSF = ~ 83%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B52216-5656-29E0-624E-84ED3528C8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501" y="3302665"/>
            <a:ext cx="4455998" cy="2890135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53459C3-DF2A-FD3A-F23D-65953A6C8E72}"/>
              </a:ext>
            </a:extLst>
          </p:cNvPr>
          <p:cNvSpPr txBox="1">
            <a:spLocks/>
          </p:cNvSpPr>
          <p:nvPr/>
        </p:nvSpPr>
        <p:spPr>
          <a:xfrm>
            <a:off x="817397" y="1881270"/>
            <a:ext cx="3516429" cy="927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countries  = ~ 35%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countries = ~ 65%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7623" y="6056759"/>
            <a:ext cx="2881452" cy="390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19%                     ~ 71%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83149B2-85D6-E46C-3CB6-1C2B421EC369}"/>
              </a:ext>
            </a:extLst>
          </p:cNvPr>
          <p:cNvGrpSpPr/>
          <p:nvPr/>
        </p:nvGrpSpPr>
        <p:grpSpPr>
          <a:xfrm>
            <a:off x="7528517" y="2662945"/>
            <a:ext cx="3956836" cy="3393814"/>
            <a:chOff x="7528517" y="2662945"/>
            <a:chExt cx="3956836" cy="339381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9E20A41-7231-2247-4080-F09CBDF9CE07}"/>
                </a:ext>
              </a:extLst>
            </p:cNvPr>
            <p:cNvGrpSpPr/>
            <p:nvPr/>
          </p:nvGrpSpPr>
          <p:grpSpPr>
            <a:xfrm>
              <a:off x="7528517" y="2662945"/>
              <a:ext cx="3956836" cy="3393814"/>
              <a:chOff x="453189" y="2676529"/>
              <a:chExt cx="3749843" cy="3595252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EEE3C16F-4161-89C7-68DF-0CC7394652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6297" y="2757495"/>
                <a:ext cx="3495238" cy="3514286"/>
              </a:xfrm>
              <a:prstGeom prst="rect">
                <a:avLst/>
              </a:prstGeom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EE5AAB3-0F1C-C8EA-FB81-E0DE15F5722B}"/>
                  </a:ext>
                </a:extLst>
              </p:cNvPr>
              <p:cNvSpPr/>
              <p:nvPr/>
            </p:nvSpPr>
            <p:spPr>
              <a:xfrm>
                <a:off x="3818021" y="4376094"/>
                <a:ext cx="385011" cy="538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BCED6A1-2C6A-8790-AA2C-C46A6D244454}"/>
                  </a:ext>
                </a:extLst>
              </p:cNvPr>
              <p:cNvSpPr/>
              <p:nvPr/>
            </p:nvSpPr>
            <p:spPr>
              <a:xfrm>
                <a:off x="453189" y="2676529"/>
                <a:ext cx="385011" cy="538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B22A696-3BF8-B467-AC9F-03AC09021A9A}"/>
                </a:ext>
              </a:extLst>
            </p:cNvPr>
            <p:cNvSpPr/>
            <p:nvPr/>
          </p:nvSpPr>
          <p:spPr>
            <a:xfrm>
              <a:off x="8467725" y="3461196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79B686F-2A8D-B929-DB66-EB4BD9C16799}"/>
                </a:ext>
              </a:extLst>
            </p:cNvPr>
            <p:cNvSpPr/>
            <p:nvPr/>
          </p:nvSpPr>
          <p:spPr>
            <a:xfrm>
              <a:off x="10291760" y="3429000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2963CB0-A9BF-3A6A-BA1F-FF11477DD61E}"/>
                </a:ext>
              </a:extLst>
            </p:cNvPr>
            <p:cNvSpPr/>
            <p:nvPr/>
          </p:nvSpPr>
          <p:spPr>
            <a:xfrm>
              <a:off x="8477250" y="5156646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1CA74F8-98AF-F21F-D00A-3CB7F67CF940}"/>
                </a:ext>
              </a:extLst>
            </p:cNvPr>
            <p:cNvSpPr/>
            <p:nvPr/>
          </p:nvSpPr>
          <p:spPr>
            <a:xfrm>
              <a:off x="10330890" y="5156646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7039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97"/>
    </mc:Choice>
    <mc:Fallback xmlns="">
      <p:transition spd="slow" advTm="28097"/>
    </mc:Fallback>
  </mc:AlternateContent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4805</TotalTime>
  <Words>792</Words>
  <Application>Microsoft Office PowerPoint</Application>
  <PresentationFormat>Widescreen</PresentationFormat>
  <Paragraphs>166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</vt:lpstr>
      <vt:lpstr>Wingdings</vt:lpstr>
      <vt:lpstr>Office Theme</vt:lpstr>
      <vt:lpstr>Fishing Subsidies and Their Impacts on Marine Ecosystem Health:  The case of Türkiye</vt:lpstr>
      <vt:lpstr>Global Fisheries</vt:lpstr>
      <vt:lpstr>PowerPoint Presentation</vt:lpstr>
      <vt:lpstr>Mediterranean Fishery</vt:lpstr>
      <vt:lpstr>Mediterranean Fishery</vt:lpstr>
      <vt:lpstr>Turkish Fishery</vt:lpstr>
      <vt:lpstr>Fishing Subsidies</vt:lpstr>
      <vt:lpstr>Categorizing Fishing Subsidies</vt:lpstr>
      <vt:lpstr>Global Fishing Subsidies</vt:lpstr>
      <vt:lpstr>PowerPoint Presentation</vt:lpstr>
      <vt:lpstr>PowerPoint Presentation</vt:lpstr>
      <vt:lpstr>PowerPoint Presentation</vt:lpstr>
      <vt:lpstr>Common Ecological Indices</vt:lpstr>
      <vt:lpstr>PowerPoint Presentation</vt:lpstr>
      <vt:lpstr>Recommendations</vt:lpstr>
      <vt:lpstr>Recommendations</vt:lpstr>
      <vt:lpstr>Future research directions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Marmara Denizi balık stoklarına müsilaj oluşumunun olası etkileri: Sürdürülebilir balıkçılık için öneriler</dc:title>
  <dc:creator>Naz D</dc:creator>
  <cp:lastModifiedBy>Naz</cp:lastModifiedBy>
  <cp:revision>294</cp:revision>
  <dcterms:created xsi:type="dcterms:W3CDTF">2022-04-29T18:33:47Z</dcterms:created>
  <dcterms:modified xsi:type="dcterms:W3CDTF">2024-01-23T14:24:19Z</dcterms:modified>
</cp:coreProperties>
</file>